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87" r:id="rId6"/>
  </p:sldMasterIdLst>
  <p:notesMasterIdLst>
    <p:notesMasterId r:id="rId25"/>
  </p:notesMasterIdLst>
  <p:sldIdLst>
    <p:sldId id="256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8" r:id="rId17"/>
    <p:sldId id="352" r:id="rId18"/>
    <p:sldId id="353" r:id="rId19"/>
    <p:sldId id="354" r:id="rId20"/>
    <p:sldId id="355" r:id="rId21"/>
    <p:sldId id="359" r:id="rId22"/>
    <p:sldId id="356" r:id="rId23"/>
    <p:sldId id="34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FDFD7F"/>
    <a:srgbClr val="FFFFFF"/>
    <a:srgbClr val="CC99FF"/>
    <a:srgbClr val="FFFFC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move the slide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F2F12D0-C64B-4650-A9FD-DE19774C002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C5764C-8538-433B-9881-16A7FB46527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9488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744160" y="182772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4524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9488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744160" y="3855960"/>
            <a:ext cx="214200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7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63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82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11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19C-9B66-45FC-B96D-8821A746F3D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0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63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214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7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060090F-815F-43B4-953A-4CA6EE8E7ED7}" type="datetime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11/19/2018</a:t>
            </a:fld>
            <a:endParaRPr lang="en-US" sz="7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3FB0D1-A8A9-49E1-B2A5-008B55C7FD46}" type="slidenum">
              <a:rPr lang="en-US" sz="700" b="0" strike="noStrike" cap="all" spc="-1" smtClean="0">
                <a:solidFill>
                  <a:srgbClr val="000000"/>
                </a:solidFill>
                <a:latin typeface="Verdana"/>
              </a:rPr>
              <a:t>‹#›</a:t>
            </a:fld>
            <a:endParaRPr lang="en-US" sz="7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0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665316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45240" y="465120"/>
            <a:ext cx="6647040" cy="500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38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4440" y="385596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45240" y="465120"/>
            <a:ext cx="6647040" cy="108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452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4440" y="1827720"/>
            <a:ext cx="324648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45240" y="3855960"/>
            <a:ext cx="6653160" cy="1851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/>
          <p:cNvPicPr/>
          <p:nvPr/>
        </p:nvPicPr>
        <p:blipFill>
          <a:blip r:embed="rId14"/>
          <a:stretch/>
        </p:blipFill>
        <p:spPr>
          <a:xfrm>
            <a:off x="3605760" y="5918760"/>
            <a:ext cx="1925640" cy="50364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188280" y="182880"/>
            <a:ext cx="8772480" cy="64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Bildobjekt 15"/>
          <p:cNvPicPr/>
          <p:nvPr/>
        </p:nvPicPr>
        <p:blipFill>
          <a:blip r:embed="rId15"/>
          <a:stretch/>
        </p:blipFill>
        <p:spPr>
          <a:xfrm>
            <a:off x="3559680" y="5322960"/>
            <a:ext cx="2023560" cy="6742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962000" y="1484280"/>
            <a:ext cx="5219640" cy="15616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trike="noStrike" cap="all" spc="-1">
                <a:solidFill>
                  <a:srgbClr val="FFFFFF"/>
                </a:solidFill>
                <a:latin typeface="Verdana"/>
              </a:rPr>
              <a:t>Click to add a headline</a:t>
            </a:r>
            <a:endParaRPr lang="sv-S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Georgi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b="0" strike="noStrike" spc="-1">
                <a:solidFill>
                  <a:srgbClr val="000000"/>
                </a:solidFill>
                <a:latin typeface="Georgi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Georg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119C-9B66-45FC-B96D-8821A746F3D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81AD-0182-4AFC-95E1-0FB32D164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hermit-reasoner.com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s://protege.stanford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962000" y="1664280"/>
            <a:ext cx="5219640" cy="156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800" b="1" strike="noStrike" cap="all" spc="-1" dirty="0" smtClean="0">
                <a:solidFill>
                  <a:srgbClr val="FFFFFF"/>
                </a:solidFill>
                <a:latin typeface="Verdana"/>
              </a:rPr>
              <a:t>Reasoning using ontologies</a:t>
            </a:r>
          </a:p>
          <a:p>
            <a:pPr algn="ctr">
              <a:lnSpc>
                <a:spcPct val="100000"/>
              </a:lnSpc>
            </a:pPr>
            <a:r>
              <a:rPr lang="en-GB" sz="2800" b="1" cap="all" spc="-1" dirty="0" smtClean="0">
                <a:solidFill>
                  <a:srgbClr val="FFFFFF"/>
                </a:solidFill>
                <a:latin typeface="Verdana"/>
              </a:rPr>
              <a:t>(protégé intro)</a:t>
            </a:r>
            <a:endParaRPr lang="sv-SE" sz="28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962000" y="3464640"/>
            <a:ext cx="5219640" cy="1083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pc="-1" dirty="0">
                <a:solidFill>
                  <a:srgbClr val="EEEEEE"/>
                </a:solidFill>
                <a:latin typeface="Verdana"/>
              </a:rPr>
              <a:t>Ph.D. </a:t>
            </a: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</a:t>
            </a:r>
            <a:r>
              <a:rPr lang="en-US" sz="1800" b="0" strike="noStrike" spc="-1" dirty="0" smtClean="0">
                <a:solidFill>
                  <a:srgbClr val="EEEEEE"/>
                </a:solidFill>
                <a:latin typeface="Verdana"/>
              </a:rPr>
              <a:t> Guerrero.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 smtClean="0">
                <a:solidFill>
                  <a:srgbClr val="EEEEEE"/>
                </a:solidFill>
                <a:latin typeface="Verdana"/>
              </a:rPr>
              <a:t>esteban@cs.umu.se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b="1" spc="-1" dirty="0" smtClean="0">
                <a:solidFill>
                  <a:srgbClr val="EEEEEE"/>
                </a:solidFill>
                <a:latin typeface="Verdana"/>
              </a:rPr>
              <a:t>Office: MIT building C424</a:t>
            </a:r>
            <a:endParaRPr lang="en-US" sz="1800" b="0" strike="noStrike" spc="-1" dirty="0">
              <a:solidFill>
                <a:srgbClr val="EEEEE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818098" cy="918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8128512" cy="85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Protégé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information objects (roughly speaking):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7985" b="37102"/>
          <a:stretch/>
        </p:blipFill>
        <p:spPr>
          <a:xfrm>
            <a:off x="303394" y="2333949"/>
            <a:ext cx="4739479" cy="529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4572" y="3246427"/>
            <a:ext cx="4234470" cy="220929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3243" y="2539269"/>
            <a:ext cx="3466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entity </a:t>
            </a:r>
            <a:r>
              <a:rPr lang="en-US" dirty="0" smtClean="0"/>
              <a:t>can be different types of information entities (e.g. a class, an individual, etc.)</a:t>
            </a:r>
          </a:p>
          <a:p>
            <a:r>
              <a:rPr lang="en-US" dirty="0" smtClean="0"/>
              <a:t>Classes</a:t>
            </a:r>
            <a:r>
              <a:rPr lang="en-US" dirty="0"/>
              <a:t>: define </a:t>
            </a:r>
            <a:r>
              <a:rPr lang="en-US" i="1" dirty="0" smtClean="0"/>
              <a:t>ancestors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descendants</a:t>
            </a:r>
            <a:r>
              <a:rPr lang="en-US" dirty="0" smtClean="0"/>
              <a:t> of the topology (e.g. cats, mouse, dogs). </a:t>
            </a:r>
          </a:p>
          <a:p>
            <a:r>
              <a:rPr lang="en-US" dirty="0" smtClean="0"/>
              <a:t>Object properties: part of the </a:t>
            </a:r>
            <a:r>
              <a:rPr lang="en-US" i="1" dirty="0" smtClean="0"/>
              <a:t>semantic relationships</a:t>
            </a:r>
            <a:r>
              <a:rPr lang="en-US" dirty="0" smtClean="0"/>
              <a:t> linking other entities (e.g. cats </a:t>
            </a:r>
            <a:r>
              <a:rPr lang="en-US" i="1" dirty="0" smtClean="0"/>
              <a:t>eat</a:t>
            </a:r>
            <a:r>
              <a:rPr lang="en-US" dirty="0" smtClean="0"/>
              <a:t> mouse; cat </a:t>
            </a:r>
            <a:r>
              <a:rPr lang="en-US" i="1" dirty="0" err="1" smtClean="0"/>
              <a:t>is_pet_of</a:t>
            </a:r>
            <a:r>
              <a:rPr lang="en-US" dirty="0" smtClean="0"/>
              <a:t> person).</a:t>
            </a:r>
          </a:p>
          <a:p>
            <a:r>
              <a:rPr lang="en-US" dirty="0" smtClean="0"/>
              <a:t>Data properties: (OWL2) </a:t>
            </a:r>
            <a:r>
              <a:rPr lang="en-US" dirty="0"/>
              <a:t>properties</a:t>
            </a:r>
            <a:r>
              <a:rPr lang="en-US" dirty="0" smtClean="0"/>
              <a:t> of </a:t>
            </a:r>
            <a:r>
              <a:rPr lang="en-US" i="1" dirty="0" smtClean="0"/>
              <a:t>data</a:t>
            </a:r>
            <a:r>
              <a:rPr lang="en-US" dirty="0" smtClean="0"/>
              <a:t> mostly in individuals (Dr. obvious) (e.g. timestamps, birthdays: cat </a:t>
            </a:r>
            <a:r>
              <a:rPr lang="en-US" dirty="0" err="1" smtClean="0"/>
              <a:t>hasBirthYear</a:t>
            </a:r>
            <a:r>
              <a:rPr lang="en-US" dirty="0" smtClean="0"/>
              <a:t>)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996"/>
          <a:stretch/>
        </p:blipFill>
        <p:spPr>
          <a:xfrm>
            <a:off x="1907704" y="260649"/>
            <a:ext cx="7094466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some queries with people ontology and check the explanations: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adult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and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FFC000"/>
                </a:solidFill>
              </a:rPr>
              <a:t>has_pet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some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cat</a:t>
            </a:r>
            <a:r>
              <a:rPr lang="en-GB" sz="2000" dirty="0" smtClean="0"/>
              <a:t> or </a:t>
            </a:r>
            <a:r>
              <a:rPr lang="en-GB" sz="2000" dirty="0" err="1" smtClean="0">
                <a:solidFill>
                  <a:srgbClr val="FFC000"/>
                </a:solidFill>
              </a:rPr>
              <a:t>has_pet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some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dog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r>
              <a:rPr lang="en-GB" sz="2000" dirty="0">
                <a:solidFill>
                  <a:srgbClr val="00B050"/>
                </a:solidFill>
              </a:rPr>
              <a:t>adult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value</a:t>
            </a:r>
            <a:r>
              <a:rPr lang="en-GB" sz="2000" dirty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Rex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woman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has_pet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min</a:t>
            </a:r>
            <a:r>
              <a:rPr lang="en-GB" sz="2000" dirty="0">
                <a:solidFill>
                  <a:srgbClr val="FF0000"/>
                </a:solidFill>
              </a:rPr>
              <a:t> 1 </a:t>
            </a:r>
            <a:r>
              <a:rPr lang="en-GB" sz="2000" dirty="0" smtClean="0">
                <a:solidFill>
                  <a:srgbClr val="00B050"/>
                </a:solidFill>
              </a:rPr>
              <a:t>cat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animal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and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C000"/>
                </a:solidFill>
              </a:rPr>
              <a:t>is_pet_of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2"/>
                </a:solidFill>
              </a:rPr>
              <a:t>some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00B050"/>
                </a:solidFill>
              </a:rPr>
              <a:t>adult</a:t>
            </a:r>
          </a:p>
          <a:p>
            <a:pPr marL="0" indent="0">
              <a:buNone/>
            </a:pPr>
            <a:endParaRPr lang="en-GB" sz="2000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49080"/>
            <a:ext cx="4924549" cy="2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some queries with people ontology and check the explanations: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0600"/>
            <a:ext cx="6407254" cy="40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24750"/>
            <a:ext cx="6304531" cy="491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 bwMode="auto">
          <a:xfrm flipH="1">
            <a:off x="4330065" y="1493540"/>
            <a:ext cx="2007870" cy="648072"/>
          </a:xfrm>
          <a:prstGeom prst="borderCallout1">
            <a:avLst>
              <a:gd name="adj1" fmla="val 18750"/>
              <a:gd name="adj2" fmla="val -8333"/>
              <a:gd name="adj3" fmla="val 356075"/>
              <a:gd name="adj4" fmla="val -776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6" charset="0"/>
              </a:rPr>
              <a:t>Check the explanation!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you do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451" t="3416" b="22811"/>
          <a:stretch/>
        </p:blipFill>
        <p:spPr>
          <a:xfrm>
            <a:off x="1575653" y="2276872"/>
            <a:ext cx="726354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3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Owlready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56" y="2276132"/>
            <a:ext cx="6373687" cy="868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4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http://www.hermit-reasoner.com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153"/>
          <a:stretch/>
        </p:blipFill>
        <p:spPr>
          <a:xfrm>
            <a:off x="2267744" y="2132856"/>
            <a:ext cx="5578964" cy="456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3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6263"/>
            <a:ext cx="70104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(Recap) What </a:t>
            </a:r>
            <a:r>
              <a:rPr lang="en-US" dirty="0" smtClean="0"/>
              <a:t>knowledge modelling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(Recap</a:t>
            </a:r>
            <a:r>
              <a:rPr lang="en-US" dirty="0" smtClean="0"/>
              <a:t>) A </a:t>
            </a:r>
            <a:r>
              <a:rPr lang="en-US" dirty="0" smtClean="0"/>
              <a:t>tool for knowledge modelling: </a:t>
            </a:r>
            <a:r>
              <a:rPr lang="en-US" dirty="0" smtClean="0"/>
              <a:t>Protégé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dirty="0" smtClean="0"/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About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60" y="2204864"/>
            <a:ext cx="5857279" cy="439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3569618" y="3985642"/>
            <a:ext cx="3306638" cy="739502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</a:t>
            </a:r>
          </a:p>
          <a:p>
            <a:r>
              <a:rPr lang="en-US" sz="2400" dirty="0" smtClean="0"/>
              <a:t>Ontology:</a:t>
            </a:r>
          </a:p>
          <a:p>
            <a:pPr lvl="1"/>
            <a:r>
              <a:rPr lang="en-US" sz="2000" dirty="0" smtClean="0"/>
              <a:t>Focus: meaning (shared understanding)</a:t>
            </a:r>
          </a:p>
          <a:p>
            <a:pPr lvl="1"/>
            <a:r>
              <a:rPr lang="en-US" sz="2000" dirty="0" smtClean="0"/>
              <a:t>Defines a set of concepts and relationships</a:t>
            </a:r>
          </a:p>
          <a:p>
            <a:pPr lvl="1"/>
            <a:r>
              <a:rPr lang="en-US" sz="2000" dirty="0" smtClean="0"/>
              <a:t>Represents content and structure</a:t>
            </a:r>
          </a:p>
          <a:p>
            <a:pPr lvl="1"/>
            <a:r>
              <a:rPr lang="en-US" sz="2000" dirty="0" smtClean="0"/>
              <a:t>Core purpose: agents communication, interoperability, search, etc.</a:t>
            </a:r>
          </a:p>
          <a:p>
            <a:r>
              <a:rPr lang="en-US" sz="2400" dirty="0" smtClean="0"/>
              <a:t>Database scheme</a:t>
            </a:r>
          </a:p>
          <a:p>
            <a:pPr lvl="1"/>
            <a:r>
              <a:rPr lang="en-US" sz="2000" dirty="0" smtClean="0"/>
              <a:t>Focus: Data</a:t>
            </a:r>
          </a:p>
          <a:p>
            <a:pPr lvl="1"/>
            <a:r>
              <a:rPr lang="en-US" sz="2000" dirty="0" smtClean="0"/>
              <a:t>Defines structure of database </a:t>
            </a:r>
          </a:p>
          <a:p>
            <a:pPr lvl="1"/>
            <a:r>
              <a:rPr lang="en-US" sz="2000" dirty="0" smtClean="0"/>
              <a:t>Core purpose: structure instances for efficient storage and querying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5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5594" y="2264004"/>
            <a:ext cx="3457445" cy="36918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Database:</a:t>
            </a:r>
            <a:endParaRPr lang="en-US" altLang="en-US" sz="1600" b="0" kern="0" dirty="0" smtClean="0"/>
          </a:p>
          <a:p>
            <a:r>
              <a:rPr lang="en-US" altLang="en-US" sz="1600" b="0" kern="0" dirty="0" smtClean="0"/>
              <a:t>Closed world assumption (</a:t>
            </a:r>
            <a:r>
              <a:rPr lang="en-US" altLang="en-US" sz="1600" b="1" kern="0" dirty="0" smtClean="0"/>
              <a:t>CWA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Missing information treated </a:t>
            </a:r>
            <a:br>
              <a:rPr lang="en-US" altLang="en-US" sz="1400" b="0" kern="0" dirty="0" smtClean="0"/>
            </a:br>
            <a:r>
              <a:rPr lang="en-US" altLang="en-US" sz="1400" b="0" kern="0" dirty="0" smtClean="0"/>
              <a:t>as false</a:t>
            </a:r>
          </a:p>
          <a:p>
            <a:r>
              <a:rPr lang="en-US" altLang="en-US" sz="1600" b="0" kern="0" dirty="0" smtClean="0"/>
              <a:t>Unique name assumption (</a:t>
            </a:r>
            <a:r>
              <a:rPr lang="en-US" altLang="en-US" sz="1600" b="1" kern="0" dirty="0" smtClean="0"/>
              <a:t>UNA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Each individual has a single, unique name</a:t>
            </a:r>
          </a:p>
          <a:p>
            <a:r>
              <a:rPr lang="en-US" altLang="en-US" sz="1600" b="0" kern="0" dirty="0" smtClean="0"/>
              <a:t>Schema behaves as </a:t>
            </a:r>
            <a:r>
              <a:rPr lang="en-US" altLang="en-US" sz="1600" b="1" kern="0" dirty="0" smtClean="0"/>
              <a:t>constraints</a:t>
            </a:r>
            <a:r>
              <a:rPr lang="en-US" altLang="en-US" sz="1600" b="0" kern="0" dirty="0" smtClean="0"/>
              <a:t> on structure of data</a:t>
            </a:r>
          </a:p>
          <a:p>
            <a:pPr lvl="1"/>
            <a:r>
              <a:rPr lang="en-US" altLang="en-US" sz="1400" b="0" kern="0" dirty="0" smtClean="0"/>
              <a:t>Define legal database states</a:t>
            </a:r>
            <a:endParaRPr lang="en-US" altLang="en-US" sz="1400" b="0" kern="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158021" y="2262963"/>
            <a:ext cx="3357329" cy="36918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Ontology:</a:t>
            </a:r>
            <a:endParaRPr lang="en-US" altLang="en-US" sz="1600" b="0" kern="0" dirty="0" smtClean="0"/>
          </a:p>
          <a:p>
            <a:r>
              <a:rPr lang="en-US" altLang="en-US" sz="1600" b="0" kern="0" dirty="0" smtClean="0"/>
              <a:t>Open world assumption (</a:t>
            </a:r>
            <a:r>
              <a:rPr lang="en-US" altLang="en-US" sz="1600" b="1" kern="0" dirty="0" smtClean="0"/>
              <a:t>OWA</a:t>
            </a:r>
            <a:r>
              <a:rPr lang="en-US" altLang="en-US" sz="1600" b="0" kern="0" dirty="0" smtClean="0"/>
              <a:t>)</a:t>
            </a:r>
          </a:p>
          <a:p>
            <a:pPr lvl="1"/>
            <a:r>
              <a:rPr lang="en-US" altLang="en-US" sz="1400" b="0" kern="0" dirty="0" smtClean="0"/>
              <a:t>Missing information treated as unknown</a:t>
            </a:r>
          </a:p>
          <a:p>
            <a:r>
              <a:rPr lang="en-US" altLang="en-US" sz="1600" b="1" kern="0" dirty="0" smtClean="0"/>
              <a:t>No UNA</a:t>
            </a:r>
            <a:endParaRPr lang="en-US" altLang="en-US" sz="1600" b="0" kern="0" dirty="0" smtClean="0"/>
          </a:p>
          <a:p>
            <a:pPr lvl="1"/>
            <a:r>
              <a:rPr lang="en-US" altLang="en-US" sz="1400" b="0" kern="0" dirty="0" smtClean="0"/>
              <a:t>Individuals may have more than one name</a:t>
            </a:r>
          </a:p>
          <a:p>
            <a:pPr lvl="1"/>
            <a:endParaRPr lang="en-US" altLang="en-US" sz="1400" b="0" kern="0" dirty="0" smtClean="0"/>
          </a:p>
          <a:p>
            <a:r>
              <a:rPr lang="en-US" altLang="en-US" sz="1600" b="0" kern="0" dirty="0" smtClean="0"/>
              <a:t>Ontology axioms behave like </a:t>
            </a:r>
            <a:r>
              <a:rPr lang="en-US" altLang="en-US" sz="1600" b="1" kern="0" dirty="0" smtClean="0"/>
              <a:t>implications</a:t>
            </a:r>
            <a:r>
              <a:rPr lang="en-US" altLang="en-US" sz="1600" b="0" kern="0" dirty="0" smtClean="0"/>
              <a:t> (inference rules)</a:t>
            </a:r>
          </a:p>
          <a:p>
            <a:pPr lvl="1"/>
            <a:r>
              <a:rPr lang="en-US" altLang="en-US" sz="1400" b="0" kern="0" dirty="0" smtClean="0"/>
              <a:t>Entail implicit information</a:t>
            </a:r>
            <a:endParaRPr lang="en-US" altLang="en-US" sz="1400" b="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4767893" y="6037884"/>
            <a:ext cx="3600400" cy="5539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0" dirty="0" smtClean="0"/>
              <a:t>Ontologies and databases. </a:t>
            </a:r>
            <a:r>
              <a:rPr lang="en-GB" altLang="en-US" sz="1000" b="0" dirty="0"/>
              <a:t>Ian </a:t>
            </a:r>
            <a:r>
              <a:rPr lang="en-GB" altLang="en-US" sz="1000" b="0" dirty="0" err="1" smtClean="0"/>
              <a:t>Horrocks</a:t>
            </a:r>
            <a:r>
              <a:rPr lang="en-GB" altLang="en-US" sz="1000" b="0" dirty="0" smtClean="0"/>
              <a:t>. Information </a:t>
            </a:r>
            <a:r>
              <a:rPr lang="en-GB" altLang="en-US" sz="1000" b="0" dirty="0"/>
              <a:t>Systems </a:t>
            </a:r>
            <a:r>
              <a:rPr lang="en-GB" altLang="en-US" sz="1000" b="0" dirty="0" smtClean="0"/>
              <a:t>Group. Oxford </a:t>
            </a:r>
            <a:r>
              <a:rPr lang="en-GB" altLang="en-US" sz="1000" b="0" dirty="0"/>
              <a:t>University Computing </a:t>
            </a:r>
            <a:r>
              <a:rPr lang="en-GB" altLang="en-US" sz="1000" b="0" dirty="0" smtClean="0"/>
              <a:t>Laboratory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5642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Recap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04367" y="2368332"/>
            <a:ext cx="3457445" cy="40508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Database:</a:t>
            </a:r>
          </a:p>
          <a:p>
            <a:r>
              <a:rPr lang="en-US" altLang="en-US" sz="1800" b="0" kern="0" dirty="0" smtClean="0"/>
              <a:t>Entities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Attributes, relations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Constraints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No taxonomy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 smtClean="0"/>
              <a:t>Constraints for integrity, foreign key</a:t>
            </a:r>
            <a:endParaRPr lang="en-US" altLang="en-US" sz="1600" b="0" kern="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36794" y="2367291"/>
            <a:ext cx="3357329" cy="40508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 b="1" kern="0" dirty="0" smtClean="0"/>
              <a:t>Ontology:</a:t>
            </a:r>
            <a:endParaRPr lang="en-US" altLang="en-US" sz="1600" b="0" kern="0" dirty="0" smtClean="0"/>
          </a:p>
          <a:p>
            <a:r>
              <a:rPr lang="en-US" altLang="en-US" sz="1800" b="0" kern="0" dirty="0" smtClean="0"/>
              <a:t>Classes</a:t>
            </a:r>
            <a:endParaRPr lang="en-US" altLang="en-US" sz="1800" b="0" kern="0" dirty="0"/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Properties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Axioms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Taxonomy is backbone</a:t>
            </a:r>
          </a:p>
          <a:p>
            <a:endParaRPr lang="en-US" altLang="en-US" sz="1800" b="0" kern="0" dirty="0"/>
          </a:p>
          <a:p>
            <a:r>
              <a:rPr lang="en-US" altLang="en-US" sz="1800" b="0" kern="0" dirty="0"/>
              <a:t>Constraints for meaning, consistency and integrity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55644" y="2727330"/>
            <a:ext cx="6944072" cy="52005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57848" y="3960897"/>
            <a:ext cx="6944072" cy="52005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55644" y="5319619"/>
            <a:ext cx="6944072" cy="947192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https://protege.stanford.edu</a:t>
            </a:r>
            <a:endParaRPr lang="en-US" dirty="0"/>
          </a:p>
          <a:p>
            <a:r>
              <a:rPr lang="en-US" dirty="0" smtClean="0"/>
              <a:t>Free, open-source platform </a:t>
            </a:r>
            <a:r>
              <a:rPr lang="en-GB" dirty="0"/>
              <a:t>to construct domain models and knowledge-based applications with ontologies. </a:t>
            </a:r>
            <a:endParaRPr lang="en-GB" dirty="0" smtClean="0"/>
          </a:p>
          <a:p>
            <a:r>
              <a:rPr lang="en-GB" dirty="0" smtClean="0"/>
              <a:t>Used for: </a:t>
            </a:r>
          </a:p>
          <a:p>
            <a:pPr lvl="1"/>
            <a:r>
              <a:rPr lang="en-GB" dirty="0" smtClean="0"/>
              <a:t>Modelling</a:t>
            </a:r>
          </a:p>
          <a:p>
            <a:pPr lvl="1"/>
            <a:r>
              <a:rPr lang="en-GB" dirty="0"/>
              <a:t>Reasoning (deductive </a:t>
            </a:r>
            <a:r>
              <a:rPr lang="en-GB" dirty="0" smtClean="0"/>
              <a:t>classifiers)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451" t="3416" b="22811"/>
          <a:stretch/>
        </p:blipFill>
        <p:spPr>
          <a:xfrm>
            <a:off x="1702226" y="1676400"/>
            <a:ext cx="726354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" y="627944"/>
            <a:ext cx="2724530" cy="536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373" y="457200"/>
            <a:ext cx="6373114" cy="541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532" y="82271"/>
            <a:ext cx="5368152" cy="776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2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(online)</a:t>
            </a:r>
          </a:p>
          <a:p>
            <a:pPr lvl="1"/>
            <a:r>
              <a:rPr lang="en-US" dirty="0" smtClean="0"/>
              <a:t>Pizza </a:t>
            </a:r>
          </a:p>
          <a:p>
            <a:pPr lvl="1"/>
            <a:r>
              <a:rPr lang="en-US" dirty="0" smtClean="0"/>
              <a:t>People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07" y="1476375"/>
            <a:ext cx="5961403" cy="70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05" y="1814156"/>
            <a:ext cx="5707323" cy="45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63" y="3156930"/>
            <a:ext cx="5506218" cy="360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0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2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3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4.xml><?xml version="1.0" encoding="utf-8"?>
<Control xmlns="http://schemas.microsoft.com/VisualStudio/2011/storyboarding/control">
  <Id Name="6e7d2f52-cd64-4c04-8e76-c6a8e2c61d4b" Revision="1" Stencil="System.MyShapes" StencilVersion="1.0"/>
</Control>
</file>

<file path=customXml/itemProps1.xml><?xml version="1.0" encoding="utf-8"?>
<ds:datastoreItem xmlns:ds="http://schemas.openxmlformats.org/officeDocument/2006/customXml" ds:itemID="{7DD9E949-B779-407C-B024-2062B83C36F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DFAA2FA-DCCB-4499-99E5-2A936253FBA2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A6ACDF4D-12A7-461E-86C5-1FF5CF45A40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2F486AC7-43D9-4DCE-BDE8-2941F66E5E8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EN v01</Template>
  <TotalTime>1939</TotalTime>
  <Words>397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DejaVu Sans</vt:lpstr>
      <vt:lpstr>Georgia</vt:lpstr>
      <vt:lpstr>Symbol</vt:lpstr>
      <vt:lpstr>Times New Roman</vt:lpstr>
      <vt:lpstr>Verdana</vt:lpstr>
      <vt:lpstr>Wingdings</vt:lpstr>
      <vt:lpstr>Office Theme</vt:lpstr>
      <vt:lpstr>1_Office Theme</vt:lpstr>
      <vt:lpstr>PowerPoint Presentation</vt:lpstr>
      <vt:lpstr>Content</vt:lpstr>
      <vt:lpstr>Why</vt:lpstr>
      <vt:lpstr>Why</vt:lpstr>
      <vt:lpstr>Why</vt:lpstr>
      <vt:lpstr>Why</vt:lpstr>
      <vt:lpstr>Protégé</vt:lpstr>
      <vt:lpstr>Protégé</vt:lpstr>
      <vt:lpstr>Protégé</vt:lpstr>
      <vt:lpstr>Protégé </vt:lpstr>
      <vt:lpstr>Protégé</vt:lpstr>
      <vt:lpstr>Protégé</vt:lpstr>
      <vt:lpstr>Protégé </vt:lpstr>
      <vt:lpstr>Protégé </vt:lpstr>
      <vt:lpstr>Protégé </vt:lpstr>
      <vt:lpstr>Using Python</vt:lpstr>
      <vt:lpstr>Using Java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Esteban Guerrero Rosero</dc:creator>
  <dc:description/>
  <cp:lastModifiedBy>Esteban Guerrero Rosero</cp:lastModifiedBy>
  <cp:revision>224</cp:revision>
  <dcterms:created xsi:type="dcterms:W3CDTF">2018-07-10T15:39:04Z</dcterms:created>
  <dcterms:modified xsi:type="dcterms:W3CDTF">2018-11-19T15:56:12Z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Tfs.IsStoryboard">
    <vt:bool>true</vt:bool>
  </property>
</Properties>
</file>