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87" r:id="rId6"/>
  </p:sldMasterIdLst>
  <p:notesMasterIdLst>
    <p:notesMasterId r:id="rId17"/>
  </p:notesMasterIdLst>
  <p:sldIdLst>
    <p:sldId id="256" r:id="rId7"/>
    <p:sldId id="328" r:id="rId8"/>
    <p:sldId id="329" r:id="rId9"/>
    <p:sldId id="330" r:id="rId10"/>
    <p:sldId id="331" r:id="rId11"/>
    <p:sldId id="333" r:id="rId12"/>
    <p:sldId id="338" r:id="rId13"/>
    <p:sldId id="336" r:id="rId14"/>
    <p:sldId id="337" r:id="rId15"/>
    <p:sldId id="34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FDFD7F"/>
    <a:srgbClr val="FFFFFF"/>
    <a:srgbClr val="CC99FF"/>
    <a:srgbClr val="FFFFCC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3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1656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v-SE" sz="1800" b="0" strike="noStrike" spc="-1">
                <a:solidFill>
                  <a:srgbClr val="000000"/>
                </a:solidFill>
                <a:latin typeface="Georgia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F2F12D0-C64B-4650-A9FD-DE19774C002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3C5764C-8538-433B-9881-16A7FB46527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5240" y="385596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544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9488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74416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4524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9488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74416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75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63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1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82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115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19C-9B66-45FC-B96D-8821A746F3D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81AD-0182-4AFC-95E1-0FB32D16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00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45240" y="1827720"/>
            <a:ext cx="6653160" cy="38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63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14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27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046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45219" y="1827823"/>
            <a:ext cx="6653560" cy="3883202"/>
          </a:xfrm>
        </p:spPr>
        <p:txBody>
          <a:bodyPr/>
          <a:lstStyle>
            <a:lvl1pPr>
              <a:defRPr baseline="0"/>
            </a:lvl1pPr>
            <a:lvl4pPr>
              <a:defRPr/>
            </a:lvl4pPr>
          </a:lstStyle>
          <a:p>
            <a:pPr lvl="0"/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525538" y="773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45221" y="465210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a </a:t>
            </a:r>
            <a:r>
              <a:rPr lang="sv-SE" dirty="0" err="1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665316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45240" y="465120"/>
            <a:ext cx="6647040" cy="500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44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/>
          <p:cNvPicPr/>
          <p:nvPr/>
        </p:nvPicPr>
        <p:blipFill>
          <a:blip r:embed="rId14"/>
          <a:stretch/>
        </p:blipFill>
        <p:spPr>
          <a:xfrm>
            <a:off x="3605760" y="5918760"/>
            <a:ext cx="1925640" cy="50364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188280" y="182880"/>
            <a:ext cx="8772480" cy="648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Bildobjekt 15"/>
          <p:cNvPicPr/>
          <p:nvPr/>
        </p:nvPicPr>
        <p:blipFill>
          <a:blip r:embed="rId15"/>
          <a:stretch/>
        </p:blipFill>
        <p:spPr>
          <a:xfrm>
            <a:off x="3559680" y="5322960"/>
            <a:ext cx="2023560" cy="6742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962000" y="1484280"/>
            <a:ext cx="5219640" cy="15616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v-SE" sz="2800" b="1" strike="noStrike" cap="all" spc="-1">
                <a:solidFill>
                  <a:srgbClr val="FFFFFF"/>
                </a:solidFill>
                <a:latin typeface="Verdana"/>
              </a:rPr>
              <a:t>Click to add a headline</a:t>
            </a:r>
            <a:endParaRPr lang="sv-S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latin typeface="Georgi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119C-9B66-45FC-B96D-8821A746F3D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81AD-0182-4AFC-95E1-0FB32D16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ato.stanford.edu/entries/agency/#OthKinAgeMenShaColRelArt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ato.stanford.edu/entries/agency/#OthKinAgeMenShaColRelAr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acamo.sourceforge.net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jason.sourceforge.net/wp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s://en.wikipedia.org/wiki/Category:Multi-agent_systems" TargetMode="External"/><Relationship Id="rId4" Type="http://schemas.openxmlformats.org/officeDocument/2006/relationships/hyperlink" Target="http://www.cs.uu.nl/3a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962000" y="1664280"/>
            <a:ext cx="5219640" cy="156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v-SE" sz="2800" b="1" strike="noStrike" cap="all" spc="-1" dirty="0" smtClean="0">
                <a:solidFill>
                  <a:srgbClr val="FFFFFF"/>
                </a:solidFill>
                <a:latin typeface="Verdana"/>
              </a:rPr>
              <a:t>engineering</a:t>
            </a:r>
          </a:p>
          <a:p>
            <a:pPr algn="ctr">
              <a:lnSpc>
                <a:spcPct val="100000"/>
              </a:lnSpc>
            </a:pPr>
            <a:r>
              <a:rPr lang="sv-SE" sz="2800" b="1" strike="noStrike" cap="all" spc="-1" dirty="0" smtClean="0">
                <a:solidFill>
                  <a:srgbClr val="FFFFFF"/>
                </a:solidFill>
                <a:latin typeface="Verdana"/>
              </a:rPr>
              <a:t>Virtual environments</a:t>
            </a:r>
            <a:r>
              <a:rPr dirty="0"/>
              <a:t/>
            </a:r>
            <a:br>
              <a:rPr dirty="0"/>
            </a:br>
            <a:endParaRPr lang="sv-SE" sz="2800" b="0" strike="noStrike" spc="-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962000" y="3464640"/>
            <a:ext cx="5219640" cy="1083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pc="-1" dirty="0">
                <a:solidFill>
                  <a:srgbClr val="EEEEEE"/>
                </a:solidFill>
                <a:latin typeface="Verdana"/>
              </a:rPr>
              <a:t>Ph.D. </a:t>
            </a:r>
            <a:r>
              <a:rPr lang="en-US" sz="1800" b="1" strike="noStrike" spc="-1" dirty="0" smtClean="0">
                <a:solidFill>
                  <a:srgbClr val="EEEEEE"/>
                </a:solidFill>
                <a:latin typeface="Verdana"/>
              </a:rPr>
              <a:t>Esteban</a:t>
            </a:r>
            <a:r>
              <a:rPr lang="en-US" sz="1800" b="0" strike="noStrike" spc="-1" dirty="0" smtClean="0">
                <a:solidFill>
                  <a:srgbClr val="EEEEEE"/>
                </a:solidFill>
                <a:latin typeface="Verdana"/>
              </a:rPr>
              <a:t> Guerrero.</a:t>
            </a:r>
            <a:endParaRPr lang="en-US" sz="1800" b="0" strike="noStrike" spc="-1" dirty="0">
              <a:solidFill>
                <a:srgbClr val="EEEEEE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 dirty="0" smtClean="0">
                <a:solidFill>
                  <a:srgbClr val="EEEEEE"/>
                </a:solidFill>
                <a:latin typeface="Verdana"/>
              </a:rPr>
              <a:t>esteban@cs.umu.se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b="1" spc="-1" dirty="0" smtClean="0">
                <a:solidFill>
                  <a:srgbClr val="EEEEEE"/>
                </a:solidFill>
                <a:latin typeface="Verdana"/>
              </a:rPr>
              <a:t>Office: MIT building C424</a:t>
            </a:r>
            <a:endParaRPr lang="en-US" sz="1800" b="0" strike="noStrike" spc="-1" dirty="0">
              <a:solidFill>
                <a:srgbClr val="EEEEEE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talk about augmented agency</a:t>
            </a:r>
          </a:p>
          <a:p>
            <a:r>
              <a:rPr lang="en-US" dirty="0" smtClean="0"/>
              <a:t>Show </a:t>
            </a:r>
            <a:r>
              <a:rPr lang="en-US" dirty="0" err="1" smtClean="0"/>
              <a:t>JaCaMo</a:t>
            </a:r>
            <a:r>
              <a:rPr lang="en-US" dirty="0" smtClean="0"/>
              <a:t> demo</a:t>
            </a:r>
          </a:p>
          <a:p>
            <a:r>
              <a:rPr lang="en-US" dirty="0" smtClean="0"/>
              <a:t>Test </a:t>
            </a:r>
            <a:r>
              <a:rPr lang="en-US" dirty="0" err="1" smtClean="0"/>
              <a:t>Holens</a:t>
            </a:r>
            <a:endParaRPr lang="en-US" dirty="0" smtClean="0"/>
          </a:p>
          <a:p>
            <a:r>
              <a:rPr lang="en-US" dirty="0" smtClean="0"/>
              <a:t>Show MED</a:t>
            </a:r>
            <a:r>
              <a:rPr lang="en-GB" dirty="0" smtClean="0"/>
              <a:t>-AR prototype</a:t>
            </a:r>
          </a:p>
        </p:txBody>
      </p:sp>
    </p:spTree>
    <p:extLst>
      <p:ext uri="{BB962C8B-B14F-4D97-AF65-F5344CB8AC3E}">
        <p14:creationId xmlns:p14="http://schemas.microsoft.com/office/powerpoint/2010/main" val="41551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“…an </a:t>
            </a:r>
            <a:r>
              <a:rPr lang="en-GB" dirty="0"/>
              <a:t>agent is a being with the capacity to act, and ‘agency’ denotes the exercise or manifestation of this capacity</a:t>
            </a:r>
            <a:r>
              <a:rPr lang="en-GB" dirty="0" smtClean="0"/>
              <a:t>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9829" y="6311899"/>
            <a:ext cx="562138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https://plato.stanford.edu/entries/agency/#OthKinAgeMenShaColRelArt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25" y="2688243"/>
            <a:ext cx="4737772" cy="325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8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“…an </a:t>
            </a:r>
            <a:r>
              <a:rPr lang="en-GB" dirty="0"/>
              <a:t>agent is a being with the capacity to act, and ‘agency’ denotes the exercise or manifestation of this capacity</a:t>
            </a:r>
            <a:r>
              <a:rPr lang="en-GB" dirty="0" smtClean="0"/>
              <a:t>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9829" y="6311899"/>
            <a:ext cx="562138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https://plato.stanford.edu/entries/agency/#OthKinAgeMenShaColRelArt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9" y="2531489"/>
            <a:ext cx="4737772" cy="325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565" y="3108139"/>
            <a:ext cx="4784039" cy="313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2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Multi-agent systems use different “agency” concepts: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Examples (among many others):</a:t>
            </a:r>
          </a:p>
          <a:p>
            <a:r>
              <a:rPr lang="en-GB" b="1" dirty="0"/>
              <a:t>Jason</a:t>
            </a:r>
            <a:r>
              <a:rPr lang="en-GB" dirty="0" smtClean="0"/>
              <a:t>: a </a:t>
            </a:r>
            <a:r>
              <a:rPr lang="en-GB" dirty="0"/>
              <a:t>platform for the development of multi-agent systems, with many user-customisable features. Jason is available Open Source, and is distributed under GNU LGPL. </a:t>
            </a:r>
            <a:r>
              <a:rPr lang="en-GB" dirty="0" smtClean="0"/>
              <a:t>  </a:t>
            </a:r>
            <a:r>
              <a:rPr lang="en-GB" dirty="0">
                <a:hlinkClick r:id="rId2"/>
              </a:rPr>
              <a:t>http://jason.sourceforge.net/wp/</a:t>
            </a:r>
            <a:endParaRPr lang="en-GB" dirty="0" smtClean="0"/>
          </a:p>
          <a:p>
            <a:r>
              <a:rPr lang="en-GB" b="1" dirty="0" err="1" smtClean="0"/>
              <a:t>JaCaMo</a:t>
            </a:r>
            <a:r>
              <a:rPr lang="en-GB" dirty="0"/>
              <a:t>: </a:t>
            </a:r>
            <a:r>
              <a:rPr lang="en-GB" dirty="0" smtClean="0"/>
              <a:t>a </a:t>
            </a:r>
            <a:r>
              <a:rPr lang="en-GB" dirty="0"/>
              <a:t>framework for Multi-Agent Programming that combines three separate </a:t>
            </a:r>
            <a:r>
              <a:rPr lang="en-GB" dirty="0" smtClean="0"/>
              <a:t>technologies: Jason </a:t>
            </a:r>
            <a:r>
              <a:rPr lang="en-GB" dirty="0"/>
              <a:t>– for programming autonomous </a:t>
            </a:r>
            <a:r>
              <a:rPr lang="en-GB" u="sng" dirty="0" smtClean="0"/>
              <a:t>agents</a:t>
            </a:r>
            <a:r>
              <a:rPr lang="en-GB" dirty="0" smtClean="0"/>
              <a:t>, Cartago </a:t>
            </a:r>
            <a:r>
              <a:rPr lang="en-GB" dirty="0"/>
              <a:t>– for programming environment </a:t>
            </a:r>
            <a:r>
              <a:rPr lang="en-GB" u="sng" dirty="0" err="1" smtClean="0"/>
              <a:t>artifacts</a:t>
            </a:r>
            <a:r>
              <a:rPr lang="en-GB" dirty="0" smtClean="0"/>
              <a:t>,  </a:t>
            </a:r>
            <a:r>
              <a:rPr lang="en-GB" dirty="0" err="1"/>
              <a:t>Moise</a:t>
            </a:r>
            <a:r>
              <a:rPr lang="en-GB" dirty="0"/>
              <a:t> – for programming multi-agent </a:t>
            </a:r>
            <a:r>
              <a:rPr lang="en-GB" u="sng" dirty="0"/>
              <a:t>organisations </a:t>
            </a:r>
            <a:r>
              <a:rPr lang="en-GB" u="sng" dirty="0">
                <a:hlinkClick r:id="rId3"/>
              </a:rPr>
              <a:t>http://jacamo.sourceforge.net/</a:t>
            </a:r>
            <a:endParaRPr lang="en-GB" u="sng" dirty="0"/>
          </a:p>
          <a:p>
            <a:r>
              <a:rPr lang="en-GB" b="1" dirty="0" smtClean="0"/>
              <a:t>3APL</a:t>
            </a:r>
            <a:r>
              <a:rPr lang="en-GB" dirty="0"/>
              <a:t>: a programming language for implementing cognitive agents. It provides programming constructs for implementing agents' beliefs, </a:t>
            </a:r>
            <a:r>
              <a:rPr lang="en-GB" dirty="0" smtClean="0"/>
              <a:t>goals and </a:t>
            </a:r>
            <a:r>
              <a:rPr lang="en-GB" dirty="0"/>
              <a:t>basic capabilities. </a:t>
            </a:r>
            <a:r>
              <a:rPr lang="en-GB" dirty="0">
                <a:hlinkClick r:id="rId4"/>
              </a:rPr>
              <a:t>http://www.cs.uu.nl/3apl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/>
              <a:t>A list in Wikipedia </a:t>
            </a:r>
            <a:r>
              <a:rPr lang="en-GB" dirty="0"/>
              <a:t>(outdated</a:t>
            </a:r>
            <a:r>
              <a:rPr lang="en-GB" dirty="0" smtClean="0"/>
              <a:t>!!): </a:t>
            </a:r>
            <a:r>
              <a:rPr lang="en-GB" dirty="0">
                <a:hlinkClick r:id="rId5"/>
              </a:rPr>
              <a:t>https://en.wikipedia.org/wiki/Category:Multi-agent_systems</a:t>
            </a:r>
            <a:endParaRPr lang="en-US" dirty="0"/>
          </a:p>
        </p:txBody>
      </p:sp>
      <p:pic>
        <p:nvPicPr>
          <p:cNvPr id="7" name="jason"/>
          <p:cNvPicPr>
            <a:picLocks noChangeAspect="1"/>
          </p:cNvPicPr>
          <p:nvPr/>
        </p:nvPicPr>
        <p:blipFill rotWithShape="1">
          <a:blip r:embed="rId6"/>
          <a:srcRect b="53790"/>
          <a:stretch/>
        </p:blipFill>
        <p:spPr>
          <a:xfrm>
            <a:off x="3520777" y="4001294"/>
            <a:ext cx="5330260" cy="269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jacamo"/>
          <p:cNvPicPr>
            <a:picLocks noChangeAspect="1"/>
          </p:cNvPicPr>
          <p:nvPr/>
        </p:nvPicPr>
        <p:blipFill rotWithShape="1">
          <a:blip r:embed="rId7"/>
          <a:srcRect b="50343"/>
          <a:stretch/>
        </p:blipFill>
        <p:spPr>
          <a:xfrm>
            <a:off x="2213286" y="3080552"/>
            <a:ext cx="6720453" cy="366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0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Short example of </a:t>
            </a:r>
            <a:r>
              <a:rPr lang="en-GB" dirty="0" err="1" smtClean="0"/>
              <a:t>JaCaMo</a:t>
            </a:r>
            <a:r>
              <a:rPr lang="en-GB" dirty="0" smtClean="0"/>
              <a:t>. Building an environment with agents.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0161"/>
            <a:ext cx="4848475" cy="3753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9011"/>
          <a:stretch/>
        </p:blipFill>
        <p:spPr>
          <a:xfrm>
            <a:off x="4572000" y="2122016"/>
            <a:ext cx="4451693" cy="463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4163627" y="3429000"/>
            <a:ext cx="781235" cy="572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63627" y="3888419"/>
            <a:ext cx="781235" cy="3107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30794" y="4172207"/>
            <a:ext cx="1014068" cy="860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Short example of </a:t>
            </a:r>
            <a:r>
              <a:rPr lang="en-GB" dirty="0" err="1" smtClean="0"/>
              <a:t>JaCaMo</a:t>
            </a:r>
            <a:r>
              <a:rPr lang="en-GB" dirty="0" smtClean="0"/>
              <a:t>. Building an environment with agents.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" y="2893549"/>
            <a:ext cx="4313865" cy="224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jacam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95" y="32904"/>
            <a:ext cx="5829241" cy="68250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2164" y="1503626"/>
            <a:ext cx="4007158" cy="3547768"/>
            <a:chOff x="92164" y="1503626"/>
            <a:chExt cx="4007158" cy="3547768"/>
          </a:xfrm>
        </p:grpSpPr>
        <p:sp>
          <p:nvSpPr>
            <p:cNvPr id="15" name="Rectangular Callout 14"/>
            <p:cNvSpPr/>
            <p:nvPr/>
          </p:nvSpPr>
          <p:spPr>
            <a:xfrm>
              <a:off x="92164" y="1503626"/>
              <a:ext cx="4007158" cy="3547768"/>
            </a:xfrm>
            <a:prstGeom prst="wedgeRectCallout">
              <a:avLst>
                <a:gd name="adj1" fmla="val 68064"/>
                <a:gd name="adj2" fmla="val -30918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64" y="1610825"/>
              <a:ext cx="3929420" cy="324359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2164" y="2629195"/>
            <a:ext cx="4007158" cy="3547768"/>
            <a:chOff x="92164" y="1503626"/>
            <a:chExt cx="4007158" cy="3547768"/>
          </a:xfrm>
        </p:grpSpPr>
        <p:sp>
          <p:nvSpPr>
            <p:cNvPr id="19" name="Rectangular Callout 18"/>
            <p:cNvSpPr/>
            <p:nvPr/>
          </p:nvSpPr>
          <p:spPr>
            <a:xfrm>
              <a:off x="92164" y="1503626"/>
              <a:ext cx="4007158" cy="3547768"/>
            </a:xfrm>
            <a:prstGeom prst="wedgeRectCallout">
              <a:avLst>
                <a:gd name="adj1" fmla="val 68064"/>
                <a:gd name="adj2" fmla="val -30918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64" y="1610825"/>
              <a:ext cx="3776219" cy="324359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3294" y="3232624"/>
            <a:ext cx="4007158" cy="3908811"/>
            <a:chOff x="92164" y="1503626"/>
            <a:chExt cx="4007158" cy="3908811"/>
          </a:xfrm>
        </p:grpSpPr>
        <p:sp>
          <p:nvSpPr>
            <p:cNvPr id="23" name="Rectangular Callout 22"/>
            <p:cNvSpPr/>
            <p:nvPr/>
          </p:nvSpPr>
          <p:spPr>
            <a:xfrm>
              <a:off x="92164" y="1503626"/>
              <a:ext cx="4007158" cy="3547768"/>
            </a:xfrm>
            <a:prstGeom prst="wedgeRectCallout">
              <a:avLst>
                <a:gd name="adj1" fmla="val 70944"/>
                <a:gd name="adj2" fmla="val -17906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52" y="1608918"/>
              <a:ext cx="3427181" cy="380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3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MED-AR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83" y="1392873"/>
            <a:ext cx="5340073" cy="5305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18"/>
          <a:stretch/>
        </p:blipFill>
        <p:spPr>
          <a:xfrm>
            <a:off x="1474556" y="2121407"/>
            <a:ext cx="6863947" cy="4736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2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MED-AR</a:t>
            </a:r>
            <a:endParaRPr lang="en-US" dirty="0"/>
          </a:p>
        </p:txBody>
      </p:sp>
      <p:pic>
        <p:nvPicPr>
          <p:cNvPr id="5" name="Picture 4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08" y="788747"/>
            <a:ext cx="5120633" cy="314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hidden="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/>
          <a:stretch/>
        </p:blipFill>
        <p:spPr>
          <a:xfrm>
            <a:off x="2432600" y="896644"/>
            <a:ext cx="4722803" cy="286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14" y="936409"/>
            <a:ext cx="5703771" cy="29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2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3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4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Props1.xml><?xml version="1.0" encoding="utf-8"?>
<ds:datastoreItem xmlns:ds="http://schemas.openxmlformats.org/officeDocument/2006/customXml" ds:itemID="{2F486AC7-43D9-4DCE-BDE8-2941F66E5E81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A6ACDF4D-12A7-461E-86C5-1FF5CF45A40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FDFAA2FA-DCCB-4499-99E5-2A936253FBA2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7DD9E949-B779-407C-B024-2062B83C36F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EN v01</Template>
  <TotalTime>1634</TotalTime>
  <Words>246</Words>
  <Application>Microsoft Office PowerPoint</Application>
  <PresentationFormat>On-screen Show (4:3)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Georgia</vt:lpstr>
      <vt:lpstr>Symbol</vt:lpstr>
      <vt:lpstr>Times New Roman</vt:lpstr>
      <vt:lpstr>Verdana</vt:lpstr>
      <vt:lpstr>Wingdings</vt:lpstr>
      <vt:lpstr>Office Theme</vt:lpstr>
      <vt:lpstr>1_Office Theme</vt:lpstr>
      <vt:lpstr>PowerPoint Presentation</vt:lpstr>
      <vt:lpstr>Content</vt:lpstr>
      <vt:lpstr>Agency</vt:lpstr>
      <vt:lpstr>Agency</vt:lpstr>
      <vt:lpstr>Agency</vt:lpstr>
      <vt:lpstr>Agency</vt:lpstr>
      <vt:lpstr>Agency</vt:lpstr>
      <vt:lpstr>MED-AR</vt:lpstr>
      <vt:lpstr>MED-AR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Esteban Guerrero Rosero</dc:creator>
  <dc:description/>
  <cp:lastModifiedBy>Esteban Guerrero Rosero</cp:lastModifiedBy>
  <cp:revision>205</cp:revision>
  <dcterms:created xsi:type="dcterms:W3CDTF">2018-07-10T15:39:04Z</dcterms:created>
  <dcterms:modified xsi:type="dcterms:W3CDTF">2018-11-19T08:44:19Z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Tfs.IsStoryboard">
    <vt:bool>true</vt:bool>
  </property>
</Properties>
</file>