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31"/>
  </p:notesMasterIdLst>
  <p:sldIdLst>
    <p:sldId id="256" r:id="rId3"/>
    <p:sldId id="306" r:id="rId4"/>
    <p:sldId id="283" r:id="rId5"/>
    <p:sldId id="257" r:id="rId6"/>
    <p:sldId id="276" r:id="rId7"/>
    <p:sldId id="277" r:id="rId8"/>
    <p:sldId id="264" r:id="rId9"/>
    <p:sldId id="265" r:id="rId10"/>
    <p:sldId id="310" r:id="rId11"/>
    <p:sldId id="319" r:id="rId12"/>
    <p:sldId id="320" r:id="rId13"/>
    <p:sldId id="317" r:id="rId14"/>
    <p:sldId id="321" r:id="rId15"/>
    <p:sldId id="322" r:id="rId16"/>
    <p:sldId id="318" r:id="rId17"/>
    <p:sldId id="311" r:id="rId18"/>
    <p:sldId id="325" r:id="rId19"/>
    <p:sldId id="312" r:id="rId20"/>
    <p:sldId id="326" r:id="rId21"/>
    <p:sldId id="327" r:id="rId22"/>
    <p:sldId id="313" r:id="rId23"/>
    <p:sldId id="314" r:id="rId24"/>
    <p:sldId id="315" r:id="rId25"/>
    <p:sldId id="323" r:id="rId26"/>
    <p:sldId id="324" r:id="rId27"/>
    <p:sldId id="281" r:id="rId28"/>
    <p:sldId id="282" r:id="rId29"/>
    <p:sldId id="27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0F9"/>
    <a:srgbClr val="FDFD7F"/>
    <a:srgbClr val="FFFFFF"/>
    <a:srgbClr val="CC99FF"/>
    <a:srgbClr val="FFFFCC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3" autoAdjust="0"/>
    <p:restoredTop sz="94660"/>
  </p:normalViewPr>
  <p:slideViewPr>
    <p:cSldViewPr snapToGrid="0" showGuides="1">
      <p:cViewPr varScale="1">
        <p:scale>
          <a:sx n="156" d="100"/>
          <a:sy n="156" d="100"/>
        </p:scale>
        <p:origin x="1656" y="1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sv-SE" sz="1800" b="0" strike="noStrike" spc="-1">
                <a:solidFill>
                  <a:srgbClr val="000000"/>
                </a:solidFill>
                <a:latin typeface="Georgia"/>
              </a:rPr>
              <a:t>Click to move the slide</a:t>
            </a: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2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3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13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F2F12D0-C64B-4650-A9FD-DE19774C002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24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3C5764C-8538-433B-9881-16A7FB465273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FA8F222-6BEB-42A6-BDE6-2BA624FC435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1980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255DFC0-3856-4FEA-BD8B-A510D2B0C94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1200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DD5FE5B-3DE9-4BF7-B176-F26B3DFA95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194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36FB5-93C6-4A74-97CB-DCE608016160}" type="slidenum">
              <a:rPr lang="sv-SE"/>
              <a:pPr/>
              <a:t>15</a:t>
            </a:fld>
            <a:endParaRPr lang="sv-SE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Interactivity in smart environments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Physical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 space </a:t>
            </a:r>
          </a:p>
          <a:p>
            <a:endParaRPr lang="en-GB" sz="1200" kern="1200" baseline="0" dirty="0" smtClean="0">
              <a:solidFill>
                <a:schemeClr val="tx1"/>
              </a:solidFill>
              <a:effectLst/>
              <a:latin typeface="Times" pitchFamily="36" charset="0"/>
              <a:ea typeface="ＭＳ Ｐゴシック" pitchFamily="36" charset="-128"/>
              <a:cs typeface="ＭＳ Ｐゴシック" pitchFamily="2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(mathematics) calculation of the value of a function between the values already known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Times" pitchFamily="36" charset="0"/>
              <a:ea typeface="ＭＳ Ｐゴシック" pitchFamily="36" charset="-128"/>
              <a:cs typeface="ＭＳ Ｐゴシック" pitchFamily="24" charset="-128"/>
            </a:endParaRPr>
          </a:p>
          <a:p>
            <a:endParaRPr lang="sv-SE" dirty="0">
              <a:latin typeface="Times" pitchFamily="24" charset="0"/>
              <a:ea typeface="ＭＳ Ｐゴシック" pitchFamily="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325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36FB5-93C6-4A74-97CB-DCE608016160}" type="slidenum">
              <a:rPr lang="sv-SE"/>
              <a:pPr/>
              <a:t>16</a:t>
            </a:fld>
            <a:endParaRPr lang="sv-SE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Times" pitchFamily="24" charset="0"/>
              <a:ea typeface="ＭＳ Ｐゴシック" pitchFamily="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334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36FB5-93C6-4A74-97CB-DCE608016160}" type="slidenum">
              <a:rPr lang="sv-SE"/>
              <a:pPr/>
              <a:t>17</a:t>
            </a:fld>
            <a:endParaRPr lang="sv-SE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v-SE" dirty="0">
              <a:latin typeface="Times" pitchFamily="24" charset="0"/>
              <a:ea typeface="ＭＳ Ｐゴシック" pitchFamily="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46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1E06058-F0D4-4665-B090-83796075342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354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1E06058-F0D4-4665-B090-83796075342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7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FA8F222-6BEB-42A6-BDE6-2BA624FC435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 smtClean="0">
                <a:latin typeface="Arial"/>
              </a:rPr>
              <a:t>IN HERE, SHOW THE NAO AND THE HOLOLENS!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FA8F222-6BEB-42A6-BDE6-2BA624FC435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3322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FA8F222-6BEB-42A6-BDE6-2BA624FC435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0204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45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255DFC0-3856-4FEA-BD8B-A510D2B0C94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348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DD5FE5B-3DE9-4BF7-B176-F26B3DFA95B6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636FB5-93C6-4A74-97CB-DCE608016160}" type="slidenum">
              <a:rPr lang="sv-SE"/>
              <a:pPr/>
              <a:t>9</a:t>
            </a:fld>
            <a:endParaRPr lang="sv-SE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Interactivity in smart environments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Physical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 space </a:t>
            </a:r>
          </a:p>
          <a:p>
            <a:endParaRPr lang="en-GB" sz="1200" kern="1200" baseline="0" dirty="0" smtClean="0">
              <a:solidFill>
                <a:schemeClr val="tx1"/>
              </a:solidFill>
              <a:effectLst/>
              <a:latin typeface="Times" pitchFamily="36" charset="0"/>
              <a:ea typeface="ＭＳ Ｐゴシック" pitchFamily="36" charset="-128"/>
              <a:cs typeface="ＭＳ Ｐゴシック" pitchFamily="2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Times" pitchFamily="36" charset="0"/>
                <a:ea typeface="ＭＳ Ｐゴシック" pitchFamily="36" charset="-128"/>
                <a:cs typeface="ＭＳ Ｐゴシック" pitchFamily="24" charset="-128"/>
              </a:rPr>
              <a:t>(mathematics) calculation of the value of a function between the values already known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Times" pitchFamily="36" charset="0"/>
              <a:ea typeface="ＭＳ Ｐゴシック" pitchFamily="36" charset="-128"/>
              <a:cs typeface="ＭＳ Ｐゴシック" pitchFamily="24" charset="-128"/>
            </a:endParaRPr>
          </a:p>
          <a:p>
            <a:endParaRPr lang="sv-SE" dirty="0">
              <a:latin typeface="Times" pitchFamily="24" charset="0"/>
              <a:ea typeface="ＭＳ Ｐゴシック" pitchFamily="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3175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</p:spPr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 dirty="0" smtClean="0">
                <a:latin typeface="Arial"/>
              </a:rPr>
              <a:t>IN HERE, SHOW THE NAO AND THE HOLOLENS!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32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FA8F222-6BEB-42A6-BDE6-2BA624FC4350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3151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665316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5240" y="3855960"/>
            <a:ext cx="665316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544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245240" y="385596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54440" y="385596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494880" y="182772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744160" y="182772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245240" y="385596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494880" y="385596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5744160" y="3855960"/>
            <a:ext cx="214200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9756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963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1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6824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5115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C119C-9B66-45FC-B96D-8821A746F3D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581AD-0182-4AFC-95E1-0FB32D164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08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007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245240" y="1827720"/>
            <a:ext cx="6653160" cy="38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0636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2147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527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3060090F-815F-43B4-953A-4CA6EE8E7ED7}" type="datetime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11/19/2018</a:t>
            </a:fld>
            <a:endParaRPr lang="en-US" sz="700" b="0" strike="noStrike" spc="-1">
              <a:latin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483FB0D1-A8A9-49E1-B2A5-008B55C7FD46}" type="slidenum">
              <a:rPr lang="en-US" sz="700" b="0" strike="noStrike" cap="all" spc="-1" smtClean="0">
                <a:solidFill>
                  <a:srgbClr val="000000"/>
                </a:solidFill>
                <a:latin typeface="Verdana"/>
              </a:rPr>
              <a:t>‹#›</a:t>
            </a:fld>
            <a:endParaRPr lang="en-US" sz="7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204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6653160" cy="38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3246480" cy="38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54440" y="1827720"/>
            <a:ext cx="3246480" cy="38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245240" y="465120"/>
            <a:ext cx="6647040" cy="5007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54440" y="1827720"/>
            <a:ext cx="3246480" cy="38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245240" y="385596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3246480" cy="38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544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54440" y="385596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245240" y="465120"/>
            <a:ext cx="6647040" cy="108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2452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54440" y="1827720"/>
            <a:ext cx="324648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245240" y="3855960"/>
            <a:ext cx="6653160" cy="1851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Georg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7"/>
          <p:cNvPicPr/>
          <p:nvPr/>
        </p:nvPicPr>
        <p:blipFill>
          <a:blip r:embed="rId14"/>
          <a:stretch/>
        </p:blipFill>
        <p:spPr>
          <a:xfrm>
            <a:off x="3605760" y="5918760"/>
            <a:ext cx="1925640" cy="50364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188280" y="182880"/>
            <a:ext cx="8772480" cy="648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Bildobjekt 15"/>
          <p:cNvPicPr/>
          <p:nvPr/>
        </p:nvPicPr>
        <p:blipFill>
          <a:blip r:embed="rId15"/>
          <a:stretch/>
        </p:blipFill>
        <p:spPr>
          <a:xfrm>
            <a:off x="3559680" y="5322960"/>
            <a:ext cx="2023560" cy="67428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1962000" y="1484280"/>
            <a:ext cx="5219640" cy="156168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>
                <a:solidFill>
                  <a:srgbClr val="FFFFFF"/>
                </a:solidFill>
                <a:latin typeface="Verdana"/>
              </a:rPr>
              <a:t>Click to add a headline</a:t>
            </a:r>
            <a:endParaRPr lang="sv-SE" sz="2800" b="0" strike="noStrike" spc="-1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1800" b="0" strike="noStrike" spc="-1">
                <a:solidFill>
                  <a:srgbClr val="000000"/>
                </a:solidFill>
                <a:latin typeface="Georgia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1600" b="0" strike="noStrike" spc="-1">
                <a:solidFill>
                  <a:srgbClr val="000000"/>
                </a:solidFill>
                <a:latin typeface="Georgia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1600" b="0" strike="noStrike" spc="-1">
                <a:solidFill>
                  <a:srgbClr val="000000"/>
                </a:solidFill>
                <a:latin typeface="Georgia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1600" b="0" strike="noStrike" spc="-1">
                <a:solidFill>
                  <a:srgbClr val="000000"/>
                </a:solidFill>
                <a:latin typeface="Georgia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000000"/>
                </a:solidFill>
                <a:latin typeface="Georgia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000000"/>
                </a:solidFill>
                <a:latin typeface="Georgia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000000"/>
                </a:solidFill>
                <a:latin typeface="Georgia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C119C-9B66-45FC-B96D-8821A746F3D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81AD-0182-4AFC-95E1-0FB32D164B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6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9.png"/><Relationship Id="rId10" Type="http://schemas.openxmlformats.org/officeDocument/2006/relationships/image" Target="../media/image12.jpeg"/><Relationship Id="rId19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opennorth.se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google.com/products/ai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gif"/><Relationship Id="rId15" Type="http://schemas.openxmlformats.org/officeDocument/2006/relationships/image" Target="../media/image19.png"/><Relationship Id="rId10" Type="http://schemas.openxmlformats.org/officeDocument/2006/relationships/image" Target="../media/image12.jpeg"/><Relationship Id="rId19" Type="http://schemas.openxmlformats.org/officeDocument/2006/relationships/image" Target="../media/image2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962000" y="1664280"/>
            <a:ext cx="5219640" cy="1561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 dirty="0">
                <a:solidFill>
                  <a:srgbClr val="FFFFFF"/>
                </a:solidFill>
                <a:latin typeface="Verdana"/>
              </a:rPr>
              <a:t>Engineering </a:t>
            </a:r>
            <a:r>
              <a:rPr lang="sv-SE" sz="2800" b="1" strike="noStrike" cap="all" spc="-1" dirty="0" smtClean="0">
                <a:solidFill>
                  <a:srgbClr val="FFFFFF"/>
                </a:solidFill>
                <a:latin typeface="Verdana"/>
              </a:rPr>
              <a:t>agents </a:t>
            </a:r>
          </a:p>
          <a:p>
            <a:pPr algn="ctr">
              <a:lnSpc>
                <a:spcPct val="100000"/>
              </a:lnSpc>
            </a:pPr>
            <a:r>
              <a:rPr lang="sv-SE" sz="2800" b="1" cap="all" spc="-1" dirty="0" smtClean="0">
                <a:solidFill>
                  <a:srgbClr val="FFFFFF"/>
                </a:solidFill>
                <a:latin typeface="Verdana"/>
              </a:rPr>
              <a:t>Part II</a:t>
            </a:r>
            <a:r>
              <a:rPr dirty="0"/>
              <a:t/>
            </a:r>
            <a:br>
              <a:rPr dirty="0"/>
            </a:b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3" name="TextShape 2"/>
          <p:cNvSpPr txBox="1"/>
          <p:nvPr/>
        </p:nvSpPr>
        <p:spPr>
          <a:xfrm>
            <a:off x="1962000" y="3464640"/>
            <a:ext cx="5219640" cy="1083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pc="-1" dirty="0">
                <a:solidFill>
                  <a:srgbClr val="EEEEEE"/>
                </a:solidFill>
                <a:latin typeface="Verdana"/>
              </a:rPr>
              <a:t>Ph.D. </a:t>
            </a:r>
            <a:r>
              <a:rPr lang="en-US" sz="1800" b="1" strike="noStrike" spc="-1" dirty="0" smtClean="0">
                <a:solidFill>
                  <a:srgbClr val="EEEEEE"/>
                </a:solidFill>
                <a:latin typeface="Verdana"/>
              </a:rPr>
              <a:t>Esteban</a:t>
            </a:r>
            <a:r>
              <a:rPr lang="en-US" sz="1800" b="0" strike="noStrike" spc="-1" dirty="0" smtClean="0">
                <a:solidFill>
                  <a:srgbClr val="EEEEEE"/>
                </a:solidFill>
                <a:latin typeface="Verdana"/>
              </a:rPr>
              <a:t> Guerrero.</a:t>
            </a:r>
            <a:endParaRPr lang="en-US" sz="1800" b="0" strike="noStrike" spc="-1" dirty="0">
              <a:solidFill>
                <a:srgbClr val="EEEEEE"/>
              </a:solid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sz="1800" b="1" strike="noStrike" spc="-1" dirty="0" smtClean="0">
                <a:solidFill>
                  <a:srgbClr val="EEEEEE"/>
                </a:solidFill>
                <a:latin typeface="Verdana"/>
              </a:rPr>
              <a:t>esteban@cs.umu.se</a:t>
            </a:r>
          </a:p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en-US" b="1" spc="-1" dirty="0" smtClean="0">
                <a:solidFill>
                  <a:srgbClr val="EEEEEE"/>
                </a:solidFill>
                <a:latin typeface="Verdana"/>
              </a:rPr>
              <a:t>Office: MIT building C424</a:t>
            </a:r>
            <a:endParaRPr lang="en-US" sz="1800" b="0" strike="noStrike" spc="-1" dirty="0">
              <a:solidFill>
                <a:srgbClr val="EEEEEE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erson" hidden="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984" y="3047557"/>
            <a:ext cx="4578163" cy="2573482"/>
          </a:xfrm>
          <a:prstGeom prst="rect">
            <a:avLst/>
          </a:prstGeom>
        </p:spPr>
      </p:pic>
      <p:sp>
        <p:nvSpPr>
          <p:cNvPr id="134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 smtClean="0">
                <a:solidFill>
                  <a:srgbClr val="000000"/>
                </a:solidFill>
                <a:latin typeface="Verdana"/>
              </a:rPr>
              <a:t>Inputs - outputs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35" name="Picture 22"/>
          <p:cNvPicPr/>
          <p:nvPr/>
        </p:nvPicPr>
        <p:blipFill rotWithShape="1">
          <a:blip r:embed="rId4"/>
          <a:srcRect r="36452"/>
          <a:stretch/>
        </p:blipFill>
        <p:spPr>
          <a:xfrm>
            <a:off x="5224522" y="1812077"/>
            <a:ext cx="3811324" cy="355591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92" y="3274235"/>
            <a:ext cx="1020117" cy="7618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17" y="3364416"/>
            <a:ext cx="401326" cy="3940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5" y="1626256"/>
            <a:ext cx="401326" cy="3940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77">
            <a:off x="8404649" y="1877230"/>
            <a:ext cx="546685" cy="546685"/>
          </a:xfrm>
          <a:prstGeom prst="rect">
            <a:avLst/>
          </a:prstGeom>
        </p:spPr>
      </p:pic>
      <p:sp>
        <p:nvSpPr>
          <p:cNvPr id="4" name="TextBox 3" hidden="1"/>
          <p:cNvSpPr txBox="1"/>
          <p:nvPr/>
        </p:nvSpPr>
        <p:spPr>
          <a:xfrm>
            <a:off x="542409" y="2020351"/>
            <a:ext cx="2498287" cy="15287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Specific problem</a:t>
            </a:r>
            <a:r>
              <a:rPr lang="en-US" dirty="0" smtClean="0"/>
              <a:t>: </a:t>
            </a:r>
            <a:r>
              <a:rPr lang="en-US" dirty="0" err="1" smtClean="0"/>
              <a:t>xe</a:t>
            </a:r>
            <a:r>
              <a:rPr lang="en-US" dirty="0" smtClean="0"/>
              <a:t> forgets to activate dishwasher in the evening, with different consequences next day.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174658" y="3932903"/>
            <a:ext cx="786581" cy="1120878"/>
          </a:xfrm>
          <a:custGeom>
            <a:avLst/>
            <a:gdLst>
              <a:gd name="connsiteX0" fmla="*/ 19665 w 786581"/>
              <a:gd name="connsiteY0" fmla="*/ 137652 h 1120878"/>
              <a:gd name="connsiteX1" fmla="*/ 0 w 786581"/>
              <a:gd name="connsiteY1" fmla="*/ 1120878 h 1120878"/>
              <a:gd name="connsiteX2" fmla="*/ 786581 w 786581"/>
              <a:gd name="connsiteY2" fmla="*/ 914400 h 1120878"/>
              <a:gd name="connsiteX3" fmla="*/ 786581 w 786581"/>
              <a:gd name="connsiteY3" fmla="*/ 0 h 1120878"/>
              <a:gd name="connsiteX4" fmla="*/ 19665 w 786581"/>
              <a:gd name="connsiteY4" fmla="*/ 13765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81" h="1120878">
                <a:moveTo>
                  <a:pt x="19665" y="137652"/>
                </a:moveTo>
                <a:lnTo>
                  <a:pt x="0" y="1120878"/>
                </a:lnTo>
                <a:lnTo>
                  <a:pt x="786581" y="914400"/>
                </a:lnTo>
                <a:lnTo>
                  <a:pt x="786581" y="0"/>
                </a:lnTo>
                <a:lnTo>
                  <a:pt x="19665" y="137652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olv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0" y="2357959"/>
            <a:ext cx="3763390" cy="2505007"/>
          </a:xfrm>
          <a:prstGeom prst="rect">
            <a:avLst/>
          </a:prstGeom>
        </p:spPr>
      </p:pic>
      <p:pic>
        <p:nvPicPr>
          <p:cNvPr id="14" name="umea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3305"/>
          <a:stretch/>
        </p:blipFill>
        <p:spPr>
          <a:xfrm>
            <a:off x="5417820" y="1831558"/>
            <a:ext cx="3610460" cy="3179345"/>
          </a:xfrm>
          <a:prstGeom prst="rect">
            <a:avLst/>
          </a:prstGeom>
        </p:spPr>
      </p:pic>
      <p:grpSp>
        <p:nvGrpSpPr>
          <p:cNvPr id="35" name="games"/>
          <p:cNvGrpSpPr/>
          <p:nvPr/>
        </p:nvGrpSpPr>
        <p:grpSpPr>
          <a:xfrm>
            <a:off x="5349772" y="1981386"/>
            <a:ext cx="3608447" cy="3260971"/>
            <a:chOff x="5349772" y="1981386"/>
            <a:chExt cx="3608447" cy="32609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772" y="2854683"/>
              <a:ext cx="2749214" cy="23876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74" y="1981386"/>
              <a:ext cx="3099745" cy="1393144"/>
            </a:xfrm>
            <a:prstGeom prst="rect">
              <a:avLst/>
            </a:prstGeom>
          </p:spPr>
        </p:pic>
      </p:grpSp>
      <p:sp>
        <p:nvSpPr>
          <p:cNvPr id="17" name="Cube 16"/>
          <p:cNvSpPr/>
          <p:nvPr/>
        </p:nvSpPr>
        <p:spPr>
          <a:xfrm>
            <a:off x="5273256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>
              <a:alpha val="47000"/>
            </a:schemeClr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5263059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84167" y="4709160"/>
            <a:ext cx="18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Agent</a:t>
            </a:r>
            <a:endParaRPr lang="en-US" sz="32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988761" y="2126505"/>
            <a:ext cx="1416959" cy="7041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Sensing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481915" y="3034575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Reasoning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039775" y="3015309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Learning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149553" y="3959080"/>
            <a:ext cx="1416959" cy="70411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Response</a:t>
            </a:r>
            <a:endParaRPr lang="en-US" dirty="0"/>
          </a:p>
        </p:txBody>
      </p:sp>
      <p:sp>
        <p:nvSpPr>
          <p:cNvPr id="48" name="Curved Down Arrow 47"/>
          <p:cNvSpPr/>
          <p:nvPr/>
        </p:nvSpPr>
        <p:spPr>
          <a:xfrm>
            <a:off x="3384903" y="1429667"/>
            <a:ext cx="3090639" cy="82937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/>
          <p:nvPr/>
        </p:nvSpPr>
        <p:spPr>
          <a:xfrm flipH="1">
            <a:off x="3126269" y="4547786"/>
            <a:ext cx="3356269" cy="1016107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stomShape 7"/>
          <p:cNvSpPr/>
          <p:nvPr/>
        </p:nvSpPr>
        <p:spPr>
          <a:xfrm>
            <a:off x="3431398" y="227817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146" y="2003364"/>
            <a:ext cx="871398" cy="262445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30080" y="1486912"/>
            <a:ext cx="2407018" cy="2110833"/>
            <a:chOff x="230080" y="1486912"/>
            <a:chExt cx="2407018" cy="1787322"/>
          </a:xfrm>
        </p:grpSpPr>
        <p:sp>
          <p:nvSpPr>
            <p:cNvPr id="47" name="Line Callout 1 46"/>
            <p:cNvSpPr/>
            <p:nvPr/>
          </p:nvSpPr>
          <p:spPr>
            <a:xfrm flipH="1">
              <a:off x="271559" y="1545119"/>
              <a:ext cx="2365539" cy="1729115"/>
            </a:xfrm>
            <a:prstGeom prst="borderCallout1">
              <a:avLst>
                <a:gd name="adj1" fmla="val 18750"/>
                <a:gd name="adj2" fmla="val -8333"/>
                <a:gd name="adj3" fmla="val 11777"/>
                <a:gd name="adj4" fmla="val -4932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0080" y="1486912"/>
              <a:ext cx="2407018" cy="135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Weather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Temperature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Location (GPS, </a:t>
              </a:r>
              <a:r>
                <a:rPr lang="en-US" sz="1400" dirty="0" err="1" smtClean="0"/>
                <a:t>WiFi</a:t>
              </a:r>
              <a:r>
                <a:rPr lang="en-US" sz="1400" dirty="0" smtClean="0"/>
                <a:t>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Biomechanics (gestures, acceleration, speed,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Emotions (face detect.)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Voice/sounds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8555" y="4686020"/>
            <a:ext cx="2407018" cy="1932493"/>
            <a:chOff x="230080" y="1545119"/>
            <a:chExt cx="2407018" cy="1729115"/>
          </a:xfrm>
        </p:grpSpPr>
        <p:sp>
          <p:nvSpPr>
            <p:cNvPr id="55" name="Line Callout 1 54"/>
            <p:cNvSpPr/>
            <p:nvPr/>
          </p:nvSpPr>
          <p:spPr>
            <a:xfrm flipH="1">
              <a:off x="271559" y="1545119"/>
              <a:ext cx="2365539" cy="1729115"/>
            </a:xfrm>
            <a:prstGeom prst="borderCallout1">
              <a:avLst>
                <a:gd name="adj1" fmla="val 18750"/>
                <a:gd name="adj2" fmla="val -8333"/>
                <a:gd name="adj3" fmla="val 22857"/>
                <a:gd name="adj4" fmla="val -37910"/>
              </a:avLst>
            </a:prstGeom>
            <a:solidFill>
              <a:srgbClr val="CC99FF"/>
            </a:solidFill>
            <a:ln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0080" y="1582712"/>
              <a:ext cx="2407018" cy="165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Visual (texts, images, wall-projections, VR, AR,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Haptic (textures, materials, vibrations,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Voice/sounds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Mix</a:t>
              </a:r>
            </a:p>
          </p:txBody>
        </p:sp>
      </p:grpSp>
      <p:pic>
        <p:nvPicPr>
          <p:cNvPr id="57" name="na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34" y="5168279"/>
            <a:ext cx="1667409" cy="17407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91" y="5563893"/>
            <a:ext cx="1468039" cy="146620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 rot="352669">
            <a:off x="6437456" y="4796317"/>
            <a:ext cx="2581236" cy="1821925"/>
            <a:chOff x="3324031" y="2277951"/>
            <a:chExt cx="2970373" cy="2359343"/>
          </a:xfrm>
        </p:grpSpPr>
        <p:sp>
          <p:nvSpPr>
            <p:cNvPr id="60" name="Folded Corner 59"/>
            <p:cNvSpPr/>
            <p:nvPr/>
          </p:nvSpPr>
          <p:spPr>
            <a:xfrm rot="10800000">
              <a:off x="3324031" y="2277951"/>
              <a:ext cx="2819344" cy="2359343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29921" y="2519572"/>
              <a:ext cx="2764483" cy="20326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Mobile phone (app) is not always a best</a:t>
              </a:r>
            </a:p>
            <a:p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Input - Output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2546" y="2984093"/>
            <a:ext cx="233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Robot (Nao)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 googles (</a:t>
            </a:r>
            <a:r>
              <a:rPr lang="en-US" sz="1400" b="1" dirty="0" err="1" smtClean="0"/>
              <a:t>Hololens</a:t>
            </a:r>
            <a:r>
              <a:rPr lang="en-US" sz="1400" b="1" dirty="0"/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7330" y="6045412"/>
            <a:ext cx="22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Robot (Nao)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 </a:t>
            </a:r>
            <a:r>
              <a:rPr lang="en-US" sz="1400" b="1" dirty="0"/>
              <a:t>googles (</a:t>
            </a:r>
            <a:r>
              <a:rPr lang="en-US" sz="1400" b="1" dirty="0" err="1"/>
              <a:t>Hololens</a:t>
            </a:r>
            <a:r>
              <a:rPr lang="en-US" sz="1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51871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 dirty="0">
                <a:solidFill>
                  <a:srgbClr val="000000"/>
                </a:solidFill>
                <a:latin typeface="Verdana"/>
              </a:rPr>
              <a:t>Problem </a:t>
            </a:r>
            <a:r>
              <a:rPr lang="sv-SE" sz="2800" b="1" strike="noStrike" cap="all" spc="-1" dirty="0" smtClean="0">
                <a:solidFill>
                  <a:srgbClr val="000000"/>
                </a:solidFill>
                <a:latin typeface="Verdana"/>
              </a:rPr>
              <a:t>COMPLEXITY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10757" y="808233"/>
            <a:ext cx="3811324" cy="3741739"/>
            <a:chOff x="5224522" y="1626256"/>
            <a:chExt cx="3811324" cy="3741739"/>
          </a:xfrm>
        </p:grpSpPr>
        <p:pic>
          <p:nvPicPr>
            <p:cNvPr id="135" name="Picture 22"/>
            <p:cNvPicPr/>
            <p:nvPr/>
          </p:nvPicPr>
          <p:blipFill rotWithShape="1">
            <a:blip r:embed="rId3"/>
            <a:srcRect r="36452"/>
            <a:stretch/>
          </p:blipFill>
          <p:spPr>
            <a:xfrm>
              <a:off x="5224522" y="1812077"/>
              <a:ext cx="3811324" cy="35559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892" y="3274235"/>
              <a:ext cx="1020117" cy="76184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617" y="3364416"/>
              <a:ext cx="401326" cy="39409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755" y="1626256"/>
              <a:ext cx="401326" cy="3940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4677">
              <a:off x="8404649" y="1877230"/>
              <a:ext cx="546685" cy="546685"/>
            </a:xfrm>
            <a:prstGeom prst="rect">
              <a:avLst/>
            </a:prstGeom>
          </p:spPr>
        </p:pic>
      </p:grpSp>
      <p:sp>
        <p:nvSpPr>
          <p:cNvPr id="5" name="Freeform 4"/>
          <p:cNvSpPr/>
          <p:nvPr/>
        </p:nvSpPr>
        <p:spPr>
          <a:xfrm>
            <a:off x="6174658" y="3932903"/>
            <a:ext cx="786581" cy="1120878"/>
          </a:xfrm>
          <a:custGeom>
            <a:avLst/>
            <a:gdLst>
              <a:gd name="connsiteX0" fmla="*/ 19665 w 786581"/>
              <a:gd name="connsiteY0" fmla="*/ 137652 h 1120878"/>
              <a:gd name="connsiteX1" fmla="*/ 0 w 786581"/>
              <a:gd name="connsiteY1" fmla="*/ 1120878 h 1120878"/>
              <a:gd name="connsiteX2" fmla="*/ 786581 w 786581"/>
              <a:gd name="connsiteY2" fmla="*/ 914400 h 1120878"/>
              <a:gd name="connsiteX3" fmla="*/ 786581 w 786581"/>
              <a:gd name="connsiteY3" fmla="*/ 0 h 1120878"/>
              <a:gd name="connsiteX4" fmla="*/ 19665 w 786581"/>
              <a:gd name="connsiteY4" fmla="*/ 13765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81" h="1120878">
                <a:moveTo>
                  <a:pt x="19665" y="137652"/>
                </a:moveTo>
                <a:lnTo>
                  <a:pt x="0" y="1120878"/>
                </a:lnTo>
                <a:lnTo>
                  <a:pt x="786581" y="914400"/>
                </a:lnTo>
                <a:lnTo>
                  <a:pt x="786581" y="0"/>
                </a:lnTo>
                <a:lnTo>
                  <a:pt x="19665" y="137652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olv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0" y="2357959"/>
            <a:ext cx="3763390" cy="2505007"/>
          </a:xfrm>
          <a:prstGeom prst="rect">
            <a:avLst/>
          </a:prstGeom>
        </p:spPr>
      </p:pic>
      <p:pic>
        <p:nvPicPr>
          <p:cNvPr id="14" name="ume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3305"/>
          <a:stretch/>
        </p:blipFill>
        <p:spPr>
          <a:xfrm>
            <a:off x="5417820" y="1831558"/>
            <a:ext cx="3610460" cy="3179345"/>
          </a:xfrm>
          <a:prstGeom prst="rect">
            <a:avLst/>
          </a:prstGeom>
        </p:spPr>
      </p:pic>
      <p:grpSp>
        <p:nvGrpSpPr>
          <p:cNvPr id="35" name="games"/>
          <p:cNvGrpSpPr/>
          <p:nvPr/>
        </p:nvGrpSpPr>
        <p:grpSpPr>
          <a:xfrm>
            <a:off x="5349772" y="1981386"/>
            <a:ext cx="3608447" cy="3260971"/>
            <a:chOff x="5349772" y="1981386"/>
            <a:chExt cx="3608447" cy="32609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772" y="2854683"/>
              <a:ext cx="2749214" cy="23876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74" y="1981386"/>
              <a:ext cx="3099745" cy="1393144"/>
            </a:xfrm>
            <a:prstGeom prst="rect">
              <a:avLst/>
            </a:prstGeom>
          </p:spPr>
        </p:pic>
      </p:grpSp>
      <p:sp>
        <p:nvSpPr>
          <p:cNvPr id="17" name="Cube 16"/>
          <p:cNvSpPr/>
          <p:nvPr/>
        </p:nvSpPr>
        <p:spPr>
          <a:xfrm>
            <a:off x="5273256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>
              <a:alpha val="47000"/>
            </a:schemeClr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5263059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84167" y="4709160"/>
            <a:ext cx="18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Agent</a:t>
            </a:r>
            <a:endParaRPr lang="en-US" sz="32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988761" y="2126505"/>
            <a:ext cx="1416959" cy="7041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Sensing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481915" y="3034575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Reasoning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039775" y="3015309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Learning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149553" y="3959080"/>
            <a:ext cx="1416959" cy="70411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Response</a:t>
            </a:r>
            <a:endParaRPr lang="en-US" dirty="0"/>
          </a:p>
        </p:txBody>
      </p:sp>
      <p:sp>
        <p:nvSpPr>
          <p:cNvPr id="48" name="Curved Down Arrow 47"/>
          <p:cNvSpPr/>
          <p:nvPr/>
        </p:nvSpPr>
        <p:spPr>
          <a:xfrm>
            <a:off x="3384903" y="1429667"/>
            <a:ext cx="3090639" cy="82937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/>
          <p:nvPr/>
        </p:nvSpPr>
        <p:spPr>
          <a:xfrm flipH="1">
            <a:off x="3126269" y="4547786"/>
            <a:ext cx="3356269" cy="1016107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stomShape 7"/>
          <p:cNvSpPr/>
          <p:nvPr/>
        </p:nvSpPr>
        <p:spPr>
          <a:xfrm>
            <a:off x="3431398" y="227817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146" y="2003364"/>
            <a:ext cx="871398" cy="26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4998" y="2348908"/>
            <a:ext cx="594147" cy="594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62" y="2003364"/>
            <a:ext cx="871398" cy="2624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6437" y="2597281"/>
            <a:ext cx="1196995" cy="1013181"/>
            <a:chOff x="379982" y="2494539"/>
            <a:chExt cx="1196995" cy="10131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982" y="2500142"/>
              <a:ext cx="764365" cy="7643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503" y="2494539"/>
              <a:ext cx="663474" cy="663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0302" y="2808306"/>
              <a:ext cx="699414" cy="69941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3493" y="2818740"/>
            <a:ext cx="564298" cy="56429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06758" y="3315865"/>
            <a:ext cx="1445605" cy="1830901"/>
            <a:chOff x="1106758" y="3315865"/>
            <a:chExt cx="1445605" cy="183090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570" y="3315865"/>
              <a:ext cx="596793" cy="119358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758" y="3953179"/>
              <a:ext cx="1193587" cy="119358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23" y="488408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39" grpId="0" animBg="1"/>
      <p:bldP spid="36" grpId="0"/>
      <p:bldP spid="37" grpId="0" animBg="1"/>
      <p:bldP spid="42" grpId="0" animBg="1"/>
      <p:bldP spid="43" grpId="0" animBg="1"/>
      <p:bldP spid="44" grpId="0" animBg="1"/>
      <p:bldP spid="48" grpId="0" animBg="1"/>
      <p:bldP spid="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robot roomba 9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681" y="1862199"/>
            <a:ext cx="1944216" cy="11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>
                <a:solidFill>
                  <a:srgbClr val="000000"/>
                </a:solidFill>
                <a:latin typeface="Verdana"/>
              </a:rPr>
              <a:t>Problem COMPLEXITY</a:t>
            </a:r>
            <a:endParaRPr lang="sv-SE" sz="2800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7" y="219417"/>
            <a:ext cx="2580853" cy="2353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99640" y="1578697"/>
            <a:ext cx="4600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S2: still smart in a Smart Environment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3580" y="2667681"/>
            <a:ext cx="6891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sz="2000" b="0" dirty="0"/>
              <a:t>Detect </a:t>
            </a:r>
            <a:r>
              <a:rPr lang="en-US" sz="2000" b="0" dirty="0" smtClean="0"/>
              <a:t>humans: calculate safe distance (variable)</a:t>
            </a:r>
            <a:endParaRPr lang="en-US" sz="2000" b="0" dirty="0"/>
          </a:p>
          <a:p>
            <a:pPr marL="457200" indent="-457200">
              <a:buAutoNum type="arabicPeriod"/>
            </a:pPr>
            <a:r>
              <a:rPr lang="en-US" sz="2000" b="0" dirty="0" smtClean="0"/>
              <a:t>Detect environment: avoid wall/object collisions (mostly static)</a:t>
            </a:r>
          </a:p>
          <a:p>
            <a:pPr marL="457200" indent="-457200">
              <a:buAutoNum type="arabicPeriod"/>
            </a:pPr>
            <a:r>
              <a:rPr lang="en-US" sz="2000" b="0" dirty="0" smtClean="0"/>
              <a:t>Localize itself in the environment: avoid re-cleaning; </a:t>
            </a:r>
            <a:r>
              <a:rPr lang="en-US" sz="2000" b="0" dirty="0"/>
              <a:t>find </a:t>
            </a:r>
            <a:r>
              <a:rPr lang="en-US" sz="2000" b="0" dirty="0" smtClean="0"/>
              <a:t>closest electrical </a:t>
            </a:r>
            <a:r>
              <a:rPr lang="en-US" sz="2000" b="0" dirty="0"/>
              <a:t>outlet </a:t>
            </a:r>
            <a:endParaRPr lang="en-US" sz="2000" b="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853579" y="4797152"/>
            <a:ext cx="68910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0" dirty="0" smtClean="0"/>
              <a:t>Detect human body: obtained from the SE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0" dirty="0" smtClean="0"/>
              <a:t>Detect wall/object: infrared, ultra sound (obtained from smart objects)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0" dirty="0" smtClean="0"/>
              <a:t>Location: GPS; </a:t>
            </a:r>
            <a:r>
              <a:rPr lang="en-US" sz="2000" b="0" dirty="0" err="1" smtClean="0"/>
              <a:t>WiFi</a:t>
            </a:r>
            <a:r>
              <a:rPr lang="en-US" sz="2000" b="0" dirty="0" smtClean="0"/>
              <a:t>; structure-based (inferred from planning*), obtained from the SE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000" b="0" dirty="0" smtClean="0"/>
              <a:t>Communication with other devices</a:t>
            </a:r>
          </a:p>
        </p:txBody>
      </p:sp>
      <p:pic>
        <p:nvPicPr>
          <p:cNvPr id="5" name="Cat Shark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2738428"/>
            <a:ext cx="7132283" cy="4011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77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46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ntent Placeholder 1"/>
          <p:cNvPicPr/>
          <p:nvPr/>
        </p:nvPicPr>
        <p:blipFill>
          <a:blip r:embed="rId3"/>
          <a:stretch/>
        </p:blipFill>
        <p:spPr>
          <a:xfrm>
            <a:off x="1454760" y="1827360"/>
            <a:ext cx="6234480" cy="388260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>
                <a:solidFill>
                  <a:srgbClr val="000000"/>
                </a:solidFill>
                <a:latin typeface="Verdana"/>
              </a:rPr>
              <a:t>Problem COMPLEXITY</a:t>
            </a:r>
            <a:endParaRPr lang="sv-SE" sz="2800" spc="-1" dirty="0">
              <a:solidFill>
                <a:srgbClr val="000000"/>
              </a:solidFill>
              <a:latin typeface="Georgia"/>
            </a:endParaRPr>
          </a:p>
        </p:txBody>
      </p:sp>
      <p:grpSp>
        <p:nvGrpSpPr>
          <p:cNvPr id="160" name="Group 2"/>
          <p:cNvGrpSpPr/>
          <p:nvPr/>
        </p:nvGrpSpPr>
        <p:grpSpPr>
          <a:xfrm>
            <a:off x="3150360" y="2124000"/>
            <a:ext cx="3624480" cy="3149280"/>
            <a:chOff x="3150360" y="2124000"/>
            <a:chExt cx="3624480" cy="3149280"/>
          </a:xfrm>
        </p:grpSpPr>
        <p:sp>
          <p:nvSpPr>
            <p:cNvPr id="161" name="CustomShape 3"/>
            <p:cNvSpPr/>
            <p:nvPr/>
          </p:nvSpPr>
          <p:spPr>
            <a:xfrm rot="21126000">
              <a:off x="3347280" y="221328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2" name="Line 4"/>
            <p:cNvSpPr/>
            <p:nvPr/>
          </p:nvSpPr>
          <p:spPr>
            <a:xfrm>
              <a:off x="4631040" y="2124000"/>
              <a:ext cx="2143800" cy="247140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Line 5"/>
            <p:cNvSpPr/>
            <p:nvPr/>
          </p:nvSpPr>
          <p:spPr>
            <a:xfrm flipV="1">
              <a:off x="4631040" y="4773600"/>
              <a:ext cx="2109960" cy="35028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Line 6"/>
            <p:cNvSpPr/>
            <p:nvPr/>
          </p:nvSpPr>
          <p:spPr>
            <a:xfrm flipV="1">
              <a:off x="3586320" y="4773600"/>
              <a:ext cx="3154680" cy="48708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Line 7"/>
            <p:cNvSpPr/>
            <p:nvPr/>
          </p:nvSpPr>
          <p:spPr>
            <a:xfrm>
              <a:off x="3568320" y="2279880"/>
              <a:ext cx="3172680" cy="249372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66" name="Picture 26"/>
          <p:cNvPicPr/>
          <p:nvPr/>
        </p:nvPicPr>
        <p:blipFill>
          <a:blip r:embed="rId4"/>
          <a:stretch/>
        </p:blipFill>
        <p:spPr>
          <a:xfrm>
            <a:off x="7076520" y="4414680"/>
            <a:ext cx="905400" cy="742320"/>
          </a:xfrm>
          <a:prstGeom prst="rect">
            <a:avLst/>
          </a:prstGeom>
          <a:ln>
            <a:noFill/>
          </a:ln>
        </p:spPr>
      </p:pic>
      <p:sp>
        <p:nvSpPr>
          <p:cNvPr id="167" name="CustomShape 8"/>
          <p:cNvSpPr/>
          <p:nvPr/>
        </p:nvSpPr>
        <p:spPr>
          <a:xfrm>
            <a:off x="4097880" y="3092400"/>
            <a:ext cx="2185920" cy="858600"/>
          </a:xfrm>
          <a:prstGeom prst="wedgeRectCallout">
            <a:avLst>
              <a:gd name="adj1" fmla="val 65708"/>
              <a:gd name="adj2" fmla="val 143146"/>
            </a:avLst>
          </a:prstGeom>
          <a:ln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e.g. advice,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recommendation, etc.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8" name="CustomShape 9"/>
          <p:cNvSpPr/>
          <p:nvPr/>
        </p:nvSpPr>
        <p:spPr>
          <a:xfrm>
            <a:off x="1296720" y="1662480"/>
            <a:ext cx="1662120" cy="404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10"/>
          <p:cNvSpPr/>
          <p:nvPr/>
        </p:nvSpPr>
        <p:spPr>
          <a:xfrm>
            <a:off x="6456240" y="1778760"/>
            <a:ext cx="1063800" cy="164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70" name="Group 11"/>
          <p:cNvGrpSpPr/>
          <p:nvPr/>
        </p:nvGrpSpPr>
        <p:grpSpPr>
          <a:xfrm>
            <a:off x="1582920" y="2200320"/>
            <a:ext cx="5248440" cy="3149280"/>
            <a:chOff x="1582920" y="2200320"/>
            <a:chExt cx="5248440" cy="3149280"/>
          </a:xfrm>
        </p:grpSpPr>
        <p:sp>
          <p:nvSpPr>
            <p:cNvPr id="171" name="CustomShape 12"/>
            <p:cNvSpPr/>
            <p:nvPr/>
          </p:nvSpPr>
          <p:spPr>
            <a:xfrm rot="21126000">
              <a:off x="1779840" y="228960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2" name="Line 13"/>
            <p:cNvSpPr/>
            <p:nvPr/>
          </p:nvSpPr>
          <p:spPr>
            <a:xfrm>
              <a:off x="3063960" y="2200320"/>
              <a:ext cx="3677040" cy="24969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3" name="Line 14"/>
            <p:cNvSpPr/>
            <p:nvPr/>
          </p:nvSpPr>
          <p:spPr>
            <a:xfrm flipV="1">
              <a:off x="3063240" y="4740120"/>
              <a:ext cx="3634200" cy="4428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4" name="Line 15"/>
            <p:cNvSpPr/>
            <p:nvPr/>
          </p:nvSpPr>
          <p:spPr>
            <a:xfrm flipV="1">
              <a:off x="2018880" y="4735440"/>
              <a:ext cx="4812480" cy="6015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5" name="Line 16"/>
            <p:cNvSpPr/>
            <p:nvPr/>
          </p:nvSpPr>
          <p:spPr>
            <a:xfrm>
              <a:off x="2000880" y="2356200"/>
              <a:ext cx="4687560" cy="23410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76" name="Group 17"/>
          <p:cNvGrpSpPr/>
          <p:nvPr/>
        </p:nvGrpSpPr>
        <p:grpSpPr>
          <a:xfrm>
            <a:off x="3168720" y="2263680"/>
            <a:ext cx="3624480" cy="3149280"/>
            <a:chOff x="3168720" y="2263680"/>
            <a:chExt cx="3624480" cy="3149280"/>
          </a:xfrm>
        </p:grpSpPr>
        <p:sp>
          <p:nvSpPr>
            <p:cNvPr id="177" name="CustomShape 18"/>
            <p:cNvSpPr/>
            <p:nvPr/>
          </p:nvSpPr>
          <p:spPr>
            <a:xfrm rot="21126000">
              <a:off x="3365640" y="235296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8" name="Line 19"/>
            <p:cNvSpPr/>
            <p:nvPr/>
          </p:nvSpPr>
          <p:spPr>
            <a:xfrm>
              <a:off x="4649760" y="2263680"/>
              <a:ext cx="2143440" cy="24717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Line 20"/>
            <p:cNvSpPr/>
            <p:nvPr/>
          </p:nvSpPr>
          <p:spPr>
            <a:xfrm flipV="1">
              <a:off x="4649760" y="4913640"/>
              <a:ext cx="2109960" cy="3502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Line 21"/>
            <p:cNvSpPr/>
            <p:nvPr/>
          </p:nvSpPr>
          <p:spPr>
            <a:xfrm flipV="1">
              <a:off x="3604680" y="4913640"/>
              <a:ext cx="3155040" cy="48672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Line 22"/>
            <p:cNvSpPr/>
            <p:nvPr/>
          </p:nvSpPr>
          <p:spPr>
            <a:xfrm>
              <a:off x="3587040" y="2419920"/>
              <a:ext cx="3172680" cy="249372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82" name="Group 23"/>
          <p:cNvGrpSpPr/>
          <p:nvPr/>
        </p:nvGrpSpPr>
        <p:grpSpPr>
          <a:xfrm>
            <a:off x="5902920" y="2104920"/>
            <a:ext cx="1636920" cy="2630520"/>
            <a:chOff x="5902920" y="2104920"/>
            <a:chExt cx="1636920" cy="2630520"/>
          </a:xfrm>
        </p:grpSpPr>
        <p:sp>
          <p:nvSpPr>
            <p:cNvPr id="183" name="CustomShape 24"/>
            <p:cNvSpPr/>
            <p:nvPr/>
          </p:nvSpPr>
          <p:spPr>
            <a:xfrm rot="4510200">
              <a:off x="5972400" y="2349720"/>
              <a:ext cx="1500840" cy="1292040"/>
            </a:xfrm>
            <a:prstGeom prst="parallelogram">
              <a:avLst>
                <a:gd name="adj" fmla="val 27684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4" name="Line 25"/>
            <p:cNvSpPr/>
            <p:nvPr/>
          </p:nvSpPr>
          <p:spPr>
            <a:xfrm flipH="1">
              <a:off x="6831360" y="3555720"/>
              <a:ext cx="691200" cy="11160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Line 26"/>
            <p:cNvSpPr/>
            <p:nvPr/>
          </p:nvSpPr>
          <p:spPr>
            <a:xfrm>
              <a:off x="6194520" y="3526920"/>
              <a:ext cx="564480" cy="11322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6" name="Line 27"/>
            <p:cNvSpPr/>
            <p:nvPr/>
          </p:nvSpPr>
          <p:spPr>
            <a:xfrm>
              <a:off x="5902920" y="2464560"/>
              <a:ext cx="894960" cy="22708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7" name="Line 28"/>
            <p:cNvSpPr/>
            <p:nvPr/>
          </p:nvSpPr>
          <p:spPr>
            <a:xfrm flipH="1">
              <a:off x="6831360" y="2465280"/>
              <a:ext cx="379440" cy="219384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TextBox 1"/>
          <p:cNvSpPr txBox="1"/>
          <p:nvPr/>
        </p:nvSpPr>
        <p:spPr>
          <a:xfrm>
            <a:off x="5686020" y="6144480"/>
            <a:ext cx="315442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IAS: Intelligent Assistive System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(part of the smart environment)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88980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188720" y="5339160"/>
            <a:ext cx="7667640" cy="1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TextShape 2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 dirty="0" smtClean="0">
                <a:solidFill>
                  <a:srgbClr val="000000"/>
                </a:solidFill>
                <a:latin typeface="Verdana"/>
              </a:rPr>
              <a:t>Create scenarios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1838880" y="129528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/>
              </a:rPr>
              <a:t>Scenario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Georgia"/>
              </a:rPr>
              <a:t>1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6006600" y="129960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Scenario 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1796760" y="413028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/>
              </a:rPr>
              <a:t>Scenario </a:t>
            </a:r>
            <a:r>
              <a:rPr lang="en-US" sz="1800" b="0" i="1" strike="noStrike" spc="-1" dirty="0" smtClean="0">
                <a:solidFill>
                  <a:srgbClr val="000000"/>
                </a:solidFill>
                <a:latin typeface="Georgia"/>
              </a:rPr>
              <a:t>x</a:t>
            </a:r>
            <a:endParaRPr lang="en-US" sz="1800" b="0" i="1" strike="noStrike" spc="-1" dirty="0">
              <a:latin typeface="Arial"/>
            </a:endParaRPr>
          </a:p>
        </p:txBody>
      </p:sp>
      <p:sp>
        <p:nvSpPr>
          <p:cNvPr id="198" name="CustomShape 7"/>
          <p:cNvSpPr/>
          <p:nvPr/>
        </p:nvSpPr>
        <p:spPr>
          <a:xfrm>
            <a:off x="3723480" y="166464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6"/>
          <p:cNvSpPr/>
          <p:nvPr/>
        </p:nvSpPr>
        <p:spPr>
          <a:xfrm>
            <a:off x="3768120" y="444420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5397480" y="1631340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1498860" y="1726560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1406340" y="4438037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723480" y="1837509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49305" y="2875320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726911" y="1773000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rot="305273">
            <a:off x="5740803" y="4425857"/>
            <a:ext cx="2502236" cy="1821925"/>
            <a:chOff x="3324030" y="2277951"/>
            <a:chExt cx="2879463" cy="2359343"/>
          </a:xfrm>
        </p:grpSpPr>
        <p:sp>
          <p:nvSpPr>
            <p:cNvPr id="23" name="Folded Corner 22"/>
            <p:cNvSpPr/>
            <p:nvPr/>
          </p:nvSpPr>
          <p:spPr>
            <a:xfrm rot="10800000">
              <a:off x="3324030" y="2277951"/>
              <a:ext cx="2819344" cy="2359343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39010" y="2580594"/>
              <a:ext cx="2764483" cy="171381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Try to create different scenarios. Make it </a:t>
              </a:r>
              <a:r>
                <a:rPr lang="en-US" sz="2000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work</a:t>
              </a: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for at least one of them!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6130" y="2610437"/>
            <a:ext cx="1516935" cy="1080562"/>
            <a:chOff x="3136130" y="2610437"/>
            <a:chExt cx="1516935" cy="1080562"/>
          </a:xfrm>
        </p:grpSpPr>
        <p:pic>
          <p:nvPicPr>
            <p:cNvPr id="25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spc="-1" dirty="0" smtClean="0">
                  <a:solidFill>
                    <a:srgbClr val="000000"/>
                  </a:solidFill>
                  <a:latin typeface="Georgia"/>
                </a:rPr>
                <a:t>Output v1</a:t>
              </a:r>
              <a:endParaRPr lang="en-US" sz="1000" b="0" strike="noStrike" spc="-1" dirty="0"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1</a:t>
              </a:r>
              <a:endParaRPr lang="en-US" sz="1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87155" y="2498681"/>
            <a:ext cx="1516935" cy="1080562"/>
            <a:chOff x="3136130" y="2610437"/>
            <a:chExt cx="1516935" cy="1080562"/>
          </a:xfrm>
        </p:grpSpPr>
        <p:pic>
          <p:nvPicPr>
            <p:cNvPr id="33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spc="-1" dirty="0" smtClean="0">
                  <a:solidFill>
                    <a:srgbClr val="000000"/>
                  </a:solidFill>
                  <a:latin typeface="Georgia"/>
                </a:rPr>
                <a:t>Output v2</a:t>
              </a:r>
              <a:endParaRPr lang="en-US" sz="1000" b="0" strike="noStrike" spc="-1" dirty="0"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2</a:t>
              </a:r>
              <a:endParaRPr lang="en-US" sz="10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51052" y="5317352"/>
            <a:ext cx="1516935" cy="1080562"/>
            <a:chOff x="3136130" y="2610437"/>
            <a:chExt cx="1516935" cy="1080562"/>
          </a:xfrm>
        </p:grpSpPr>
        <p:pic>
          <p:nvPicPr>
            <p:cNvPr id="37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endParaRPr lang="en-US" sz="1000" b="0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</a:t>
              </a:r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CustomShape 8"/>
          <p:cNvSpPr/>
          <p:nvPr/>
        </p:nvSpPr>
        <p:spPr>
          <a:xfrm flipH="1">
            <a:off x="2958660" y="5407356"/>
            <a:ext cx="587350" cy="376641"/>
          </a:xfrm>
          <a:prstGeom prst="wedgeRectCallout">
            <a:avLst>
              <a:gd name="adj1" fmla="val -49568"/>
              <a:gd name="adj2" fmla="val 8296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000" spc="-1" dirty="0" smtClean="0">
                <a:solidFill>
                  <a:srgbClr val="000000"/>
                </a:solidFill>
                <a:latin typeface="Georgia"/>
              </a:rPr>
              <a:t>Output v </a:t>
            </a:r>
            <a:r>
              <a:rPr lang="en-US" sz="1000" i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000" b="0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w3"/>
          <p:cNvSpPr/>
          <p:nvPr/>
        </p:nvSpPr>
        <p:spPr>
          <a:xfrm>
            <a:off x="833760" y="417708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w1"/>
          <p:cNvSpPr/>
          <p:nvPr/>
        </p:nvSpPr>
        <p:spPr>
          <a:xfrm>
            <a:off x="833760" y="135144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08" name="w2"/>
          <p:cNvSpPr/>
          <p:nvPr/>
        </p:nvSpPr>
        <p:spPr>
          <a:xfrm>
            <a:off x="5072040" y="129528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373665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Hardware architecture considerations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6540137" y="1689463"/>
            <a:ext cx="1410789" cy="2508068"/>
          </a:xfrm>
          <a:custGeom>
            <a:avLst/>
            <a:gdLst>
              <a:gd name="connsiteX0" fmla="*/ 165463 w 1410789"/>
              <a:gd name="connsiteY0" fmla="*/ 113211 h 2508068"/>
              <a:gd name="connsiteX1" fmla="*/ 182880 w 1410789"/>
              <a:gd name="connsiteY1" fmla="*/ 426720 h 2508068"/>
              <a:gd name="connsiteX2" fmla="*/ 984069 w 1410789"/>
              <a:gd name="connsiteY2" fmla="*/ 426720 h 2508068"/>
              <a:gd name="connsiteX3" fmla="*/ 1010194 w 1410789"/>
              <a:gd name="connsiteY3" fmla="*/ 905691 h 2508068"/>
              <a:gd name="connsiteX4" fmla="*/ 165463 w 1410789"/>
              <a:gd name="connsiteY4" fmla="*/ 896983 h 2508068"/>
              <a:gd name="connsiteX5" fmla="*/ 165463 w 1410789"/>
              <a:gd name="connsiteY5" fmla="*/ 2081348 h 2508068"/>
              <a:gd name="connsiteX6" fmla="*/ 1105989 w 1410789"/>
              <a:gd name="connsiteY6" fmla="*/ 2081348 h 2508068"/>
              <a:gd name="connsiteX7" fmla="*/ 1410789 w 1410789"/>
              <a:gd name="connsiteY7" fmla="*/ 2081348 h 2508068"/>
              <a:gd name="connsiteX8" fmla="*/ 1410789 w 1410789"/>
              <a:gd name="connsiteY8" fmla="*/ 2508068 h 2508068"/>
              <a:gd name="connsiteX9" fmla="*/ 0 w 1410789"/>
              <a:gd name="connsiteY9" fmla="*/ 2508068 h 2508068"/>
              <a:gd name="connsiteX10" fmla="*/ 0 w 1410789"/>
              <a:gd name="connsiteY10" fmla="*/ 0 h 2508068"/>
              <a:gd name="connsiteX11" fmla="*/ 165463 w 1410789"/>
              <a:gd name="connsiteY11" fmla="*/ 0 h 2508068"/>
              <a:gd name="connsiteX12" fmla="*/ 165463 w 1410789"/>
              <a:gd name="connsiteY12" fmla="*/ 113211 h 25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2508068">
                <a:moveTo>
                  <a:pt x="165463" y="113211"/>
                </a:moveTo>
                <a:lnTo>
                  <a:pt x="182880" y="426720"/>
                </a:lnTo>
                <a:lnTo>
                  <a:pt x="984069" y="426720"/>
                </a:lnTo>
                <a:lnTo>
                  <a:pt x="1010194" y="905691"/>
                </a:lnTo>
                <a:lnTo>
                  <a:pt x="165463" y="896983"/>
                </a:lnTo>
                <a:lnTo>
                  <a:pt x="165463" y="2081348"/>
                </a:lnTo>
                <a:lnTo>
                  <a:pt x="1105989" y="2081348"/>
                </a:lnTo>
                <a:lnTo>
                  <a:pt x="1410789" y="2081348"/>
                </a:lnTo>
                <a:lnTo>
                  <a:pt x="1410789" y="2508068"/>
                </a:lnTo>
                <a:lnTo>
                  <a:pt x="0" y="2508068"/>
                </a:lnTo>
                <a:lnTo>
                  <a:pt x="0" y="0"/>
                </a:lnTo>
                <a:lnTo>
                  <a:pt x="165463" y="0"/>
                </a:lnTo>
                <a:lnTo>
                  <a:pt x="165463" y="11321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Checklist to decide 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What specific variable do you need to measure?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Do you need discrete or continuous data?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How variables (sensors data) can be combined (fuse)?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Can a variable be inferred from another (triangulation</a:t>
            </a:r>
            <a:r>
              <a:rPr lang="en-US" sz="2200" dirty="0"/>
              <a:t>, interpolation, </a:t>
            </a:r>
            <a:r>
              <a:rPr lang="en-US" sz="2200" dirty="0" smtClean="0"/>
              <a:t>etc.)?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en-US" sz="2200" dirty="0" smtClean="0"/>
          </a:p>
          <a:p>
            <a:r>
              <a:rPr lang="en-US" dirty="0"/>
              <a:t>Energy consumption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More watts </a:t>
            </a:r>
            <a:r>
              <a:rPr lang="en-US" sz="2000" dirty="0">
                <a:sym typeface="Wingdings" panose="05000000000000000000" pitchFamily="2" charset="2"/>
              </a:rPr>
              <a:t> More money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ym typeface="Wingdings" panose="05000000000000000000" pitchFamily="2" charset="2"/>
              </a:rPr>
              <a:t>Less watts  More mobility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 smtClean="0"/>
              <a:t>More </a:t>
            </a:r>
            <a:r>
              <a:rPr lang="en-US" sz="2000" dirty="0"/>
              <a:t>watts </a:t>
            </a:r>
            <a:r>
              <a:rPr lang="en-US" sz="2000" dirty="0">
                <a:sym typeface="Wingdings" panose="05000000000000000000" pitchFamily="2" charset="2"/>
              </a:rPr>
              <a:t> Less environmental </a:t>
            </a:r>
            <a:r>
              <a:rPr lang="en-US" sz="2000" dirty="0" smtClean="0">
                <a:sym typeface="Wingdings" panose="05000000000000000000" pitchFamily="2" charset="2"/>
              </a:rPr>
              <a:t>friendly</a:t>
            </a:r>
          </a:p>
          <a:p>
            <a:pPr lvl="1"/>
            <a:endParaRPr lang="en-US" dirty="0" smtClean="0"/>
          </a:p>
        </p:txBody>
      </p:sp>
      <p:pic>
        <p:nvPicPr>
          <p:cNvPr id="2050" name="Picture 2" descr="https://lh3.googleusercontent.com/gAXlqVc99mfDsf89_Sue5X69lWKiTTq-d7aIGWSzVJOTd-AePEfMc7DFkqsDgLJyKOLF7B-PvqKIxoD0cJQPMvt1XQ4rjMv1L7h4mKuBm_8YDQla-jOKHP102jTlBEzApUCd5O_tlgT_8cuYgyqC9enuS9C8zecdKcp4vNckR-2aZuoFmy929u89tkDWQOaGs16r4FGDTYxerW9ijMZPpH3t0oFJgSpbNhNptlqmIuzwSrMjooBjSvb0Dy451wrC4JQy-zaEppuYTZHpX7GfoxJ3eHnqsnVgw-kW__mLbIhrW2_cgEIIvh4ZeEPReCqaJS93_9a3QXfB1VXECHFAjwDSyAwtmObXKsuhIdHIzEnMCLMky33jHtm75PBTMxvEMMdUQ16-pt-atmYrmdKfMZNcKdFD_r1oFjRf9ABaesnK_aAUlL_yFfi1L6_BkWexWwRTjWAPr1bAzRp1EubHBXc9fr7M0KRMiwspOpqf_ePSYsyVejIZvdPKkEbYL16hbi1T25IVtp-Gt6Sy0_jAUWv4R3SuLBpNZrzkLlOAhDPxXDSHrI0Xcjuc-RZeQjnQPqnek22UqYI23XPpHHtQi8qE9UA9_76gXXvzuwupzMQ=w660-h879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17011" r="23782" b="17781"/>
          <a:stretch/>
        </p:blipFill>
        <p:spPr bwMode="auto">
          <a:xfrm>
            <a:off x="5975713" y="4197531"/>
            <a:ext cx="1725250" cy="233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86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47" y="1196752"/>
            <a:ext cx="2542503" cy="5517232"/>
          </a:xfrm>
          <a:prstGeom prst="rect">
            <a:avLst/>
          </a:prstGeom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Available Data sources 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3728" y="3066960"/>
            <a:ext cx="5040560" cy="3966810"/>
          </a:xfrm>
        </p:spPr>
        <p:txBody>
          <a:bodyPr/>
          <a:lstStyle/>
          <a:p>
            <a:r>
              <a:rPr lang="en-GB" sz="2200" dirty="0">
                <a:ea typeface="ＭＳ Ｐゴシック" pitchFamily="24" charset="-128"/>
              </a:rPr>
              <a:t>Infrared distance sensor</a:t>
            </a:r>
          </a:p>
          <a:p>
            <a:r>
              <a:rPr lang="en-GB" sz="2200" dirty="0" smtClean="0">
                <a:ea typeface="ＭＳ Ｐゴシック" pitchFamily="24" charset="-128"/>
              </a:rPr>
              <a:t>Magnetic </a:t>
            </a:r>
          </a:p>
          <a:p>
            <a:r>
              <a:rPr lang="en-GB" sz="2200" dirty="0" smtClean="0">
                <a:ea typeface="ＭＳ Ｐゴシック" pitchFamily="24" charset="-128"/>
              </a:rPr>
              <a:t>Motion</a:t>
            </a:r>
          </a:p>
          <a:p>
            <a:r>
              <a:rPr lang="en-GB" sz="2200" dirty="0" smtClean="0">
                <a:ea typeface="ＭＳ Ｐゴシック" pitchFamily="24" charset="-128"/>
              </a:rPr>
              <a:t>Pressure </a:t>
            </a:r>
          </a:p>
          <a:p>
            <a:r>
              <a:rPr lang="en-GB" sz="2200" dirty="0" smtClean="0">
                <a:ea typeface="ＭＳ Ｐゴシック" pitchFamily="24" charset="-128"/>
              </a:rPr>
              <a:t>Temperature</a:t>
            </a:r>
          </a:p>
          <a:p>
            <a:r>
              <a:rPr lang="en-GB" sz="2200" dirty="0" smtClean="0">
                <a:ea typeface="ＭＳ Ｐゴシック" pitchFamily="24" charset="-128"/>
              </a:rPr>
              <a:t>Force</a:t>
            </a:r>
          </a:p>
          <a:p>
            <a:r>
              <a:rPr lang="en-GB" sz="2200" dirty="0" smtClean="0">
                <a:ea typeface="ＭＳ Ｐゴシック" pitchFamily="24" charset="-128"/>
              </a:rPr>
              <a:t>Touch</a:t>
            </a:r>
          </a:p>
          <a:p>
            <a:r>
              <a:rPr lang="en-GB" sz="2200" dirty="0" smtClean="0">
                <a:ea typeface="ＭＳ Ｐゴシック" pitchFamily="24" charset="-128"/>
              </a:rPr>
              <a:t>Vibration</a:t>
            </a:r>
          </a:p>
          <a:p>
            <a:r>
              <a:rPr lang="en-GB" sz="2200" dirty="0" smtClean="0">
                <a:ea typeface="ＭＳ Ｐゴシック" pitchFamily="24" charset="-128"/>
              </a:rPr>
              <a:t>…</a:t>
            </a:r>
            <a:endParaRPr lang="en-GB" sz="2200" dirty="0">
              <a:ea typeface="ＭＳ Ｐゴシック" pitchFamily="2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0241" b="62100"/>
          <a:stretch/>
        </p:blipFill>
        <p:spPr>
          <a:xfrm>
            <a:off x="1828800" y="1268760"/>
            <a:ext cx="4467897" cy="179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635896" y="1628800"/>
            <a:ext cx="1080120" cy="163566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9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47" y="1196752"/>
            <a:ext cx="2542503" cy="5517232"/>
          </a:xfrm>
          <a:prstGeom prst="rect">
            <a:avLst/>
          </a:prstGeom>
        </p:spPr>
      </p:pic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Available Data sources 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445" b="34421"/>
          <a:stretch/>
        </p:blipFill>
        <p:spPr>
          <a:xfrm>
            <a:off x="114025" y="1297285"/>
            <a:ext cx="6801348" cy="497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363" y="1639939"/>
            <a:ext cx="4883391" cy="512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7512" y="2033343"/>
            <a:ext cx="5884965" cy="5982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836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Available Data sources 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Beacons / Tags</a:t>
            </a:r>
          </a:p>
          <a:p>
            <a:endParaRPr lang="en-GB" sz="1050" dirty="0" smtClean="0"/>
          </a:p>
          <a:p>
            <a:r>
              <a:rPr lang="en-GB" dirty="0" smtClean="0"/>
              <a:t>Leap motion sensor  </a:t>
            </a:r>
          </a:p>
          <a:p>
            <a:endParaRPr lang="en-GB" sz="1400" dirty="0"/>
          </a:p>
          <a:p>
            <a:r>
              <a:rPr lang="en-GB" dirty="0" smtClean="0"/>
              <a:t>Nao robots </a:t>
            </a:r>
          </a:p>
          <a:p>
            <a:endParaRPr lang="en-GB" sz="2000" dirty="0"/>
          </a:p>
          <a:p>
            <a:r>
              <a:rPr lang="en-GB" dirty="0" smtClean="0"/>
              <a:t>Kinect </a:t>
            </a:r>
          </a:p>
          <a:p>
            <a:endParaRPr lang="en-GB" sz="1800" dirty="0" smtClean="0"/>
          </a:p>
          <a:p>
            <a:r>
              <a:rPr lang="en-GB" dirty="0" smtClean="0"/>
              <a:t>Samsung Gear S</a:t>
            </a:r>
          </a:p>
          <a:p>
            <a:endParaRPr lang="en-GB" dirty="0"/>
          </a:p>
          <a:p>
            <a:r>
              <a:rPr lang="en-GB" dirty="0" smtClean="0"/>
              <a:t>Your mobile phones </a:t>
            </a:r>
          </a:p>
          <a:p>
            <a:endParaRPr lang="en-GB" dirty="0"/>
          </a:p>
          <a:p>
            <a:r>
              <a:rPr lang="en-GB" dirty="0" err="1" smtClean="0"/>
              <a:t>Hololens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6" name="Picture 2" descr="Image result for kontakt io beacons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7984" y="1595360"/>
            <a:ext cx="1800200" cy="7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ap motion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3036" y="2097966"/>
            <a:ext cx="2313866" cy="138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nao robot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522" y="2908021"/>
            <a:ext cx="2101050" cy="140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kinect microsof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3612" y="3990315"/>
            <a:ext cx="1836978" cy="94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kinect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t="23286" r="10275" b="30896"/>
          <a:stretch/>
        </p:blipFill>
        <p:spPr bwMode="auto">
          <a:xfrm>
            <a:off x="4139952" y="4024819"/>
            <a:ext cx="2144678" cy="721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Samsung Gear S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82" y="4621442"/>
            <a:ext cx="1521002" cy="141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texas instruments sensor ta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420" y="1156993"/>
            <a:ext cx="671837" cy="75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36" y="4926264"/>
            <a:ext cx="2061829" cy="20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6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Available Data sources 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  <a:p>
            <a:r>
              <a:rPr lang="en-GB" dirty="0" smtClean="0"/>
              <a:t>Nao robots </a:t>
            </a:r>
          </a:p>
          <a:p>
            <a:pPr lvl="1"/>
            <a:r>
              <a:rPr lang="en-GB" dirty="0" smtClean="0"/>
              <a:t>Toolkit Choregraphe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873" y="1482019"/>
            <a:ext cx="3827363" cy="2289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" y="2913207"/>
            <a:ext cx="6345382" cy="372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20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II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03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Available Data sources 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1400" dirty="0"/>
          </a:p>
          <a:p>
            <a:r>
              <a:rPr lang="en-GB" dirty="0" smtClean="0"/>
              <a:t>Nao robots </a:t>
            </a:r>
          </a:p>
          <a:p>
            <a:pPr lvl="1"/>
            <a:r>
              <a:rPr lang="en-GB" dirty="0" smtClean="0"/>
              <a:t>Toolkit Choregraphe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82" y="2799521"/>
            <a:ext cx="5699293" cy="3929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54683" y="4339988"/>
            <a:ext cx="2565687" cy="1487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Available libraries for Nao robot in C++, Python, Java, </a:t>
            </a:r>
            <a:r>
              <a:rPr lang="en-US" dirty="0" err="1" smtClean="0"/>
              <a:t>Matlab</a:t>
            </a:r>
            <a:r>
              <a:rPr lang="en-US" dirty="0" smtClean="0"/>
              <a:t>, etc.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574" y="3159266"/>
            <a:ext cx="2949383" cy="31526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98450" y="2521903"/>
            <a:ext cx="2565687" cy="55523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Includes simulator</a:t>
            </a:r>
          </a:p>
        </p:txBody>
      </p:sp>
    </p:spTree>
    <p:extLst>
      <p:ext uri="{BB962C8B-B14F-4D97-AF65-F5344CB8AC3E}">
        <p14:creationId xmlns:p14="http://schemas.microsoft.com/office/powerpoint/2010/main" val="17935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Available </a:t>
            </a:r>
            <a: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Web </a:t>
            </a:r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data 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412776"/>
            <a:ext cx="7010400" cy="4572000"/>
          </a:xfrm>
        </p:spPr>
        <p:txBody>
          <a:bodyPr/>
          <a:lstStyle/>
          <a:p>
            <a:r>
              <a:rPr lang="en-GB" sz="2000" dirty="0" smtClean="0"/>
              <a:t>Weather: SMHI, yr.no, etc.</a:t>
            </a:r>
            <a:endParaRPr lang="en-GB" sz="2000" dirty="0"/>
          </a:p>
          <a:p>
            <a:r>
              <a:rPr lang="en-GB" sz="2000" dirty="0" smtClean="0"/>
              <a:t>Maps</a:t>
            </a:r>
          </a:p>
          <a:p>
            <a:r>
              <a:rPr lang="en-GB" sz="2000" dirty="0" smtClean="0"/>
              <a:t>Location services</a:t>
            </a:r>
          </a:p>
          <a:p>
            <a:r>
              <a:rPr lang="en-GB" sz="2000" dirty="0" smtClean="0"/>
              <a:t>Object, voice, gestures recognition services (e.g. Google, Microsoft, etc.)</a:t>
            </a:r>
          </a:p>
          <a:p>
            <a:r>
              <a:rPr lang="en-GB" sz="2000" dirty="0" smtClean="0"/>
              <a:t>Transportation: local bus/trains, flights, etc.</a:t>
            </a:r>
          </a:p>
          <a:p>
            <a:r>
              <a:rPr lang="en-GB" sz="2000" dirty="0"/>
              <a:t>Open data: </a:t>
            </a:r>
            <a:r>
              <a:rPr lang="en-GB" sz="1600" dirty="0">
                <a:hlinkClick r:id="rId2"/>
              </a:rPr>
              <a:t>http://www.opennorth.se/</a:t>
            </a:r>
            <a:endParaRPr lang="en-GB" sz="2000" dirty="0" smtClean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4219375"/>
            <a:ext cx="6025368" cy="334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468" y="4357239"/>
            <a:ext cx="8451399" cy="781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175" y="1248544"/>
            <a:ext cx="7010400" cy="4572000"/>
          </a:xfrm>
        </p:spPr>
        <p:txBody>
          <a:bodyPr/>
          <a:lstStyle/>
          <a:p>
            <a:r>
              <a:rPr lang="en-GB" dirty="0" smtClean="0"/>
              <a:t>SMHI Forecast Web service</a:t>
            </a:r>
          </a:p>
          <a:p>
            <a:r>
              <a:rPr lang="en-GB" dirty="0" smtClean="0"/>
              <a:t>Yr.no </a:t>
            </a:r>
            <a:r>
              <a:rPr lang="en-GB" dirty="0"/>
              <a:t>Forecast Web service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1898650" y="6324600"/>
            <a:ext cx="1900238" cy="2286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Datum</a:t>
            </a:r>
            <a:endParaRPr lang="sv-SE" sz="14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938588" y="6324600"/>
            <a:ext cx="2814637" cy="22860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Sidfot</a:t>
            </a:r>
            <a:endParaRPr lang="sv-SE" sz="1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892925" y="6324600"/>
            <a:ext cx="1898650" cy="228600"/>
          </a:xfrm>
          <a:prstGeom prst="rect">
            <a:avLst/>
          </a:prstGeom>
        </p:spPr>
        <p:txBody>
          <a:bodyPr/>
          <a:lstStyle/>
          <a:p>
            <a:fld id="{B96AAE0C-8773-4789-B68F-B89A7C69762E}" type="slidenum">
              <a:rPr lang="sv-SE" smtClean="0"/>
              <a:pPr/>
              <a:t>22</a:t>
            </a:fld>
            <a:endParaRPr lang="sv-SE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692" y="2492896"/>
            <a:ext cx="7126508" cy="5072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8240" y="3140968"/>
            <a:ext cx="3120809" cy="364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5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755304"/>
            <a:ext cx="7999784" cy="4493096"/>
          </a:xfrm>
        </p:spPr>
        <p:txBody>
          <a:bodyPr/>
          <a:lstStyle/>
          <a:p>
            <a:r>
              <a:rPr lang="en-GB" dirty="0"/>
              <a:t>IBM Watson </a:t>
            </a:r>
            <a:r>
              <a:rPr lang="en-GB" dirty="0" err="1" smtClean="0"/>
              <a:t>IoT</a:t>
            </a:r>
            <a:endParaRPr lang="en-GB" dirty="0"/>
          </a:p>
          <a:p>
            <a:r>
              <a:rPr lang="en-GB" dirty="0" smtClean="0"/>
              <a:t>Google Cloud </a:t>
            </a:r>
            <a:r>
              <a:rPr lang="en-GB" dirty="0" err="1" smtClean="0"/>
              <a:t>IoT</a:t>
            </a:r>
            <a:endParaRPr lang="en-GB" dirty="0" smtClean="0"/>
          </a:p>
          <a:p>
            <a:r>
              <a:rPr lang="en-GB" dirty="0"/>
              <a:t>Microsoft </a:t>
            </a:r>
            <a:r>
              <a:rPr lang="en-GB" dirty="0" err="1" smtClean="0"/>
              <a:t>IoT</a:t>
            </a:r>
            <a:endParaRPr lang="en-GB" dirty="0" smtClean="0"/>
          </a:p>
          <a:p>
            <a:r>
              <a:rPr lang="en-GB" dirty="0" smtClean="0"/>
              <a:t>…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177" y="1190728"/>
            <a:ext cx="3691001" cy="273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44" y="4525169"/>
            <a:ext cx="7209856" cy="4909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391" y="3749824"/>
            <a:ext cx="4495788" cy="261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C2650 SensorTag - IoT Foundati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9" t="26859" b="9737"/>
          <a:stretch/>
        </p:blipFill>
        <p:spPr bwMode="auto">
          <a:xfrm>
            <a:off x="2510527" y="3546375"/>
            <a:ext cx="1985239" cy="102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37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858"/>
            <a:ext cx="5857279" cy="43929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Tools </a:t>
            </a:r>
            <a: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for building </a:t>
            </a:r>
            <a:b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</a:br>
            <a:r>
              <a:rPr lang="en-GB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agent’s modules</a:t>
            </a:r>
            <a:endParaRPr lang="en-GB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3728" y="2689413"/>
            <a:ext cx="968188" cy="2644588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83341" y="2106706"/>
            <a:ext cx="7449671" cy="4392706"/>
            <a:chOff x="1183341" y="2106706"/>
            <a:chExt cx="7449671" cy="4392706"/>
          </a:xfrm>
        </p:grpSpPr>
        <p:sp>
          <p:nvSpPr>
            <p:cNvPr id="5" name="Rectangle 4"/>
            <p:cNvSpPr/>
            <p:nvPr/>
          </p:nvSpPr>
          <p:spPr>
            <a:xfrm>
              <a:off x="1183341" y="2106706"/>
              <a:ext cx="7449671" cy="4392706"/>
            </a:xfrm>
            <a:prstGeom prst="rect">
              <a:avLst/>
            </a:prstGeom>
            <a:solidFill>
              <a:srgbClr val="E7F0F9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1285875" y="2238376"/>
              <a:ext cx="722947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/>
                <a:t>AI tool boxes for recognition of objects, persons, places, etc. using image, text, video and sounds): </a:t>
              </a:r>
              <a:br>
                <a:rPr lang="en-GB" dirty="0"/>
              </a:br>
              <a:endParaRPr lang="en-GB" dirty="0" smtClean="0"/>
            </a:p>
            <a:p>
              <a:r>
                <a:rPr lang="en-GB" dirty="0" smtClean="0"/>
                <a:t>EXAMPLE </a:t>
              </a:r>
            </a:p>
            <a:p>
              <a:pPr marL="714375"/>
              <a:r>
                <a:rPr lang="en-GB" dirty="0" smtClean="0"/>
                <a:t>Google </a:t>
              </a:r>
              <a:r>
                <a:rPr lang="en-GB" dirty="0"/>
                <a:t>cloud AI &amp; Machine Learning tools </a:t>
              </a:r>
              <a:endParaRPr lang="en-GB" dirty="0" smtClean="0"/>
            </a:p>
            <a:p>
              <a:pPr marL="714375"/>
              <a:r>
                <a:rPr lang="en-GB" dirty="0">
                  <a:hlinkClick r:id="rId3"/>
                </a:rPr>
                <a:t>https://cloud.google.com/vision/</a:t>
              </a:r>
            </a:p>
            <a:p>
              <a:r>
                <a:rPr lang="en-GB" dirty="0"/>
                <a:t/>
              </a:r>
              <a:br>
                <a:rPr lang="en-GB" dirty="0"/>
              </a:b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153732" y="1406083"/>
            <a:ext cx="7463043" cy="7855835"/>
            <a:chOff x="1153732" y="1406083"/>
            <a:chExt cx="7463043" cy="785583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3732" y="1406083"/>
              <a:ext cx="7463043" cy="7855835"/>
            </a:xfrm>
            <a:prstGeom prst="rect">
              <a:avLst/>
            </a:prstGeom>
          </p:spPr>
        </p:pic>
        <p:sp>
          <p:nvSpPr>
            <p:cNvPr id="8" name="Line Callout 1 7"/>
            <p:cNvSpPr/>
            <p:nvPr/>
          </p:nvSpPr>
          <p:spPr>
            <a:xfrm>
              <a:off x="2174441" y="1904722"/>
              <a:ext cx="2114550" cy="532522"/>
            </a:xfrm>
            <a:prstGeom prst="borderCallout1">
              <a:avLst>
                <a:gd name="adj1" fmla="val 18750"/>
                <a:gd name="adj2" fmla="val -8333"/>
                <a:gd name="adj3" fmla="val 189453"/>
                <a:gd name="adj4" fmla="val -770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Sentiment/emotion</a:t>
              </a:r>
            </a:p>
            <a:p>
              <a:pPr algn="ctr"/>
              <a:r>
                <a:rPr lang="en-US" dirty="0" smtClean="0"/>
                <a:t>analysis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6998" y="2287216"/>
            <a:ext cx="6344474" cy="4405470"/>
            <a:chOff x="2590800" y="2794565"/>
            <a:chExt cx="6344474" cy="44054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/>
            <a:srcRect l="3828" t="18401" r="7598" b="34175"/>
            <a:stretch/>
          </p:blipFill>
          <p:spPr>
            <a:xfrm>
              <a:off x="2590800" y="3624368"/>
              <a:ext cx="6344474" cy="35756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Line Callout 1 12"/>
            <p:cNvSpPr/>
            <p:nvPr/>
          </p:nvSpPr>
          <p:spPr>
            <a:xfrm>
              <a:off x="5306127" y="2794565"/>
              <a:ext cx="2114550" cy="532522"/>
            </a:xfrm>
            <a:prstGeom prst="borderCallout1">
              <a:avLst>
                <a:gd name="adj1" fmla="val 18750"/>
                <a:gd name="adj2" fmla="val -8333"/>
                <a:gd name="adj3" fmla="val 201974"/>
                <a:gd name="adj4" fmla="val -3157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Object analysis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21971" y="3235755"/>
            <a:ext cx="6148536" cy="6442180"/>
            <a:chOff x="3621971" y="3235755"/>
            <a:chExt cx="6148536" cy="644218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1971" y="3235755"/>
              <a:ext cx="6148536" cy="6442180"/>
            </a:xfrm>
            <a:prstGeom prst="rect">
              <a:avLst/>
            </a:prstGeom>
          </p:spPr>
        </p:pic>
        <p:sp>
          <p:nvSpPr>
            <p:cNvPr id="16" name="Line Callout 1 15"/>
            <p:cNvSpPr/>
            <p:nvPr/>
          </p:nvSpPr>
          <p:spPr>
            <a:xfrm>
              <a:off x="5408227" y="3571832"/>
              <a:ext cx="2114550" cy="532522"/>
            </a:xfrm>
            <a:prstGeom prst="borderCallout1">
              <a:avLst>
                <a:gd name="adj1" fmla="val 108183"/>
                <a:gd name="adj2" fmla="val 42568"/>
                <a:gd name="adj3" fmla="val 328969"/>
                <a:gd name="adj4" fmla="val 78783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Environment analysis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0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40" name="TextShape 2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Tools for building </a:t>
            </a:r>
            <a:br>
              <a:rPr lang="en-GB" sz="2800" b="1" cap="all" spc="-1" dirty="0">
                <a:solidFill>
                  <a:srgbClr val="000000"/>
                </a:solidFill>
                <a:latin typeface="Verdana"/>
              </a:rPr>
            </a:br>
            <a:r>
              <a:rPr lang="en-GB" sz="2800" b="1" cap="all" spc="-1" dirty="0">
                <a:solidFill>
                  <a:srgbClr val="000000"/>
                </a:solidFill>
                <a:latin typeface="Verdana"/>
              </a:rPr>
              <a:t>agent’s </a:t>
            </a:r>
            <a:r>
              <a:rPr lang="en-GB" sz="2800" b="1" cap="all" spc="-1" dirty="0" smtClean="0">
                <a:solidFill>
                  <a:srgbClr val="000000"/>
                </a:solidFill>
                <a:latin typeface="Verdana"/>
              </a:rPr>
              <a:t>modules</a:t>
            </a:r>
            <a:endParaRPr lang="sv-SE" sz="2000" b="0" i="1" strike="noStrike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41" name="Picture 140"/>
          <p:cNvPicPr/>
          <p:nvPr/>
        </p:nvPicPr>
        <p:blipFill>
          <a:blip r:embed="rId3"/>
          <a:stretch/>
        </p:blipFill>
        <p:spPr>
          <a:xfrm>
            <a:off x="803788" y="2529586"/>
            <a:ext cx="6488717" cy="278892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6207" y="6400084"/>
            <a:ext cx="3631394" cy="430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050" dirty="0" smtClean="0"/>
              <a:t>Russell, </a:t>
            </a:r>
            <a:r>
              <a:rPr lang="en-GB" sz="1050" dirty="0"/>
              <a:t>S., &amp; </a:t>
            </a:r>
            <a:r>
              <a:rPr lang="en-GB" sz="1050" dirty="0" err="1"/>
              <a:t>Norvig</a:t>
            </a:r>
            <a:r>
              <a:rPr lang="en-GB" sz="1050" dirty="0"/>
              <a:t>, P. (2003). </a:t>
            </a:r>
            <a:r>
              <a:rPr lang="en-GB" sz="1050" i="1" dirty="0"/>
              <a:t>Artificial Intelligence: A Modern Approach</a:t>
            </a:r>
            <a:r>
              <a:rPr lang="en-GB" sz="1050" dirty="0" smtClean="0"/>
              <a:t>. Prentice </a:t>
            </a:r>
            <a:r>
              <a:rPr lang="en-GB" sz="1050" dirty="0"/>
              <a:t>Hall Series in Artificial Intelligence</a:t>
            </a:r>
            <a:r>
              <a:rPr lang="en-GB" sz="1050" dirty="0" smtClean="0"/>
              <a:t>.</a:t>
            </a:r>
            <a:endParaRPr lang="en-US" sz="1050" dirty="0"/>
          </a:p>
        </p:txBody>
      </p:sp>
      <p:grpSp>
        <p:nvGrpSpPr>
          <p:cNvPr id="6" name="Group 5"/>
          <p:cNvGrpSpPr/>
          <p:nvPr/>
        </p:nvGrpSpPr>
        <p:grpSpPr>
          <a:xfrm>
            <a:off x="3207344" y="1511687"/>
            <a:ext cx="2763418" cy="1088672"/>
            <a:chOff x="-325018" y="1315419"/>
            <a:chExt cx="4370144" cy="1721656"/>
          </a:xfrm>
        </p:grpSpPr>
        <p:sp>
          <p:nvSpPr>
            <p:cNvPr id="10" name="Ellips 8"/>
            <p:cNvSpPr/>
            <p:nvPr/>
          </p:nvSpPr>
          <p:spPr>
            <a:xfrm>
              <a:off x="671497" y="2270956"/>
              <a:ext cx="1775255" cy="76611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SPACE</a:t>
              </a:r>
              <a:endParaRPr lang="sv-SE" sz="1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" name="Ellips 60"/>
            <p:cNvSpPr/>
            <p:nvPr/>
          </p:nvSpPr>
          <p:spPr>
            <a:xfrm>
              <a:off x="2269871" y="1470950"/>
              <a:ext cx="1775255" cy="76611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VIRTUAL SPACE</a:t>
              </a:r>
              <a:endParaRPr lang="sv-SE" sz="1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" name="Ellips 61"/>
            <p:cNvSpPr/>
            <p:nvPr/>
          </p:nvSpPr>
          <p:spPr>
            <a:xfrm>
              <a:off x="-325018" y="1315419"/>
              <a:ext cx="1993029" cy="76611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PHYSICAL SPACE</a:t>
              </a:r>
              <a:endParaRPr lang="sv-SE" sz="1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3" name="Rak pil 62"/>
            <p:cNvCxnSpPr>
              <a:stCxn id="11" idx="3"/>
              <a:endCxn id="10" idx="7"/>
            </p:cNvCxnSpPr>
            <p:nvPr/>
          </p:nvCxnSpPr>
          <p:spPr>
            <a:xfrm flipH="1">
              <a:off x="2186772" y="2124873"/>
              <a:ext cx="343079" cy="2582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k pil 65"/>
            <p:cNvCxnSpPr>
              <a:stCxn id="12" idx="5"/>
              <a:endCxn id="10" idx="0"/>
            </p:cNvCxnSpPr>
            <p:nvPr/>
          </p:nvCxnSpPr>
          <p:spPr>
            <a:xfrm>
              <a:off x="1376139" y="1969342"/>
              <a:ext cx="182986" cy="3016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ruta 158"/>
            <p:cNvSpPr txBox="1"/>
            <p:nvPr/>
          </p:nvSpPr>
          <p:spPr>
            <a:xfrm>
              <a:off x="2062020" y="2037219"/>
              <a:ext cx="634266" cy="438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20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6" name="textruta 159"/>
            <p:cNvSpPr txBox="1"/>
            <p:nvPr/>
          </p:nvSpPr>
          <p:spPr>
            <a:xfrm>
              <a:off x="1112521" y="1914805"/>
              <a:ext cx="634266" cy="438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20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20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2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27588" y="298975"/>
            <a:ext cx="3471387" cy="3094595"/>
            <a:chOff x="521488" y="754027"/>
            <a:chExt cx="6688268" cy="5962309"/>
          </a:xfrm>
        </p:grpSpPr>
        <p:sp>
          <p:nvSpPr>
            <p:cNvPr id="45" name="Ellips 5"/>
            <p:cNvSpPr/>
            <p:nvPr/>
          </p:nvSpPr>
          <p:spPr>
            <a:xfrm>
              <a:off x="3975714" y="3699496"/>
              <a:ext cx="1482811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ACTOR</a:t>
              </a:r>
              <a:endParaRPr lang="sv-SE" sz="10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6" name="Ellips 9"/>
            <p:cNvSpPr/>
            <p:nvPr/>
          </p:nvSpPr>
          <p:spPr>
            <a:xfrm>
              <a:off x="1845798" y="4696727"/>
              <a:ext cx="1709946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DESIRE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47" name="Rak pil 12"/>
            <p:cNvCxnSpPr>
              <a:stCxn id="51" idx="1"/>
              <a:endCxn id="55" idx="5"/>
            </p:cNvCxnSpPr>
            <p:nvPr/>
          </p:nvCxnSpPr>
          <p:spPr>
            <a:xfrm flipH="1" flipV="1">
              <a:off x="1645407" y="3015265"/>
              <a:ext cx="342058" cy="4877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ruta 25"/>
            <p:cNvSpPr txBox="1"/>
            <p:nvPr/>
          </p:nvSpPr>
          <p:spPr>
            <a:xfrm>
              <a:off x="4100368" y="4822677"/>
              <a:ext cx="71714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has</a:t>
              </a:r>
              <a:endParaRPr lang="sv-SE" sz="1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9" name="textruta 26"/>
            <p:cNvSpPr txBox="1"/>
            <p:nvPr/>
          </p:nvSpPr>
          <p:spPr>
            <a:xfrm>
              <a:off x="6384515" y="4202170"/>
              <a:ext cx="825241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uses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0" name="textruta 28"/>
            <p:cNvSpPr txBox="1"/>
            <p:nvPr/>
          </p:nvSpPr>
          <p:spPr>
            <a:xfrm>
              <a:off x="4698039" y="2569176"/>
              <a:ext cx="161280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hasLocation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1" name="Ellips 76"/>
            <p:cNvSpPr/>
            <p:nvPr/>
          </p:nvSpPr>
          <p:spPr>
            <a:xfrm>
              <a:off x="1737049" y="3390867"/>
              <a:ext cx="1709946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HUMAN</a:t>
              </a:r>
            </a:p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ACTOR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2" name="Ellips 77"/>
            <p:cNvSpPr/>
            <p:nvPr/>
          </p:nvSpPr>
          <p:spPr>
            <a:xfrm>
              <a:off x="2725735" y="2093500"/>
              <a:ext cx="1736501" cy="93429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NON-HUMAN</a:t>
              </a:r>
              <a:endParaRPr lang="sv-SE" sz="10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ACTOR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3" name="Rak pil 78"/>
            <p:cNvCxnSpPr>
              <a:stCxn id="52" idx="4"/>
              <a:endCxn id="45" idx="1"/>
            </p:cNvCxnSpPr>
            <p:nvPr/>
          </p:nvCxnSpPr>
          <p:spPr>
            <a:xfrm>
              <a:off x="3593986" y="3027796"/>
              <a:ext cx="598881" cy="783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ak pil 81"/>
            <p:cNvCxnSpPr>
              <a:stCxn id="51" idx="6"/>
              <a:endCxn id="45" idx="2"/>
            </p:cNvCxnSpPr>
            <p:nvPr/>
          </p:nvCxnSpPr>
          <p:spPr>
            <a:xfrm>
              <a:off x="3446995" y="3773927"/>
              <a:ext cx="528719" cy="30862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lips 84"/>
            <p:cNvSpPr/>
            <p:nvPr/>
          </p:nvSpPr>
          <p:spPr>
            <a:xfrm>
              <a:off x="521488" y="2361342"/>
              <a:ext cx="1316753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BODY</a:t>
              </a:r>
              <a:endParaRPr lang="sv-SE" sz="10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6" name="Rak pil 92"/>
            <p:cNvCxnSpPr>
              <a:stCxn id="45" idx="3"/>
              <a:endCxn id="46" idx="7"/>
            </p:cNvCxnSpPr>
            <p:nvPr/>
          </p:nvCxnSpPr>
          <p:spPr>
            <a:xfrm flipH="1">
              <a:off x="3305328" y="4353419"/>
              <a:ext cx="887539" cy="4555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 95"/>
            <p:cNvSpPr/>
            <p:nvPr/>
          </p:nvSpPr>
          <p:spPr>
            <a:xfrm>
              <a:off x="1855792" y="754027"/>
              <a:ext cx="1976692" cy="811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SOFTWARE AGENT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8" name="Rak pil 96"/>
            <p:cNvCxnSpPr>
              <a:stCxn id="57" idx="4"/>
              <a:endCxn id="52" idx="1"/>
            </p:cNvCxnSpPr>
            <p:nvPr/>
          </p:nvCxnSpPr>
          <p:spPr>
            <a:xfrm>
              <a:off x="2844139" y="1565427"/>
              <a:ext cx="135901" cy="6648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Rak pil 99"/>
            <p:cNvCxnSpPr>
              <a:stCxn id="45" idx="4"/>
              <a:endCxn id="60" idx="7"/>
            </p:cNvCxnSpPr>
            <p:nvPr/>
          </p:nvCxnSpPr>
          <p:spPr>
            <a:xfrm flipH="1">
              <a:off x="4087007" y="4465615"/>
              <a:ext cx="630113" cy="11181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 101"/>
            <p:cNvSpPr/>
            <p:nvPr/>
          </p:nvSpPr>
          <p:spPr>
            <a:xfrm>
              <a:off x="2627477" y="5471535"/>
              <a:ext cx="1709946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BELIEF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1" name="textruta 104"/>
            <p:cNvSpPr txBox="1"/>
            <p:nvPr/>
          </p:nvSpPr>
          <p:spPr>
            <a:xfrm>
              <a:off x="3557997" y="4455738"/>
              <a:ext cx="71714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has</a:t>
              </a:r>
              <a:endParaRPr lang="sv-SE" sz="100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ruta 107"/>
            <p:cNvSpPr txBox="1"/>
            <p:nvPr/>
          </p:nvSpPr>
          <p:spPr>
            <a:xfrm>
              <a:off x="4665968" y="5102204"/>
              <a:ext cx="71714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has</a:t>
              </a:r>
              <a:endParaRPr lang="sv-SE" sz="100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63" name="Rak pil 108"/>
            <p:cNvCxnSpPr>
              <a:stCxn id="45" idx="4"/>
            </p:cNvCxnSpPr>
            <p:nvPr/>
          </p:nvCxnSpPr>
          <p:spPr>
            <a:xfrm>
              <a:off x="4717120" y="4465615"/>
              <a:ext cx="345360" cy="14846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Ellips 109"/>
            <p:cNvSpPr/>
            <p:nvPr/>
          </p:nvSpPr>
          <p:spPr>
            <a:xfrm>
              <a:off x="4102566" y="5950217"/>
              <a:ext cx="2187078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INTENTION</a:t>
              </a:r>
              <a:endParaRPr lang="sv-SE" sz="1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65" name="Rak pil 147"/>
            <p:cNvCxnSpPr>
              <a:stCxn id="45" idx="5"/>
              <a:endCxn id="67" idx="1"/>
            </p:cNvCxnSpPr>
            <p:nvPr/>
          </p:nvCxnSpPr>
          <p:spPr>
            <a:xfrm>
              <a:off x="5241372" y="4353419"/>
              <a:ext cx="437414" cy="7514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ruta 148"/>
            <p:cNvSpPr txBox="1"/>
            <p:nvPr/>
          </p:nvSpPr>
          <p:spPr>
            <a:xfrm>
              <a:off x="5325004" y="4503132"/>
              <a:ext cx="71714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 smtClean="0">
                  <a:latin typeface="Calibri" charset="0"/>
                  <a:ea typeface="Calibri" charset="0"/>
                  <a:cs typeface="Calibri" charset="0"/>
                </a:rPr>
                <a:t>has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7" name="Ellips 149"/>
            <p:cNvSpPr/>
            <p:nvPr/>
          </p:nvSpPr>
          <p:spPr>
            <a:xfrm>
              <a:off x="5485952" y="4992634"/>
              <a:ext cx="1316753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ROLE</a:t>
              </a:r>
              <a:endParaRPr lang="sv-SE" sz="10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8" name="textruta 160"/>
            <p:cNvSpPr txBox="1"/>
            <p:nvPr/>
          </p:nvSpPr>
          <p:spPr>
            <a:xfrm>
              <a:off x="3473019" y="3639540"/>
              <a:ext cx="720233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9" name="textruta 161"/>
            <p:cNvSpPr txBox="1"/>
            <p:nvPr/>
          </p:nvSpPr>
          <p:spPr>
            <a:xfrm>
              <a:off x="3700880" y="3157769"/>
              <a:ext cx="720233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00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0" name="textruta 162"/>
            <p:cNvSpPr txBox="1"/>
            <p:nvPr/>
          </p:nvSpPr>
          <p:spPr>
            <a:xfrm>
              <a:off x="2624853" y="1774151"/>
              <a:ext cx="720233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000" dirty="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1" name="textruta 163"/>
            <p:cNvSpPr txBox="1"/>
            <p:nvPr/>
          </p:nvSpPr>
          <p:spPr>
            <a:xfrm>
              <a:off x="1747006" y="2964241"/>
              <a:ext cx="717147" cy="489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000" dirty="0" smtClean="0">
                  <a:latin typeface="Calibri" charset="0"/>
                  <a:ea typeface="Calibri" charset="0"/>
                  <a:cs typeface="Calibri" charset="0"/>
                </a:rPr>
                <a:t>has</a:t>
              </a:r>
              <a:endParaRPr lang="sv-SE" sz="10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02807" y="3519375"/>
            <a:ext cx="2771522" cy="3287336"/>
            <a:chOff x="7280823" y="891130"/>
            <a:chExt cx="4911177" cy="5825206"/>
          </a:xfrm>
        </p:grpSpPr>
        <p:sp>
          <p:nvSpPr>
            <p:cNvPr id="120" name="Ellips 6"/>
            <p:cNvSpPr/>
            <p:nvPr/>
          </p:nvSpPr>
          <p:spPr>
            <a:xfrm>
              <a:off x="8426985" y="2762319"/>
              <a:ext cx="1775255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ACTIVITY</a:t>
              </a:r>
            </a:p>
          </p:txBody>
        </p:sp>
        <p:sp>
          <p:nvSpPr>
            <p:cNvPr id="121" name="Ellips 7"/>
            <p:cNvSpPr/>
            <p:nvPr/>
          </p:nvSpPr>
          <p:spPr>
            <a:xfrm>
              <a:off x="8335246" y="4532352"/>
              <a:ext cx="1775255" cy="76611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OBJECT</a:t>
              </a:r>
              <a:endParaRPr lang="sv-SE" sz="11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" name="textruta 29"/>
            <p:cNvSpPr txBox="1"/>
            <p:nvPr/>
          </p:nvSpPr>
          <p:spPr>
            <a:xfrm>
              <a:off x="7701972" y="2163369"/>
              <a:ext cx="8659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smtClean="0">
                  <a:latin typeface="Calibri" charset="0"/>
                  <a:ea typeface="Calibri" charset="0"/>
                  <a:cs typeface="Calibri" charset="0"/>
                </a:rPr>
                <a:t>hasLocation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23" name="Rak pil 47"/>
            <p:cNvCxnSpPr>
              <a:stCxn id="121" idx="0"/>
              <a:endCxn id="120" idx="4"/>
            </p:cNvCxnSpPr>
            <p:nvPr/>
          </p:nvCxnSpPr>
          <p:spPr>
            <a:xfrm flipV="1">
              <a:off x="9222874" y="3528438"/>
              <a:ext cx="91739" cy="10039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ruta 50"/>
            <p:cNvSpPr txBox="1"/>
            <p:nvPr/>
          </p:nvSpPr>
          <p:spPr>
            <a:xfrm>
              <a:off x="8761218" y="3802690"/>
              <a:ext cx="628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err="1" smtClean="0">
                  <a:latin typeface="Calibri" charset="0"/>
                  <a:ea typeface="Calibri" charset="0"/>
                  <a:cs typeface="Calibri" charset="0"/>
                </a:rPr>
                <a:t>isToolIn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5" name="Ellips 51"/>
            <p:cNvSpPr/>
            <p:nvPr/>
          </p:nvSpPr>
          <p:spPr>
            <a:xfrm>
              <a:off x="7280823" y="5758753"/>
              <a:ext cx="1942050" cy="76611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PHYSICAL OBJECT</a:t>
              </a:r>
              <a:endParaRPr lang="sv-SE" sz="11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6" name="Ellips 52"/>
            <p:cNvSpPr/>
            <p:nvPr/>
          </p:nvSpPr>
          <p:spPr>
            <a:xfrm>
              <a:off x="9506400" y="5950217"/>
              <a:ext cx="1775255" cy="76611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VIRTUAL OBJECT</a:t>
              </a:r>
              <a:endParaRPr lang="sv-SE" sz="11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27" name="Rak pil 53"/>
            <p:cNvCxnSpPr>
              <a:stCxn id="125" idx="0"/>
              <a:endCxn id="121" idx="3"/>
            </p:cNvCxnSpPr>
            <p:nvPr/>
          </p:nvCxnSpPr>
          <p:spPr>
            <a:xfrm flipV="1">
              <a:off x="8251848" y="5186275"/>
              <a:ext cx="343378" cy="5724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Rak pil 56"/>
            <p:cNvCxnSpPr>
              <a:stCxn id="126" idx="0"/>
              <a:endCxn id="121" idx="5"/>
            </p:cNvCxnSpPr>
            <p:nvPr/>
          </p:nvCxnSpPr>
          <p:spPr>
            <a:xfrm flipH="1" flipV="1">
              <a:off x="9850521" y="5186275"/>
              <a:ext cx="543507" cy="7639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Rak pil 135"/>
            <p:cNvCxnSpPr>
              <a:stCxn id="120" idx="6"/>
              <a:endCxn id="130" idx="1"/>
            </p:cNvCxnSpPr>
            <p:nvPr/>
          </p:nvCxnSpPr>
          <p:spPr>
            <a:xfrm>
              <a:off x="10202240" y="3145379"/>
              <a:ext cx="415702" cy="469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Ellips 138"/>
            <p:cNvSpPr/>
            <p:nvPr/>
          </p:nvSpPr>
          <p:spPr>
            <a:xfrm>
              <a:off x="10357962" y="3503063"/>
              <a:ext cx="1775255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OBJECTIVE</a:t>
              </a:r>
            </a:p>
          </p:txBody>
        </p:sp>
        <p:sp>
          <p:nvSpPr>
            <p:cNvPr id="131" name="textruta 140"/>
            <p:cNvSpPr txBox="1"/>
            <p:nvPr/>
          </p:nvSpPr>
          <p:spPr>
            <a:xfrm>
              <a:off x="10145352" y="3100306"/>
              <a:ext cx="8627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smtClean="0">
                  <a:latin typeface="Calibri" charset="0"/>
                  <a:ea typeface="Calibri" charset="0"/>
                  <a:cs typeface="Calibri" charset="0"/>
                </a:rPr>
                <a:t>isDefinedBy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2" name="Ellips 141"/>
            <p:cNvSpPr/>
            <p:nvPr/>
          </p:nvSpPr>
          <p:spPr>
            <a:xfrm>
              <a:off x="9725192" y="891130"/>
              <a:ext cx="1775255" cy="76611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000" dirty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ACTION</a:t>
              </a:r>
            </a:p>
          </p:txBody>
        </p:sp>
        <p:cxnSp>
          <p:nvCxnSpPr>
            <p:cNvPr id="133" name="Rak pil 142"/>
            <p:cNvCxnSpPr>
              <a:stCxn id="120" idx="0"/>
              <a:endCxn id="132" idx="3"/>
            </p:cNvCxnSpPr>
            <p:nvPr/>
          </p:nvCxnSpPr>
          <p:spPr>
            <a:xfrm flipV="1">
              <a:off x="9314613" y="1545053"/>
              <a:ext cx="670559" cy="1217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ruta 143"/>
            <p:cNvSpPr txBox="1"/>
            <p:nvPr/>
          </p:nvSpPr>
          <p:spPr>
            <a:xfrm>
              <a:off x="9036653" y="1978180"/>
              <a:ext cx="7857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smtClean="0">
                  <a:latin typeface="Calibri" charset="0"/>
                  <a:ea typeface="Calibri" charset="0"/>
                  <a:cs typeface="Calibri" charset="0"/>
                </a:rPr>
                <a:t>ConsistsOf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5" name="textruta 156"/>
            <p:cNvSpPr txBox="1"/>
            <p:nvPr/>
          </p:nvSpPr>
          <p:spPr>
            <a:xfrm>
              <a:off x="7938734" y="5266740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>
                  <a:latin typeface="Calibri" charset="0"/>
                  <a:ea typeface="Calibri" charset="0"/>
                  <a:cs typeface="Calibri" charset="0"/>
                </a:rPr>
                <a:t>i</a:t>
              </a:r>
              <a:r>
                <a:rPr lang="sv-SE" sz="1100" smtClean="0">
                  <a:latin typeface="Calibri" charset="0"/>
                  <a:ea typeface="Calibri" charset="0"/>
                  <a:cs typeface="Calibri" charset="0"/>
                </a:rPr>
                <a:t>s-a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6" name="textruta 157"/>
            <p:cNvSpPr txBox="1"/>
            <p:nvPr/>
          </p:nvSpPr>
          <p:spPr>
            <a:xfrm>
              <a:off x="9945405" y="5344113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smtClean="0">
                  <a:latin typeface="Calibri" charset="0"/>
                  <a:ea typeface="Calibri" charset="0"/>
                  <a:cs typeface="Calibri" charset="0"/>
                </a:rPr>
                <a:t>is-a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7" name="Ellips 183"/>
            <p:cNvSpPr/>
            <p:nvPr/>
          </p:nvSpPr>
          <p:spPr>
            <a:xfrm>
              <a:off x="10416745" y="4966617"/>
              <a:ext cx="1775255" cy="76611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1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MENTAL OBJECT</a:t>
              </a:r>
              <a:endParaRPr lang="sv-SE" sz="11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38" name="Rak pil 184"/>
            <p:cNvCxnSpPr>
              <a:stCxn id="137" idx="1"/>
              <a:endCxn id="121" idx="6"/>
            </p:cNvCxnSpPr>
            <p:nvPr/>
          </p:nvCxnSpPr>
          <p:spPr>
            <a:xfrm flipH="1" flipV="1">
              <a:off x="10110501" y="4915412"/>
              <a:ext cx="566224" cy="1634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ruta 185"/>
            <p:cNvSpPr txBox="1"/>
            <p:nvPr/>
          </p:nvSpPr>
          <p:spPr>
            <a:xfrm>
              <a:off x="10217258" y="4721925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smtClean="0">
                  <a:latin typeface="Calibri" charset="0"/>
                  <a:ea typeface="Calibri" charset="0"/>
                  <a:cs typeface="Calibri" charset="0"/>
                </a:rPr>
                <a:t>is-a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43" name="Rak pil 194"/>
            <p:cNvCxnSpPr>
              <a:stCxn id="130" idx="3"/>
              <a:endCxn id="121" idx="7"/>
            </p:cNvCxnSpPr>
            <p:nvPr/>
          </p:nvCxnSpPr>
          <p:spPr>
            <a:xfrm flipH="1">
              <a:off x="9850521" y="4156986"/>
              <a:ext cx="767421" cy="487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ruta 197"/>
            <p:cNvSpPr txBox="1"/>
            <p:nvPr/>
          </p:nvSpPr>
          <p:spPr>
            <a:xfrm>
              <a:off x="9901618" y="4181249"/>
              <a:ext cx="38183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100" dirty="0" smtClean="0">
                  <a:latin typeface="Calibri" charset="0"/>
                  <a:ea typeface="Calibri" charset="0"/>
                  <a:cs typeface="Calibri" charset="0"/>
                </a:rPr>
                <a:t>is-a</a:t>
              </a:r>
              <a:endParaRPr lang="sv-SE" sz="11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1" y="3022521"/>
            <a:ext cx="2492375" cy="1495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0784" y="2493608"/>
            <a:ext cx="1323724" cy="1572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7" name="Group 146"/>
          <p:cNvGrpSpPr/>
          <p:nvPr/>
        </p:nvGrpSpPr>
        <p:grpSpPr>
          <a:xfrm>
            <a:off x="3199883" y="1511686"/>
            <a:ext cx="1752702" cy="1088672"/>
            <a:chOff x="3199883" y="1511686"/>
            <a:chExt cx="1752702" cy="1088672"/>
          </a:xfrm>
        </p:grpSpPr>
        <p:sp>
          <p:nvSpPr>
            <p:cNvPr id="145" name="Ellips 8"/>
            <p:cNvSpPr/>
            <p:nvPr/>
          </p:nvSpPr>
          <p:spPr>
            <a:xfrm>
              <a:off x="3830020" y="2115910"/>
              <a:ext cx="1122565" cy="48444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SPACE</a:t>
              </a:r>
              <a:endParaRPr lang="sv-SE" sz="1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6" name="Ellips 61"/>
            <p:cNvSpPr/>
            <p:nvPr/>
          </p:nvSpPr>
          <p:spPr>
            <a:xfrm>
              <a:off x="3199883" y="1511686"/>
              <a:ext cx="1260272" cy="484448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v-SE" sz="1200" dirty="0" smtClean="0">
                  <a:solidFill>
                    <a:srgbClr val="002060"/>
                  </a:solidFill>
                  <a:latin typeface="Calibri" charset="0"/>
                  <a:ea typeface="Calibri" charset="0"/>
                  <a:cs typeface="Calibri" charset="0"/>
                </a:rPr>
                <a:t>PHYSICAL SPACE</a:t>
              </a:r>
              <a:endParaRPr lang="sv-SE" sz="12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03394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0" tIns="0" rIns="0" bIns="0" anchor="ctr"/>
          <a:lstStyle/>
          <a:p>
            <a:pPr algn="ctr" defTabSz="914400">
              <a:lnSpc>
                <a:spcPct val="100000"/>
              </a:lnSpc>
            </a:pPr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MC343 + Mini lab (C420)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28" y="2146862"/>
            <a:ext cx="5117263" cy="287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46" y="3977572"/>
            <a:ext cx="4482254" cy="252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28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0" tIns="0" rIns="0" bIns="0" anchor="ctr"/>
          <a:lstStyle/>
          <a:p>
            <a:pPr algn="ctr" defTabSz="914400">
              <a:lnSpc>
                <a:spcPct val="100000"/>
              </a:lnSpc>
            </a:pPr>
            <a:r>
              <a:rPr lang="en-GB" sz="2800" b="1" cap="all" spc="-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Mini lab (C420)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9417"/>
            <a:ext cx="9144000" cy="389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774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sp>
        <p:nvSpPr>
          <p:cNvPr id="140" name="TextShape 2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>
                <a:solidFill>
                  <a:srgbClr val="000000"/>
                </a:solidFill>
                <a:latin typeface="Verdana"/>
              </a:rPr>
              <a:t>a software Agent: </a:t>
            </a:r>
            <a:endParaRPr lang="sv-SE" sz="2800" b="1" cap="all" spc="-1" dirty="0" smtClean="0">
              <a:solidFill>
                <a:srgbClr val="000000"/>
              </a:solidFill>
              <a:latin typeface="Verdana"/>
            </a:endParaRPr>
          </a:p>
          <a:p>
            <a:pPr algn="ctr">
              <a:lnSpc>
                <a:spcPct val="100000"/>
              </a:lnSpc>
            </a:pPr>
            <a:r>
              <a:rPr lang="sv-SE" sz="2000" b="1" i="1" cap="all" spc="-1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sv-SE" sz="2000" b="1" i="1" cap="all" spc="-1" dirty="0">
                <a:solidFill>
                  <a:srgbClr val="000000"/>
                </a:solidFill>
                <a:latin typeface="Verdana"/>
              </a:rPr>
              <a:t>general view </a:t>
            </a:r>
            <a:endParaRPr lang="sv-SE" sz="2000" b="0" i="1" strike="noStrike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41" name="Picture 140"/>
          <p:cNvPicPr/>
          <p:nvPr/>
        </p:nvPicPr>
        <p:blipFill>
          <a:blip r:embed="rId3"/>
          <a:stretch/>
        </p:blipFill>
        <p:spPr>
          <a:xfrm>
            <a:off x="1480555" y="2147425"/>
            <a:ext cx="6488717" cy="278892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49484" y="5277040"/>
            <a:ext cx="478100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Russell, </a:t>
            </a:r>
            <a:r>
              <a:rPr lang="en-GB" sz="1400" dirty="0"/>
              <a:t>S., &amp; </a:t>
            </a:r>
            <a:r>
              <a:rPr lang="en-GB" sz="1400" dirty="0" err="1"/>
              <a:t>Norvig</a:t>
            </a:r>
            <a:r>
              <a:rPr lang="en-GB" sz="1400" dirty="0"/>
              <a:t>, P. (2003). </a:t>
            </a:r>
            <a:r>
              <a:rPr lang="en-GB" sz="1400" i="1" dirty="0"/>
              <a:t>Artificial Intelligence: A Modern Approach</a:t>
            </a:r>
            <a:r>
              <a:rPr lang="en-GB" sz="1400" dirty="0" smtClean="0"/>
              <a:t>. Prentice </a:t>
            </a:r>
            <a:r>
              <a:rPr lang="en-GB" sz="1400" dirty="0"/>
              <a:t>Hall Series in Artificial Intelligence</a:t>
            </a:r>
            <a:r>
              <a:rPr lang="en-GB" sz="1400" dirty="0" smtClean="0"/>
              <a:t>.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4049484" y="5879345"/>
            <a:ext cx="45720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dk1"/>
                </a:solidFill>
              </a:rPr>
              <a:t>Bratman</a:t>
            </a:r>
            <a:r>
              <a:rPr lang="en-US" sz="1400" dirty="0">
                <a:solidFill>
                  <a:schemeClr val="dk1"/>
                </a:solidFill>
              </a:rPr>
              <a:t>, M. E. (1999</a:t>
            </a:r>
            <a:r>
              <a:rPr lang="en-US" sz="1400" dirty="0" smtClean="0">
                <a:solidFill>
                  <a:schemeClr val="dk1"/>
                </a:solidFill>
              </a:rPr>
              <a:t>). </a:t>
            </a:r>
            <a:r>
              <a:rPr lang="en-US" sz="1400" i="1" dirty="0">
                <a:solidFill>
                  <a:schemeClr val="dk1"/>
                </a:solidFill>
              </a:rPr>
              <a:t>Intention, Plans, and Practical Reason</a:t>
            </a:r>
            <a:r>
              <a:rPr lang="en-US" sz="1400" dirty="0">
                <a:solidFill>
                  <a:schemeClr val="dk1"/>
                </a:solidFill>
              </a:rPr>
              <a:t>. CSLI Publications. ISBN 1-57586-192-5.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598" y="5400150"/>
            <a:ext cx="343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Figure agent-environment relationship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5240" y="5970564"/>
            <a:ext cx="3439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Belief–desire–intention software model</a:t>
            </a:r>
          </a:p>
        </p:txBody>
      </p:sp>
    </p:spTree>
    <p:extLst>
      <p:ext uri="{BB962C8B-B14F-4D97-AF65-F5344CB8AC3E}">
        <p14:creationId xmlns:p14="http://schemas.microsoft.com/office/powerpoint/2010/main" val="24606778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erson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57" y="3047557"/>
            <a:ext cx="4578163" cy="2573482"/>
          </a:xfrm>
          <a:prstGeom prst="rect">
            <a:avLst/>
          </a:prstGeom>
        </p:spPr>
      </p:pic>
      <p:pic>
        <p:nvPicPr>
          <p:cNvPr id="11" name="person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984" y="3047557"/>
            <a:ext cx="4578163" cy="2573482"/>
          </a:xfrm>
          <a:prstGeom prst="rect">
            <a:avLst/>
          </a:prstGeom>
        </p:spPr>
      </p:pic>
      <p:sp>
        <p:nvSpPr>
          <p:cNvPr id="134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>
                <a:solidFill>
                  <a:srgbClr val="000000"/>
                </a:solidFill>
                <a:latin typeface="Verdana"/>
              </a:rPr>
              <a:t>Problem setting</a:t>
            </a:r>
            <a:endParaRPr lang="sv-SE" sz="2800" b="0" strike="noStrike" spc="-1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35" name="Picture 22"/>
          <p:cNvPicPr/>
          <p:nvPr/>
        </p:nvPicPr>
        <p:blipFill rotWithShape="1">
          <a:blip r:embed="rId4"/>
          <a:srcRect r="36452"/>
          <a:stretch/>
        </p:blipFill>
        <p:spPr>
          <a:xfrm>
            <a:off x="5224522" y="1812077"/>
            <a:ext cx="3811324" cy="355591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92" y="3274235"/>
            <a:ext cx="1020117" cy="761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8751" y="5895454"/>
            <a:ext cx="3828018" cy="276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Image1: “Intel RealSense D415”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17" y="3364416"/>
            <a:ext cx="401326" cy="3940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5" y="1626256"/>
            <a:ext cx="401326" cy="3940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77">
            <a:off x="8404649" y="1877230"/>
            <a:ext cx="546685" cy="54668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249308" y="6327120"/>
            <a:ext cx="3828018" cy="2769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smtClean="0"/>
              <a:t>Image2: “CANARY All In One Home Security Device”</a:t>
            </a:r>
            <a:endParaRPr lang="en-US" sz="1200" dirty="0"/>
          </a:p>
        </p:txBody>
      </p:sp>
      <p:grpSp>
        <p:nvGrpSpPr>
          <p:cNvPr id="27" name="agent dialogue"/>
          <p:cNvGrpSpPr/>
          <p:nvPr/>
        </p:nvGrpSpPr>
        <p:grpSpPr>
          <a:xfrm>
            <a:off x="3797156" y="2555918"/>
            <a:ext cx="1427366" cy="873082"/>
            <a:chOff x="3797156" y="2555918"/>
            <a:chExt cx="1427366" cy="873082"/>
          </a:xfrm>
        </p:grpSpPr>
        <p:sp>
          <p:nvSpPr>
            <p:cNvPr id="21" name="Oval Callout 20"/>
            <p:cNvSpPr/>
            <p:nvPr/>
          </p:nvSpPr>
          <p:spPr>
            <a:xfrm>
              <a:off x="3797156" y="2555918"/>
              <a:ext cx="1427365" cy="873082"/>
            </a:xfrm>
            <a:prstGeom prst="wedgeEllipseCallout">
              <a:avLst>
                <a:gd name="adj1" fmla="val 54629"/>
                <a:gd name="adj2" fmla="val 58226"/>
              </a:avLst>
            </a:prstGeom>
            <a:solidFill>
              <a:srgbClr val="FFFFCC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5091" y="2654066"/>
              <a:ext cx="13794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Hi! The dish-washer is full. Should I start it?</a:t>
              </a:r>
              <a:endParaRPr lang="en-US" sz="12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2409" y="2020351"/>
            <a:ext cx="2498287" cy="15287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Specific problem</a:t>
            </a:r>
            <a:r>
              <a:rPr lang="en-US" dirty="0" smtClean="0"/>
              <a:t>: </a:t>
            </a:r>
            <a:r>
              <a:rPr lang="en-US" dirty="0" err="1" smtClean="0"/>
              <a:t>xe</a:t>
            </a:r>
            <a:r>
              <a:rPr lang="en-US" dirty="0" smtClean="0"/>
              <a:t> forgets to activate dishwasher in the evening, with different consequences next day.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174658" y="3932903"/>
            <a:ext cx="786581" cy="1120878"/>
          </a:xfrm>
          <a:custGeom>
            <a:avLst/>
            <a:gdLst>
              <a:gd name="connsiteX0" fmla="*/ 19665 w 786581"/>
              <a:gd name="connsiteY0" fmla="*/ 137652 h 1120878"/>
              <a:gd name="connsiteX1" fmla="*/ 0 w 786581"/>
              <a:gd name="connsiteY1" fmla="*/ 1120878 h 1120878"/>
              <a:gd name="connsiteX2" fmla="*/ 786581 w 786581"/>
              <a:gd name="connsiteY2" fmla="*/ 914400 h 1120878"/>
              <a:gd name="connsiteX3" fmla="*/ 786581 w 786581"/>
              <a:gd name="connsiteY3" fmla="*/ 0 h 1120878"/>
              <a:gd name="connsiteX4" fmla="*/ 19665 w 786581"/>
              <a:gd name="connsiteY4" fmla="*/ 13765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81" h="1120878">
                <a:moveTo>
                  <a:pt x="19665" y="137652"/>
                </a:moveTo>
                <a:lnTo>
                  <a:pt x="0" y="1120878"/>
                </a:lnTo>
                <a:lnTo>
                  <a:pt x="786581" y="914400"/>
                </a:lnTo>
                <a:lnTo>
                  <a:pt x="786581" y="0"/>
                </a:lnTo>
                <a:lnTo>
                  <a:pt x="19665" y="137652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64049" y="2211549"/>
            <a:ext cx="1293578" cy="338554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Time</a:t>
            </a:r>
            <a:r>
              <a:rPr lang="en-GB" sz="1600" dirty="0" smtClean="0"/>
              <a:t>: </a:t>
            </a:r>
            <a:r>
              <a:rPr lang="en-US" sz="1600" dirty="0" smtClean="0"/>
              <a:t>19:00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3299348" y="1463874"/>
            <a:ext cx="1848659" cy="1571389"/>
            <a:chOff x="3299348" y="1463874"/>
            <a:chExt cx="1848659" cy="1571389"/>
          </a:xfrm>
        </p:grpSpPr>
        <p:sp>
          <p:nvSpPr>
            <p:cNvPr id="32" name="TextBox 31"/>
            <p:cNvSpPr txBox="1"/>
            <p:nvPr/>
          </p:nvSpPr>
          <p:spPr>
            <a:xfrm>
              <a:off x="3542605" y="1463874"/>
              <a:ext cx="1293578" cy="338554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Time</a:t>
              </a:r>
              <a:r>
                <a:rPr lang="en-GB" sz="1600" dirty="0" smtClean="0"/>
                <a:t>: </a:t>
              </a:r>
              <a:r>
                <a:rPr lang="en-US" sz="1600" dirty="0" smtClean="0"/>
                <a:t>21:00</a:t>
              </a:r>
              <a:endParaRPr lang="en-US" sz="1600" dirty="0"/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3299348" y="1788281"/>
              <a:ext cx="1848658" cy="1246982"/>
            </a:xfrm>
            <a:prstGeom prst="cloudCallout">
              <a:avLst>
                <a:gd name="adj1" fmla="val 60317"/>
                <a:gd name="adj2" fmla="val 303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71851" y="1900576"/>
              <a:ext cx="177615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Mmmh</a:t>
              </a:r>
              <a:r>
                <a:rPr lang="en-US" sz="1400" dirty="0" smtClean="0"/>
                <a:t>… </a:t>
              </a:r>
              <a:r>
                <a:rPr lang="en-US" sz="1400" dirty="0" err="1" smtClean="0"/>
                <a:t>xe’s</a:t>
              </a:r>
              <a:r>
                <a:rPr lang="en-US" sz="1400" dirty="0" smtClean="0"/>
                <a:t> not  responding. </a:t>
              </a:r>
            </a:p>
            <a:p>
              <a:pPr algn="ctr"/>
              <a:r>
                <a:rPr lang="en-GB" sz="1400" dirty="0" smtClean="0"/>
                <a:t>Well… I’ll start the dishes anyway</a:t>
              </a:r>
              <a:endParaRPr lang="en-US" sz="1400" dirty="0"/>
            </a:p>
          </p:txBody>
        </p:sp>
      </p:grpSp>
      <p:pic>
        <p:nvPicPr>
          <p:cNvPr id="13" name="volv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0" y="2357959"/>
            <a:ext cx="3763390" cy="2505007"/>
          </a:xfrm>
          <a:prstGeom prst="rect">
            <a:avLst/>
          </a:prstGeom>
        </p:spPr>
      </p:pic>
      <p:pic>
        <p:nvPicPr>
          <p:cNvPr id="14" name="umea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3305"/>
          <a:stretch/>
        </p:blipFill>
        <p:spPr>
          <a:xfrm>
            <a:off x="5417820" y="1831558"/>
            <a:ext cx="3610460" cy="3179345"/>
          </a:xfrm>
          <a:prstGeom prst="rect">
            <a:avLst/>
          </a:prstGeom>
        </p:spPr>
      </p:pic>
      <p:grpSp>
        <p:nvGrpSpPr>
          <p:cNvPr id="35" name="games"/>
          <p:cNvGrpSpPr/>
          <p:nvPr/>
        </p:nvGrpSpPr>
        <p:grpSpPr>
          <a:xfrm>
            <a:off x="5349772" y="1981386"/>
            <a:ext cx="3608447" cy="3260971"/>
            <a:chOff x="5349772" y="1981386"/>
            <a:chExt cx="3608447" cy="32609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772" y="2854683"/>
              <a:ext cx="2749214" cy="23876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74" y="1981386"/>
              <a:ext cx="3099745" cy="1393144"/>
            </a:xfrm>
            <a:prstGeom prst="rect">
              <a:avLst/>
            </a:prstGeom>
          </p:spPr>
        </p:pic>
      </p:grpSp>
      <p:sp>
        <p:nvSpPr>
          <p:cNvPr id="17" name="Cube 16"/>
          <p:cNvSpPr/>
          <p:nvPr/>
        </p:nvSpPr>
        <p:spPr>
          <a:xfrm>
            <a:off x="5273256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>
              <a:alpha val="47000"/>
            </a:schemeClr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5263059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84167" y="4709160"/>
            <a:ext cx="18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Agent</a:t>
            </a:r>
            <a:endParaRPr lang="en-US" sz="32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988761" y="2126505"/>
            <a:ext cx="1416959" cy="7041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Sensing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481915" y="3034575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Reasoning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039775" y="3015309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Learning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149553" y="3959080"/>
            <a:ext cx="1416959" cy="70411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Response</a:t>
            </a:r>
            <a:endParaRPr lang="en-US" dirty="0"/>
          </a:p>
        </p:txBody>
      </p:sp>
      <p:sp>
        <p:nvSpPr>
          <p:cNvPr id="48" name="Curved Down Arrow 47"/>
          <p:cNvSpPr/>
          <p:nvPr/>
        </p:nvSpPr>
        <p:spPr>
          <a:xfrm>
            <a:off x="3384903" y="1429667"/>
            <a:ext cx="3090639" cy="82937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/>
          <p:nvPr/>
        </p:nvSpPr>
        <p:spPr>
          <a:xfrm flipH="1">
            <a:off x="3126269" y="4547786"/>
            <a:ext cx="3356269" cy="1016107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1" grpId="0" animBg="1"/>
      <p:bldP spid="31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7" grpId="0" animBg="1"/>
      <p:bldP spid="39" grpId="0" animBg="1"/>
      <p:bldP spid="36" grpId="0"/>
      <p:bldP spid="37" grpId="0" animBg="1"/>
      <p:bldP spid="42" grpId="0" animBg="1"/>
      <p:bldP spid="43" grpId="0" animBg="1"/>
      <p:bldP spid="44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erson" hidden="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5984" y="3047557"/>
            <a:ext cx="4578163" cy="2573482"/>
          </a:xfrm>
          <a:prstGeom prst="rect">
            <a:avLst/>
          </a:prstGeom>
        </p:spPr>
      </p:pic>
      <p:sp>
        <p:nvSpPr>
          <p:cNvPr id="134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 smtClean="0">
                <a:solidFill>
                  <a:srgbClr val="000000"/>
                </a:solidFill>
                <a:latin typeface="Verdana"/>
              </a:rPr>
              <a:t>Inputs - outputs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35" name="Picture 22"/>
          <p:cNvPicPr/>
          <p:nvPr/>
        </p:nvPicPr>
        <p:blipFill rotWithShape="1">
          <a:blip r:embed="rId4"/>
          <a:srcRect r="36452"/>
          <a:stretch/>
        </p:blipFill>
        <p:spPr>
          <a:xfrm>
            <a:off x="5224522" y="1812077"/>
            <a:ext cx="3811324" cy="355591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92" y="3274235"/>
            <a:ext cx="1020117" cy="7618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17" y="3364416"/>
            <a:ext cx="401326" cy="3940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55" y="1626256"/>
            <a:ext cx="401326" cy="3940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77">
            <a:off x="8404649" y="1877230"/>
            <a:ext cx="546685" cy="546685"/>
          </a:xfrm>
          <a:prstGeom prst="rect">
            <a:avLst/>
          </a:prstGeom>
        </p:spPr>
      </p:pic>
      <p:sp>
        <p:nvSpPr>
          <p:cNvPr id="4" name="TextBox 3" hidden="1"/>
          <p:cNvSpPr txBox="1"/>
          <p:nvPr/>
        </p:nvSpPr>
        <p:spPr>
          <a:xfrm>
            <a:off x="542409" y="2020351"/>
            <a:ext cx="2498287" cy="15287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Specific problem</a:t>
            </a:r>
            <a:r>
              <a:rPr lang="en-US" dirty="0" smtClean="0"/>
              <a:t>: </a:t>
            </a:r>
            <a:r>
              <a:rPr lang="en-US" dirty="0" err="1" smtClean="0"/>
              <a:t>xe</a:t>
            </a:r>
            <a:r>
              <a:rPr lang="en-US" dirty="0" smtClean="0"/>
              <a:t> forgets to activate dishwasher in the evening, with different consequences next day.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6174658" y="3932903"/>
            <a:ext cx="786581" cy="1120878"/>
          </a:xfrm>
          <a:custGeom>
            <a:avLst/>
            <a:gdLst>
              <a:gd name="connsiteX0" fmla="*/ 19665 w 786581"/>
              <a:gd name="connsiteY0" fmla="*/ 137652 h 1120878"/>
              <a:gd name="connsiteX1" fmla="*/ 0 w 786581"/>
              <a:gd name="connsiteY1" fmla="*/ 1120878 h 1120878"/>
              <a:gd name="connsiteX2" fmla="*/ 786581 w 786581"/>
              <a:gd name="connsiteY2" fmla="*/ 914400 h 1120878"/>
              <a:gd name="connsiteX3" fmla="*/ 786581 w 786581"/>
              <a:gd name="connsiteY3" fmla="*/ 0 h 1120878"/>
              <a:gd name="connsiteX4" fmla="*/ 19665 w 786581"/>
              <a:gd name="connsiteY4" fmla="*/ 13765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81" h="1120878">
                <a:moveTo>
                  <a:pt x="19665" y="137652"/>
                </a:moveTo>
                <a:lnTo>
                  <a:pt x="0" y="1120878"/>
                </a:lnTo>
                <a:lnTo>
                  <a:pt x="786581" y="914400"/>
                </a:lnTo>
                <a:lnTo>
                  <a:pt x="786581" y="0"/>
                </a:lnTo>
                <a:lnTo>
                  <a:pt x="19665" y="137652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olv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0" y="2357959"/>
            <a:ext cx="3763390" cy="2505007"/>
          </a:xfrm>
          <a:prstGeom prst="rect">
            <a:avLst/>
          </a:prstGeom>
        </p:spPr>
      </p:pic>
      <p:pic>
        <p:nvPicPr>
          <p:cNvPr id="14" name="umea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3305"/>
          <a:stretch/>
        </p:blipFill>
        <p:spPr>
          <a:xfrm>
            <a:off x="5417820" y="1831558"/>
            <a:ext cx="3610460" cy="3179345"/>
          </a:xfrm>
          <a:prstGeom prst="rect">
            <a:avLst/>
          </a:prstGeom>
        </p:spPr>
      </p:pic>
      <p:grpSp>
        <p:nvGrpSpPr>
          <p:cNvPr id="35" name="games"/>
          <p:cNvGrpSpPr/>
          <p:nvPr/>
        </p:nvGrpSpPr>
        <p:grpSpPr>
          <a:xfrm>
            <a:off x="5349772" y="1981386"/>
            <a:ext cx="3608447" cy="3260971"/>
            <a:chOff x="5349772" y="1981386"/>
            <a:chExt cx="3608447" cy="32609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772" y="2854683"/>
              <a:ext cx="2749214" cy="23876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74" y="1981386"/>
              <a:ext cx="3099745" cy="1393144"/>
            </a:xfrm>
            <a:prstGeom prst="rect">
              <a:avLst/>
            </a:prstGeom>
          </p:spPr>
        </p:pic>
      </p:grpSp>
      <p:sp>
        <p:nvSpPr>
          <p:cNvPr id="17" name="Cube 16"/>
          <p:cNvSpPr/>
          <p:nvPr/>
        </p:nvSpPr>
        <p:spPr>
          <a:xfrm>
            <a:off x="5273256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>
              <a:alpha val="47000"/>
            </a:schemeClr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5263059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84167" y="4709160"/>
            <a:ext cx="18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Agent</a:t>
            </a:r>
            <a:endParaRPr lang="en-US" sz="32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988761" y="2126505"/>
            <a:ext cx="1416959" cy="7041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Sensing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481915" y="3034575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Reasoning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039775" y="3015309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Learning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149553" y="3959080"/>
            <a:ext cx="1416959" cy="70411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Response</a:t>
            </a:r>
            <a:endParaRPr lang="en-US" dirty="0"/>
          </a:p>
        </p:txBody>
      </p:sp>
      <p:sp>
        <p:nvSpPr>
          <p:cNvPr id="48" name="Curved Down Arrow 47"/>
          <p:cNvSpPr/>
          <p:nvPr/>
        </p:nvSpPr>
        <p:spPr>
          <a:xfrm>
            <a:off x="3384903" y="1429667"/>
            <a:ext cx="3090639" cy="82937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/>
          <p:nvPr/>
        </p:nvSpPr>
        <p:spPr>
          <a:xfrm flipH="1">
            <a:off x="3126269" y="4547786"/>
            <a:ext cx="3356269" cy="1016107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stomShape 7"/>
          <p:cNvSpPr/>
          <p:nvPr/>
        </p:nvSpPr>
        <p:spPr>
          <a:xfrm>
            <a:off x="3431398" y="227817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146" y="2003364"/>
            <a:ext cx="871398" cy="262445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30080" y="1486912"/>
            <a:ext cx="2407018" cy="2110833"/>
            <a:chOff x="230080" y="1486912"/>
            <a:chExt cx="2407018" cy="1787322"/>
          </a:xfrm>
        </p:grpSpPr>
        <p:sp>
          <p:nvSpPr>
            <p:cNvPr id="47" name="Line Callout 1 46"/>
            <p:cNvSpPr/>
            <p:nvPr/>
          </p:nvSpPr>
          <p:spPr>
            <a:xfrm flipH="1">
              <a:off x="271559" y="1545119"/>
              <a:ext cx="2365539" cy="1729115"/>
            </a:xfrm>
            <a:prstGeom prst="borderCallout1">
              <a:avLst>
                <a:gd name="adj1" fmla="val 18750"/>
                <a:gd name="adj2" fmla="val -8333"/>
                <a:gd name="adj3" fmla="val 11777"/>
                <a:gd name="adj4" fmla="val -49322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30080" y="1486912"/>
              <a:ext cx="2407018" cy="135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Weather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Temperature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Location (GPS, </a:t>
              </a:r>
              <a:r>
                <a:rPr lang="en-US" sz="1400" dirty="0" err="1" smtClean="0"/>
                <a:t>WiFi</a:t>
              </a:r>
              <a:r>
                <a:rPr lang="en-US" sz="1400" dirty="0" smtClean="0"/>
                <a:t>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Biomechanics (gestures, acceleration, speed,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Emotions (face detect.)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Voice/sounds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8555" y="4686020"/>
            <a:ext cx="2407018" cy="1932493"/>
            <a:chOff x="230080" y="1545119"/>
            <a:chExt cx="2407018" cy="1729115"/>
          </a:xfrm>
        </p:grpSpPr>
        <p:sp>
          <p:nvSpPr>
            <p:cNvPr id="55" name="Line Callout 1 54"/>
            <p:cNvSpPr/>
            <p:nvPr/>
          </p:nvSpPr>
          <p:spPr>
            <a:xfrm flipH="1">
              <a:off x="271559" y="1545119"/>
              <a:ext cx="2365539" cy="1729115"/>
            </a:xfrm>
            <a:prstGeom prst="borderCallout1">
              <a:avLst>
                <a:gd name="adj1" fmla="val 18750"/>
                <a:gd name="adj2" fmla="val -8333"/>
                <a:gd name="adj3" fmla="val 22857"/>
                <a:gd name="adj4" fmla="val -37910"/>
              </a:avLst>
            </a:prstGeom>
            <a:solidFill>
              <a:srgbClr val="CC99FF"/>
            </a:solidFill>
            <a:ln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30080" y="1582712"/>
              <a:ext cx="2407018" cy="1653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Visual (texts, images, wall-projections, VR, AR,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Haptic (textures, materials, vibrations, etc.)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Voice/sounds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Mix</a:t>
              </a:r>
            </a:p>
          </p:txBody>
        </p:sp>
      </p:grpSp>
      <p:pic>
        <p:nvPicPr>
          <p:cNvPr id="57" name="na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34" y="5168279"/>
            <a:ext cx="1667409" cy="17407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91" y="5563893"/>
            <a:ext cx="1468039" cy="1466204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 rot="352669">
            <a:off x="6437456" y="4796317"/>
            <a:ext cx="2581236" cy="1821925"/>
            <a:chOff x="3324031" y="2277951"/>
            <a:chExt cx="2970373" cy="2359343"/>
          </a:xfrm>
        </p:grpSpPr>
        <p:sp>
          <p:nvSpPr>
            <p:cNvPr id="60" name="Folded Corner 59"/>
            <p:cNvSpPr/>
            <p:nvPr/>
          </p:nvSpPr>
          <p:spPr>
            <a:xfrm rot="10800000">
              <a:off x="3324031" y="2277951"/>
              <a:ext cx="2819344" cy="2359343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29921" y="2519572"/>
              <a:ext cx="2764483" cy="203266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Mobile phone (app) is not always a best</a:t>
              </a:r>
            </a:p>
            <a:p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Input - Output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2546" y="2984093"/>
            <a:ext cx="233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Robot (Nao)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 googles (</a:t>
            </a:r>
            <a:r>
              <a:rPr lang="en-US" sz="1400" b="1" dirty="0" err="1" smtClean="0"/>
              <a:t>Hololens</a:t>
            </a:r>
            <a:r>
              <a:rPr lang="en-US" sz="1400" b="1" dirty="0"/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7330" y="6045412"/>
            <a:ext cx="22440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Robot (Nao)</a:t>
            </a:r>
            <a:r>
              <a:rPr lang="en-US" sz="1400" b="1" dirty="0"/>
              <a:t> </a:t>
            </a:r>
            <a:endParaRPr lang="en-US" sz="1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/>
              <a:t>AR </a:t>
            </a:r>
            <a:r>
              <a:rPr lang="en-US" sz="1400" b="1" dirty="0"/>
              <a:t>googles (</a:t>
            </a:r>
            <a:r>
              <a:rPr lang="en-US" sz="1400" b="1" dirty="0" err="1"/>
              <a:t>Hololens</a:t>
            </a:r>
            <a:r>
              <a:rPr lang="en-US" sz="1400" b="1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5910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 dirty="0">
                <a:solidFill>
                  <a:srgbClr val="000000"/>
                </a:solidFill>
                <a:latin typeface="Verdana"/>
              </a:rPr>
              <a:t>Problem </a:t>
            </a:r>
            <a:r>
              <a:rPr lang="sv-SE" sz="2800" b="1" strike="noStrike" cap="all" spc="-1" dirty="0" smtClean="0">
                <a:solidFill>
                  <a:srgbClr val="000000"/>
                </a:solidFill>
                <a:latin typeface="Verdana"/>
              </a:rPr>
              <a:t>COMPLEXITY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10757" y="808233"/>
            <a:ext cx="3811324" cy="3741739"/>
            <a:chOff x="5224522" y="1626256"/>
            <a:chExt cx="3811324" cy="3741739"/>
          </a:xfrm>
        </p:grpSpPr>
        <p:pic>
          <p:nvPicPr>
            <p:cNvPr id="135" name="Picture 22"/>
            <p:cNvPicPr/>
            <p:nvPr/>
          </p:nvPicPr>
          <p:blipFill rotWithShape="1">
            <a:blip r:embed="rId3"/>
            <a:srcRect r="36452"/>
            <a:stretch/>
          </p:blipFill>
          <p:spPr>
            <a:xfrm>
              <a:off x="5224522" y="1812077"/>
              <a:ext cx="3811324" cy="35559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892" y="3274235"/>
              <a:ext cx="1020117" cy="76184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617" y="3364416"/>
              <a:ext cx="401326" cy="39409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9755" y="1626256"/>
              <a:ext cx="401326" cy="39409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4677">
              <a:off x="8404649" y="1877230"/>
              <a:ext cx="546685" cy="546685"/>
            </a:xfrm>
            <a:prstGeom prst="rect">
              <a:avLst/>
            </a:prstGeom>
          </p:spPr>
        </p:pic>
      </p:grpSp>
      <p:sp>
        <p:nvSpPr>
          <p:cNvPr id="5" name="Freeform 4"/>
          <p:cNvSpPr/>
          <p:nvPr/>
        </p:nvSpPr>
        <p:spPr>
          <a:xfrm>
            <a:off x="6174658" y="3932903"/>
            <a:ext cx="786581" cy="1120878"/>
          </a:xfrm>
          <a:custGeom>
            <a:avLst/>
            <a:gdLst>
              <a:gd name="connsiteX0" fmla="*/ 19665 w 786581"/>
              <a:gd name="connsiteY0" fmla="*/ 137652 h 1120878"/>
              <a:gd name="connsiteX1" fmla="*/ 0 w 786581"/>
              <a:gd name="connsiteY1" fmla="*/ 1120878 h 1120878"/>
              <a:gd name="connsiteX2" fmla="*/ 786581 w 786581"/>
              <a:gd name="connsiteY2" fmla="*/ 914400 h 1120878"/>
              <a:gd name="connsiteX3" fmla="*/ 786581 w 786581"/>
              <a:gd name="connsiteY3" fmla="*/ 0 h 1120878"/>
              <a:gd name="connsiteX4" fmla="*/ 19665 w 786581"/>
              <a:gd name="connsiteY4" fmla="*/ 137652 h 1120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81" h="1120878">
                <a:moveTo>
                  <a:pt x="19665" y="137652"/>
                </a:moveTo>
                <a:lnTo>
                  <a:pt x="0" y="1120878"/>
                </a:lnTo>
                <a:lnTo>
                  <a:pt x="786581" y="914400"/>
                </a:lnTo>
                <a:lnTo>
                  <a:pt x="786581" y="0"/>
                </a:lnTo>
                <a:lnTo>
                  <a:pt x="19665" y="137652"/>
                </a:lnTo>
                <a:close/>
              </a:path>
            </a:pathLst>
          </a:cu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volv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890" y="2357959"/>
            <a:ext cx="3763390" cy="2505007"/>
          </a:xfrm>
          <a:prstGeom prst="rect">
            <a:avLst/>
          </a:prstGeom>
        </p:spPr>
      </p:pic>
      <p:pic>
        <p:nvPicPr>
          <p:cNvPr id="14" name="umea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r="13305"/>
          <a:stretch/>
        </p:blipFill>
        <p:spPr>
          <a:xfrm>
            <a:off x="5417820" y="1831558"/>
            <a:ext cx="3610460" cy="3179345"/>
          </a:xfrm>
          <a:prstGeom prst="rect">
            <a:avLst/>
          </a:prstGeom>
        </p:spPr>
      </p:pic>
      <p:grpSp>
        <p:nvGrpSpPr>
          <p:cNvPr id="35" name="games"/>
          <p:cNvGrpSpPr/>
          <p:nvPr/>
        </p:nvGrpSpPr>
        <p:grpSpPr>
          <a:xfrm>
            <a:off x="5349772" y="1981386"/>
            <a:ext cx="3608447" cy="3260971"/>
            <a:chOff x="5349772" y="1981386"/>
            <a:chExt cx="3608447" cy="32609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9772" y="2854683"/>
              <a:ext cx="2749214" cy="238767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474" y="1981386"/>
              <a:ext cx="3099745" cy="1393144"/>
            </a:xfrm>
            <a:prstGeom prst="rect">
              <a:avLst/>
            </a:prstGeom>
          </p:spPr>
        </p:pic>
      </p:grpSp>
      <p:sp>
        <p:nvSpPr>
          <p:cNvPr id="17" name="Cube 16"/>
          <p:cNvSpPr/>
          <p:nvPr/>
        </p:nvSpPr>
        <p:spPr>
          <a:xfrm>
            <a:off x="5273256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>
              <a:alpha val="47000"/>
            </a:schemeClr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/>
          <p:cNvSpPr/>
          <p:nvPr/>
        </p:nvSpPr>
        <p:spPr>
          <a:xfrm>
            <a:off x="5263059" y="1474469"/>
            <a:ext cx="3804070" cy="3893525"/>
          </a:xfrm>
          <a:prstGeom prst="cube">
            <a:avLst>
              <a:gd name="adj" fmla="val 12281"/>
            </a:avLst>
          </a:prstGeom>
          <a:solidFill>
            <a:schemeClr val="accent1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084167" y="4709160"/>
            <a:ext cx="184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Agent</a:t>
            </a:r>
            <a:endParaRPr lang="en-US" sz="32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5988761" y="2126505"/>
            <a:ext cx="1416959" cy="70411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Sensing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5481915" y="3034575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Reasoning</a:t>
            </a:r>
            <a:endParaRPr lang="en-US" dirty="0"/>
          </a:p>
        </p:txBody>
      </p:sp>
      <p:sp>
        <p:nvSpPr>
          <p:cNvPr id="43" name="Rounded Rectangle 42"/>
          <p:cNvSpPr/>
          <p:nvPr/>
        </p:nvSpPr>
        <p:spPr>
          <a:xfrm>
            <a:off x="7039775" y="3015309"/>
            <a:ext cx="1416959" cy="70411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Learning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6149553" y="3959080"/>
            <a:ext cx="1416959" cy="704111"/>
          </a:xfrm>
          <a:prstGeom prst="round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Response</a:t>
            </a:r>
            <a:endParaRPr lang="en-US" dirty="0"/>
          </a:p>
        </p:txBody>
      </p:sp>
      <p:sp>
        <p:nvSpPr>
          <p:cNvPr id="48" name="Curved Down Arrow 47"/>
          <p:cNvSpPr/>
          <p:nvPr/>
        </p:nvSpPr>
        <p:spPr>
          <a:xfrm>
            <a:off x="3384903" y="1429667"/>
            <a:ext cx="3090639" cy="82937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Curved Up Arrow 48"/>
          <p:cNvSpPr/>
          <p:nvPr/>
        </p:nvSpPr>
        <p:spPr>
          <a:xfrm flipH="1">
            <a:off x="3126269" y="4547786"/>
            <a:ext cx="3356269" cy="1016107"/>
          </a:xfrm>
          <a:prstGeom prst="curved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CustomShape 7"/>
          <p:cNvSpPr/>
          <p:nvPr/>
        </p:nvSpPr>
        <p:spPr>
          <a:xfrm>
            <a:off x="3431398" y="227817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3146" y="2003364"/>
            <a:ext cx="871398" cy="262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4998" y="2348908"/>
            <a:ext cx="594147" cy="594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62" y="2003364"/>
            <a:ext cx="871398" cy="2624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86437" y="2597281"/>
            <a:ext cx="1196995" cy="1013181"/>
            <a:chOff x="379982" y="2494539"/>
            <a:chExt cx="1196995" cy="101318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9982" y="2500142"/>
              <a:ext cx="764365" cy="76436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3503" y="2494539"/>
              <a:ext cx="663474" cy="663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0302" y="2808306"/>
              <a:ext cx="699414" cy="699414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3493" y="2818740"/>
            <a:ext cx="564298" cy="56429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106758" y="3315865"/>
            <a:ext cx="1445605" cy="1830901"/>
            <a:chOff x="1106758" y="3315865"/>
            <a:chExt cx="1445605" cy="183090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5570" y="3315865"/>
              <a:ext cx="596793" cy="1193587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758" y="3953179"/>
              <a:ext cx="1193587" cy="119358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23" y="4884084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39" grpId="0" animBg="1"/>
      <p:bldP spid="36" grpId="0"/>
      <p:bldP spid="37" grpId="0" animBg="1"/>
      <p:bldP spid="42" grpId="0" animBg="1"/>
      <p:bldP spid="43" grpId="0" animBg="1"/>
      <p:bldP spid="44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ontent Placeholder 1"/>
          <p:cNvPicPr/>
          <p:nvPr/>
        </p:nvPicPr>
        <p:blipFill>
          <a:blip r:embed="rId3"/>
          <a:stretch/>
        </p:blipFill>
        <p:spPr>
          <a:xfrm>
            <a:off x="1454760" y="1827360"/>
            <a:ext cx="6234480" cy="388260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cap="all" spc="-1" dirty="0">
                <a:solidFill>
                  <a:srgbClr val="000000"/>
                </a:solidFill>
                <a:latin typeface="Verdana"/>
              </a:rPr>
              <a:t>Problem COMPLEXITY</a:t>
            </a:r>
            <a:endParaRPr lang="sv-SE" sz="2800" spc="-1" dirty="0">
              <a:solidFill>
                <a:srgbClr val="000000"/>
              </a:solidFill>
              <a:latin typeface="Georgia"/>
            </a:endParaRPr>
          </a:p>
        </p:txBody>
      </p:sp>
      <p:grpSp>
        <p:nvGrpSpPr>
          <p:cNvPr id="160" name="Group 2"/>
          <p:cNvGrpSpPr/>
          <p:nvPr/>
        </p:nvGrpSpPr>
        <p:grpSpPr>
          <a:xfrm>
            <a:off x="3150360" y="2124000"/>
            <a:ext cx="3624480" cy="3149280"/>
            <a:chOff x="3150360" y="2124000"/>
            <a:chExt cx="3624480" cy="3149280"/>
          </a:xfrm>
        </p:grpSpPr>
        <p:sp>
          <p:nvSpPr>
            <p:cNvPr id="161" name="CustomShape 3"/>
            <p:cNvSpPr/>
            <p:nvPr/>
          </p:nvSpPr>
          <p:spPr>
            <a:xfrm rot="21126000">
              <a:off x="3347280" y="221328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2" name="Line 4"/>
            <p:cNvSpPr/>
            <p:nvPr/>
          </p:nvSpPr>
          <p:spPr>
            <a:xfrm>
              <a:off x="4631040" y="2124000"/>
              <a:ext cx="2143800" cy="247140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Line 5"/>
            <p:cNvSpPr/>
            <p:nvPr/>
          </p:nvSpPr>
          <p:spPr>
            <a:xfrm flipV="1">
              <a:off x="4631040" y="4773600"/>
              <a:ext cx="2109960" cy="35028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Line 6"/>
            <p:cNvSpPr/>
            <p:nvPr/>
          </p:nvSpPr>
          <p:spPr>
            <a:xfrm flipV="1">
              <a:off x="3586320" y="4773600"/>
              <a:ext cx="3154680" cy="48708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Line 7"/>
            <p:cNvSpPr/>
            <p:nvPr/>
          </p:nvSpPr>
          <p:spPr>
            <a:xfrm>
              <a:off x="3568320" y="2279880"/>
              <a:ext cx="3172680" cy="249372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166" name="Picture 26"/>
          <p:cNvPicPr/>
          <p:nvPr/>
        </p:nvPicPr>
        <p:blipFill>
          <a:blip r:embed="rId4"/>
          <a:stretch/>
        </p:blipFill>
        <p:spPr>
          <a:xfrm>
            <a:off x="7076520" y="4414680"/>
            <a:ext cx="905400" cy="742320"/>
          </a:xfrm>
          <a:prstGeom prst="rect">
            <a:avLst/>
          </a:prstGeom>
          <a:ln>
            <a:noFill/>
          </a:ln>
        </p:spPr>
      </p:pic>
      <p:sp>
        <p:nvSpPr>
          <p:cNvPr id="167" name="CustomShape 8"/>
          <p:cNvSpPr/>
          <p:nvPr/>
        </p:nvSpPr>
        <p:spPr>
          <a:xfrm>
            <a:off x="4097880" y="3092400"/>
            <a:ext cx="2185920" cy="858600"/>
          </a:xfrm>
          <a:prstGeom prst="wedgeRectCallout">
            <a:avLst>
              <a:gd name="adj1" fmla="val 65708"/>
              <a:gd name="adj2" fmla="val 143146"/>
            </a:avLst>
          </a:prstGeom>
          <a:ln/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e.g. advice,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recommendation, etc.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68" name="CustomShape 9"/>
          <p:cNvSpPr/>
          <p:nvPr/>
        </p:nvSpPr>
        <p:spPr>
          <a:xfrm>
            <a:off x="1296720" y="1662480"/>
            <a:ext cx="1662120" cy="4047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10"/>
          <p:cNvSpPr/>
          <p:nvPr/>
        </p:nvSpPr>
        <p:spPr>
          <a:xfrm>
            <a:off x="6456240" y="1778760"/>
            <a:ext cx="1063800" cy="164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70" name="Group 11"/>
          <p:cNvGrpSpPr/>
          <p:nvPr/>
        </p:nvGrpSpPr>
        <p:grpSpPr>
          <a:xfrm>
            <a:off x="1582920" y="2200320"/>
            <a:ext cx="5248440" cy="3149280"/>
            <a:chOff x="1582920" y="2200320"/>
            <a:chExt cx="5248440" cy="3149280"/>
          </a:xfrm>
        </p:grpSpPr>
        <p:sp>
          <p:nvSpPr>
            <p:cNvPr id="171" name="CustomShape 12"/>
            <p:cNvSpPr/>
            <p:nvPr/>
          </p:nvSpPr>
          <p:spPr>
            <a:xfrm rot="21126000">
              <a:off x="1779840" y="228960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2" name="Line 13"/>
            <p:cNvSpPr/>
            <p:nvPr/>
          </p:nvSpPr>
          <p:spPr>
            <a:xfrm>
              <a:off x="3063960" y="2200320"/>
              <a:ext cx="3677040" cy="24969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3" name="Line 14"/>
            <p:cNvSpPr/>
            <p:nvPr/>
          </p:nvSpPr>
          <p:spPr>
            <a:xfrm flipV="1">
              <a:off x="3063240" y="4740120"/>
              <a:ext cx="3634200" cy="4428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4" name="Line 15"/>
            <p:cNvSpPr/>
            <p:nvPr/>
          </p:nvSpPr>
          <p:spPr>
            <a:xfrm flipV="1">
              <a:off x="2018880" y="4735440"/>
              <a:ext cx="4812480" cy="6015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5" name="Line 16"/>
            <p:cNvSpPr/>
            <p:nvPr/>
          </p:nvSpPr>
          <p:spPr>
            <a:xfrm>
              <a:off x="2000880" y="2356200"/>
              <a:ext cx="4687560" cy="23410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76" name="Group 17"/>
          <p:cNvGrpSpPr/>
          <p:nvPr/>
        </p:nvGrpSpPr>
        <p:grpSpPr>
          <a:xfrm>
            <a:off x="3168720" y="2263680"/>
            <a:ext cx="3624480" cy="3149280"/>
            <a:chOff x="3168720" y="2263680"/>
            <a:chExt cx="3624480" cy="3149280"/>
          </a:xfrm>
        </p:grpSpPr>
        <p:sp>
          <p:nvSpPr>
            <p:cNvPr id="177" name="CustomShape 18"/>
            <p:cNvSpPr/>
            <p:nvPr/>
          </p:nvSpPr>
          <p:spPr>
            <a:xfrm rot="21126000">
              <a:off x="3365640" y="2352960"/>
              <a:ext cx="1500840" cy="2970720"/>
            </a:xfrm>
            <a:prstGeom prst="parallelogram">
              <a:avLst>
                <a:gd name="adj" fmla="val 28199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8" name="Line 19"/>
            <p:cNvSpPr/>
            <p:nvPr/>
          </p:nvSpPr>
          <p:spPr>
            <a:xfrm>
              <a:off x="4649760" y="2263680"/>
              <a:ext cx="2143440" cy="247176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9" name="Line 20"/>
            <p:cNvSpPr/>
            <p:nvPr/>
          </p:nvSpPr>
          <p:spPr>
            <a:xfrm flipV="1">
              <a:off x="4649760" y="4913640"/>
              <a:ext cx="2109960" cy="3502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Line 21"/>
            <p:cNvSpPr/>
            <p:nvPr/>
          </p:nvSpPr>
          <p:spPr>
            <a:xfrm flipV="1">
              <a:off x="3604680" y="4913640"/>
              <a:ext cx="3155040" cy="48672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Line 22"/>
            <p:cNvSpPr/>
            <p:nvPr/>
          </p:nvSpPr>
          <p:spPr>
            <a:xfrm>
              <a:off x="3587040" y="2419920"/>
              <a:ext cx="3172680" cy="249372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82" name="Group 23"/>
          <p:cNvGrpSpPr/>
          <p:nvPr/>
        </p:nvGrpSpPr>
        <p:grpSpPr>
          <a:xfrm>
            <a:off x="5902920" y="2104920"/>
            <a:ext cx="1636920" cy="2630520"/>
            <a:chOff x="5902920" y="2104920"/>
            <a:chExt cx="1636920" cy="2630520"/>
          </a:xfrm>
        </p:grpSpPr>
        <p:sp>
          <p:nvSpPr>
            <p:cNvPr id="183" name="CustomShape 24"/>
            <p:cNvSpPr/>
            <p:nvPr/>
          </p:nvSpPr>
          <p:spPr>
            <a:xfrm rot="4510200">
              <a:off x="5972400" y="2349720"/>
              <a:ext cx="1500840" cy="1292040"/>
            </a:xfrm>
            <a:prstGeom prst="parallelogram">
              <a:avLst>
                <a:gd name="adj" fmla="val 27684"/>
              </a:avLst>
            </a:prstGeom>
            <a:solidFill>
              <a:schemeClr val="bg1">
                <a:alpha val="66000"/>
              </a:schemeClr>
            </a:solidFill>
            <a:ln w="324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4" name="Line 25"/>
            <p:cNvSpPr/>
            <p:nvPr/>
          </p:nvSpPr>
          <p:spPr>
            <a:xfrm flipH="1">
              <a:off x="6831360" y="3555720"/>
              <a:ext cx="691200" cy="11160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5" name="Line 26"/>
            <p:cNvSpPr/>
            <p:nvPr/>
          </p:nvSpPr>
          <p:spPr>
            <a:xfrm>
              <a:off x="6194520" y="3526920"/>
              <a:ext cx="564480" cy="113220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6" name="Line 27"/>
            <p:cNvSpPr/>
            <p:nvPr/>
          </p:nvSpPr>
          <p:spPr>
            <a:xfrm>
              <a:off x="5902920" y="2464560"/>
              <a:ext cx="894960" cy="227088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7" name="Line 28"/>
            <p:cNvSpPr/>
            <p:nvPr/>
          </p:nvSpPr>
          <p:spPr>
            <a:xfrm flipH="1">
              <a:off x="6831360" y="2465280"/>
              <a:ext cx="379440" cy="2193840"/>
            </a:xfrm>
            <a:prstGeom prst="line">
              <a:avLst/>
            </a:prstGeom>
            <a:ln>
              <a:custDash>
                <a:ds d="700000" sp="500000"/>
              </a:custDash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TextBox 1"/>
          <p:cNvSpPr txBox="1"/>
          <p:nvPr/>
        </p:nvSpPr>
        <p:spPr>
          <a:xfrm>
            <a:off x="5686020" y="6144480"/>
            <a:ext cx="315442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IAS: Intelligent Assistive System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(part of the smart environment)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188720" y="5339160"/>
            <a:ext cx="7667640" cy="1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TextShape 2"/>
          <p:cNvSpPr txBox="1"/>
          <p:nvPr/>
        </p:nvSpPr>
        <p:spPr>
          <a:xfrm>
            <a:off x="1245240" y="465120"/>
            <a:ext cx="6647040" cy="10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sv-SE" sz="2800" b="1" strike="noStrike" cap="all" spc="-1" dirty="0" smtClean="0">
                <a:solidFill>
                  <a:srgbClr val="000000"/>
                </a:solidFill>
                <a:latin typeface="Verdana"/>
              </a:rPr>
              <a:t>Create scenarios</a:t>
            </a:r>
            <a:endParaRPr lang="sv-SE" sz="2800" b="0" strike="noStrike" spc="-1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1838880" y="129528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/>
              </a:rPr>
              <a:t>Scenario </a:t>
            </a:r>
            <a:r>
              <a:rPr lang="en-US" sz="1800" b="0" strike="noStrike" spc="-1" dirty="0" smtClean="0">
                <a:solidFill>
                  <a:srgbClr val="000000"/>
                </a:solidFill>
                <a:latin typeface="Georgia"/>
              </a:rPr>
              <a:t>1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195" name="CustomShape 4"/>
          <p:cNvSpPr/>
          <p:nvPr/>
        </p:nvSpPr>
        <p:spPr>
          <a:xfrm>
            <a:off x="6006600" y="129960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Georgia"/>
              </a:rPr>
              <a:t>Scenario 2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196" name="CustomShape 5"/>
          <p:cNvSpPr/>
          <p:nvPr/>
        </p:nvSpPr>
        <p:spPr>
          <a:xfrm>
            <a:off x="1796760" y="4130280"/>
            <a:ext cx="1970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Georgia"/>
              </a:rPr>
              <a:t>Scenario </a:t>
            </a:r>
            <a:r>
              <a:rPr lang="en-US" sz="1800" b="0" i="1" strike="noStrike" spc="-1" dirty="0" smtClean="0">
                <a:solidFill>
                  <a:srgbClr val="000000"/>
                </a:solidFill>
                <a:latin typeface="Georgia"/>
              </a:rPr>
              <a:t>x</a:t>
            </a:r>
            <a:endParaRPr lang="en-US" sz="1800" b="0" i="1" strike="noStrike" spc="-1" dirty="0">
              <a:latin typeface="Arial"/>
            </a:endParaRPr>
          </a:p>
        </p:txBody>
      </p:sp>
      <p:sp>
        <p:nvSpPr>
          <p:cNvPr id="198" name="CustomShape 7"/>
          <p:cNvSpPr/>
          <p:nvPr/>
        </p:nvSpPr>
        <p:spPr>
          <a:xfrm>
            <a:off x="3723480" y="166464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16"/>
          <p:cNvSpPr/>
          <p:nvPr/>
        </p:nvSpPr>
        <p:spPr>
          <a:xfrm>
            <a:off x="3768120" y="4444200"/>
            <a:ext cx="700560" cy="8902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5397480" y="1631340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1498860" y="1726560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Content Placeholder 3"/>
          <p:cNvPicPr/>
          <p:nvPr/>
        </p:nvPicPr>
        <p:blipFill>
          <a:blip r:embed="rId3"/>
          <a:srcRect r="27963" b="40831"/>
          <a:stretch/>
        </p:blipFill>
        <p:spPr>
          <a:xfrm>
            <a:off x="1406340" y="4438037"/>
            <a:ext cx="3104640" cy="229752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723480" y="1837509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349305" y="2875320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726911" y="1773000"/>
            <a:ext cx="979149" cy="94259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 rot="305273">
            <a:off x="5740803" y="4425857"/>
            <a:ext cx="2502236" cy="1821925"/>
            <a:chOff x="3324030" y="2277951"/>
            <a:chExt cx="2879463" cy="2359343"/>
          </a:xfrm>
        </p:grpSpPr>
        <p:sp>
          <p:nvSpPr>
            <p:cNvPr id="23" name="Folded Corner 22"/>
            <p:cNvSpPr/>
            <p:nvPr/>
          </p:nvSpPr>
          <p:spPr>
            <a:xfrm rot="10800000">
              <a:off x="3324030" y="2277951"/>
              <a:ext cx="2819344" cy="2359343"/>
            </a:xfrm>
            <a:prstGeom prst="foldedCorner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39010" y="2580594"/>
              <a:ext cx="2764483" cy="171381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Try to create different scenarios. Make it </a:t>
              </a:r>
              <a:r>
                <a:rPr lang="en-US" sz="2000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work</a:t>
              </a:r>
              <a:r>
                <a:rPr lang="en-US" sz="2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for at least one of them!</a:t>
              </a: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36130" y="2610437"/>
            <a:ext cx="1516935" cy="1080562"/>
            <a:chOff x="3136130" y="2610437"/>
            <a:chExt cx="1516935" cy="1080562"/>
          </a:xfrm>
        </p:grpSpPr>
        <p:pic>
          <p:nvPicPr>
            <p:cNvPr id="25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9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/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spc="-1" dirty="0" smtClean="0">
                  <a:solidFill>
                    <a:srgbClr val="000000"/>
                  </a:solidFill>
                  <a:latin typeface="Georgia"/>
                </a:rPr>
                <a:t>Output v1</a:t>
              </a:r>
              <a:endParaRPr lang="en-US" sz="1000" b="0" strike="noStrike" spc="-1" dirty="0">
                <a:latin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1</a:t>
              </a:r>
              <a:endParaRPr lang="en-US" sz="1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87155" y="2498681"/>
            <a:ext cx="1516935" cy="1080562"/>
            <a:chOff x="3136130" y="2610437"/>
            <a:chExt cx="1516935" cy="1080562"/>
          </a:xfrm>
        </p:grpSpPr>
        <p:pic>
          <p:nvPicPr>
            <p:cNvPr id="33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34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r>
                <a:rPr lang="en-US" sz="1000" spc="-1" dirty="0" smtClean="0">
                  <a:solidFill>
                    <a:srgbClr val="000000"/>
                  </a:solidFill>
                  <a:latin typeface="Georgia"/>
                </a:rPr>
                <a:t>Output v2</a:t>
              </a:r>
              <a:endParaRPr lang="en-US" sz="1000" b="0" strike="noStrike" spc="-1" dirty="0">
                <a:latin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2</a:t>
              </a:r>
              <a:endParaRPr lang="en-US" sz="10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051052" y="5317352"/>
            <a:ext cx="1516935" cy="1080562"/>
            <a:chOff x="3136130" y="2610437"/>
            <a:chExt cx="1516935" cy="1080562"/>
          </a:xfrm>
        </p:grpSpPr>
        <p:pic>
          <p:nvPicPr>
            <p:cNvPr id="37" name="Picture 26"/>
            <p:cNvPicPr/>
            <p:nvPr/>
          </p:nvPicPr>
          <p:blipFill>
            <a:blip r:embed="rId4"/>
            <a:stretch/>
          </p:blipFill>
          <p:spPr>
            <a:xfrm>
              <a:off x="3906686" y="3109381"/>
              <a:ext cx="517354" cy="449119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CustomShape 8"/>
            <p:cNvSpPr/>
            <p:nvPr/>
          </p:nvSpPr>
          <p:spPr>
            <a:xfrm flipH="1">
              <a:off x="3136130" y="2610437"/>
              <a:ext cx="587350" cy="376641"/>
            </a:xfrm>
            <a:prstGeom prst="wedgeRectCallout">
              <a:avLst>
                <a:gd name="adj1" fmla="val -33258"/>
                <a:gd name="adj2" fmla="val 110714"/>
              </a:avLst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5000" rIns="90000" bIns="45000" anchor="ctr"/>
            <a:lstStyle/>
            <a:p>
              <a:pPr algn="ctr">
                <a:lnSpc>
                  <a:spcPct val="100000"/>
                </a:lnSpc>
              </a:pPr>
              <a:endParaRPr lang="en-US" sz="1000" b="0" i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32079" y="3444778"/>
              <a:ext cx="7209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Version </a:t>
              </a:r>
              <a:r>
                <a:rPr lang="en-US" sz="10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CustomShape 8"/>
          <p:cNvSpPr/>
          <p:nvPr/>
        </p:nvSpPr>
        <p:spPr>
          <a:xfrm flipH="1">
            <a:off x="2958660" y="5407356"/>
            <a:ext cx="587350" cy="376641"/>
          </a:xfrm>
          <a:prstGeom prst="wedgeRectCallout">
            <a:avLst>
              <a:gd name="adj1" fmla="val -49568"/>
              <a:gd name="adj2" fmla="val 8296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000" spc="-1" dirty="0" smtClean="0">
                <a:solidFill>
                  <a:srgbClr val="000000"/>
                </a:solidFill>
                <a:latin typeface="Georgia"/>
              </a:rPr>
              <a:t>Output v </a:t>
            </a:r>
            <a:r>
              <a:rPr lang="en-US" sz="1000" i="1" spc="-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000" b="0" i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1" name="w3"/>
          <p:cNvSpPr/>
          <p:nvPr/>
        </p:nvSpPr>
        <p:spPr>
          <a:xfrm>
            <a:off x="833760" y="417708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w1"/>
          <p:cNvSpPr/>
          <p:nvPr/>
        </p:nvSpPr>
        <p:spPr>
          <a:xfrm>
            <a:off x="833760" y="135144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208" name="w2"/>
          <p:cNvSpPr/>
          <p:nvPr/>
        </p:nvSpPr>
        <p:spPr>
          <a:xfrm>
            <a:off x="5072040" y="1295280"/>
            <a:ext cx="4138200" cy="267264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cap="all" spc="-1" dirty="0" smtClean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Sensors checklist considerations</a:t>
            </a:r>
            <a:endParaRPr lang="en-US" sz="2800" b="1" cap="all" spc="-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6540137" y="1689463"/>
            <a:ext cx="1410789" cy="2508068"/>
          </a:xfrm>
          <a:custGeom>
            <a:avLst/>
            <a:gdLst>
              <a:gd name="connsiteX0" fmla="*/ 165463 w 1410789"/>
              <a:gd name="connsiteY0" fmla="*/ 113211 h 2508068"/>
              <a:gd name="connsiteX1" fmla="*/ 182880 w 1410789"/>
              <a:gd name="connsiteY1" fmla="*/ 426720 h 2508068"/>
              <a:gd name="connsiteX2" fmla="*/ 984069 w 1410789"/>
              <a:gd name="connsiteY2" fmla="*/ 426720 h 2508068"/>
              <a:gd name="connsiteX3" fmla="*/ 1010194 w 1410789"/>
              <a:gd name="connsiteY3" fmla="*/ 905691 h 2508068"/>
              <a:gd name="connsiteX4" fmla="*/ 165463 w 1410789"/>
              <a:gd name="connsiteY4" fmla="*/ 896983 h 2508068"/>
              <a:gd name="connsiteX5" fmla="*/ 165463 w 1410789"/>
              <a:gd name="connsiteY5" fmla="*/ 2081348 h 2508068"/>
              <a:gd name="connsiteX6" fmla="*/ 1105989 w 1410789"/>
              <a:gd name="connsiteY6" fmla="*/ 2081348 h 2508068"/>
              <a:gd name="connsiteX7" fmla="*/ 1410789 w 1410789"/>
              <a:gd name="connsiteY7" fmla="*/ 2081348 h 2508068"/>
              <a:gd name="connsiteX8" fmla="*/ 1410789 w 1410789"/>
              <a:gd name="connsiteY8" fmla="*/ 2508068 h 2508068"/>
              <a:gd name="connsiteX9" fmla="*/ 0 w 1410789"/>
              <a:gd name="connsiteY9" fmla="*/ 2508068 h 2508068"/>
              <a:gd name="connsiteX10" fmla="*/ 0 w 1410789"/>
              <a:gd name="connsiteY10" fmla="*/ 0 h 2508068"/>
              <a:gd name="connsiteX11" fmla="*/ 165463 w 1410789"/>
              <a:gd name="connsiteY11" fmla="*/ 0 h 2508068"/>
              <a:gd name="connsiteX12" fmla="*/ 165463 w 1410789"/>
              <a:gd name="connsiteY12" fmla="*/ 113211 h 25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410789" h="2508068">
                <a:moveTo>
                  <a:pt x="165463" y="113211"/>
                </a:moveTo>
                <a:lnTo>
                  <a:pt x="182880" y="426720"/>
                </a:lnTo>
                <a:lnTo>
                  <a:pt x="984069" y="426720"/>
                </a:lnTo>
                <a:lnTo>
                  <a:pt x="1010194" y="905691"/>
                </a:lnTo>
                <a:lnTo>
                  <a:pt x="165463" y="896983"/>
                </a:lnTo>
                <a:lnTo>
                  <a:pt x="165463" y="2081348"/>
                </a:lnTo>
                <a:lnTo>
                  <a:pt x="1105989" y="2081348"/>
                </a:lnTo>
                <a:lnTo>
                  <a:pt x="1410789" y="2081348"/>
                </a:lnTo>
                <a:lnTo>
                  <a:pt x="1410789" y="2508068"/>
                </a:lnTo>
                <a:lnTo>
                  <a:pt x="0" y="2508068"/>
                </a:lnTo>
                <a:lnTo>
                  <a:pt x="0" y="0"/>
                </a:lnTo>
                <a:lnTo>
                  <a:pt x="165463" y="0"/>
                </a:lnTo>
                <a:lnTo>
                  <a:pt x="165463" y="113211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6369309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Checklist to decide </a:t>
            </a:r>
            <a:endParaRPr lang="en-US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What specific variable do you need to measure?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Do you need discrete or continuous data?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How variables (sensors data) can be combined (fuse)?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200" dirty="0" smtClean="0"/>
              <a:t>Can a variable be inferred from another (triangulation</a:t>
            </a:r>
            <a:r>
              <a:rPr lang="en-US" sz="2200" dirty="0"/>
              <a:t>, interpolation, </a:t>
            </a:r>
            <a:r>
              <a:rPr lang="en-US" sz="2200" dirty="0" smtClean="0"/>
              <a:t>etc.)?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362" r="8054" b="47698"/>
          <a:stretch/>
        </p:blipFill>
        <p:spPr>
          <a:xfrm>
            <a:off x="3963488" y="1570184"/>
            <a:ext cx="4774019" cy="249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616" y="1275705"/>
            <a:ext cx="4460218" cy="2809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4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umu EN v01</Template>
  <TotalTime>1460</TotalTime>
  <Words>1057</Words>
  <Application>Microsoft Office PowerPoint</Application>
  <PresentationFormat>On-screen Show (4:3)</PresentationFormat>
  <Paragraphs>296</Paragraphs>
  <Slides>28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DejaVu Sans</vt:lpstr>
      <vt:lpstr>Georgia</vt:lpstr>
      <vt:lpstr>Symbol</vt:lpstr>
      <vt:lpstr>Times</vt:lpstr>
      <vt:lpstr>Times New Roman</vt:lpstr>
      <vt:lpstr>Verdana</vt:lpstr>
      <vt:lpstr>Wingdings</vt:lpstr>
      <vt:lpstr>Office Theme</vt:lpstr>
      <vt:lpstr>1_Office Theme</vt:lpstr>
      <vt:lpstr>PowerPoint Presentation</vt:lpstr>
      <vt:lpstr>Part 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Sensors checklist considerations</vt:lpstr>
      <vt:lpstr>PowerPoint Presentation</vt:lpstr>
      <vt:lpstr>PowerPoint Presentation</vt:lpstr>
      <vt:lpstr>Problem COMPLEXITY</vt:lpstr>
      <vt:lpstr>PowerPoint Presentation</vt:lpstr>
      <vt:lpstr>PowerPoint Presentation</vt:lpstr>
      <vt:lpstr>Hardware architecture considerations</vt:lpstr>
      <vt:lpstr>Available Data sources </vt:lpstr>
      <vt:lpstr>Available Data sources </vt:lpstr>
      <vt:lpstr>Available Data sources </vt:lpstr>
      <vt:lpstr>Available Data sources </vt:lpstr>
      <vt:lpstr>Available Data sources </vt:lpstr>
      <vt:lpstr>Available Web data sources</vt:lpstr>
      <vt:lpstr>Examples</vt:lpstr>
      <vt:lpstr>Examples</vt:lpstr>
      <vt:lpstr>Tools for building  agent’s modules</vt:lpstr>
      <vt:lpstr>PowerPoint Presentation</vt:lpstr>
      <vt:lpstr>Facilities</vt:lpstr>
      <vt:lpstr>Facilities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Esteban Guerrero Rosero</dc:creator>
  <dc:description/>
  <cp:lastModifiedBy>Esteban Guerrero Rosero</cp:lastModifiedBy>
  <cp:revision>176</cp:revision>
  <dcterms:created xsi:type="dcterms:W3CDTF">2018-07-10T15:39:04Z</dcterms:created>
  <dcterms:modified xsi:type="dcterms:W3CDTF">2018-11-19T08:43:18Z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2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  <property fmtid="{D5CDD505-2E9C-101B-9397-08002B2CF9AE}" pid="12" name="Tfs.IsStoryboard">
    <vt:bool>true</vt:bool>
  </property>
</Properties>
</file>