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</p:sldMasterIdLst>
  <p:notesMasterIdLst>
    <p:notesMasterId r:id="rId22"/>
  </p:notesMasterIdLst>
  <p:sldIdLst>
    <p:sldId id="256" r:id="rId3"/>
    <p:sldId id="308" r:id="rId4"/>
    <p:sldId id="285" r:id="rId5"/>
    <p:sldId id="301" r:id="rId6"/>
    <p:sldId id="302" r:id="rId7"/>
    <p:sldId id="303" r:id="rId8"/>
    <p:sldId id="258" r:id="rId9"/>
    <p:sldId id="304" r:id="rId10"/>
    <p:sldId id="288" r:id="rId11"/>
    <p:sldId id="289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FDFD7F"/>
    <a:srgbClr val="FFFFFF"/>
    <a:srgbClr val="CC99FF"/>
    <a:srgbClr val="FFFFCC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3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2016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v-SE" sz="1800" b="0" strike="noStrike" spc="-1">
                <a:solidFill>
                  <a:srgbClr val="000000"/>
                </a:solidFill>
                <a:latin typeface="Georgia"/>
              </a:rPr>
              <a:t>Click to move the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F2F12D0-C64B-4650-A9FD-DE19774C002C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3C5764C-8538-433B-9881-16A7FB46527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1E06058-F0D4-4665-B090-83796075342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5240" y="385596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544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9488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74416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24524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9488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74416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75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63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61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82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115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19C-9B66-45FC-B96D-8821A746F3D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81AD-0182-4AFC-95E1-0FB32D164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00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45240" y="1827720"/>
            <a:ext cx="6653160" cy="38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636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14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27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04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665316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45240" y="465120"/>
            <a:ext cx="6647040" cy="500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44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/>
          <p:cNvPicPr/>
          <p:nvPr/>
        </p:nvPicPr>
        <p:blipFill>
          <a:blip r:embed="rId14"/>
          <a:stretch/>
        </p:blipFill>
        <p:spPr>
          <a:xfrm>
            <a:off x="3605760" y="5918760"/>
            <a:ext cx="1925640" cy="50364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188280" y="182880"/>
            <a:ext cx="8772480" cy="648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Bildobjekt 15"/>
          <p:cNvPicPr/>
          <p:nvPr/>
        </p:nvPicPr>
        <p:blipFill>
          <a:blip r:embed="rId15"/>
          <a:stretch/>
        </p:blipFill>
        <p:spPr>
          <a:xfrm>
            <a:off x="3559680" y="5322960"/>
            <a:ext cx="2023560" cy="6742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962000" y="1484280"/>
            <a:ext cx="5219640" cy="15616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v-SE" sz="2800" b="1" strike="noStrike" cap="all" spc="-1">
                <a:solidFill>
                  <a:srgbClr val="FFFFFF"/>
                </a:solidFill>
                <a:latin typeface="Verdana"/>
              </a:rPr>
              <a:t>Click to add a headline</a:t>
            </a:r>
            <a:endParaRPr lang="sv-S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latin typeface="Georgi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119C-9B66-45FC-B96D-8821A746F3D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81AD-0182-4AFC-95E1-0FB32D164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rotege.stanford.edu/" TargetMode="External"/><Relationship Id="rId2" Type="http://schemas.openxmlformats.org/officeDocument/2006/relationships/hyperlink" Target="https://protege.stanford.ed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hermit-reasoner.com/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cktus.cs.umu.se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-project.org/" TargetMode="External"/><Relationship Id="rId3" Type="http://schemas.openxmlformats.org/officeDocument/2006/relationships/hyperlink" Target="https://cloud.google.com/products/ai/" TargetMode="External"/><Relationship Id="rId7" Type="http://schemas.openxmlformats.org/officeDocument/2006/relationships/hyperlink" Target="https://opensource.fb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e.mathworks.com/products/computer-vision.html" TargetMode="External"/><Relationship Id="rId5" Type="http://schemas.openxmlformats.org/officeDocument/2006/relationships/hyperlink" Target="https://azure.microsoft.com/en-us/services/cognitive-services/" TargetMode="External"/><Relationship Id="rId4" Type="http://schemas.openxmlformats.org/officeDocument/2006/relationships/hyperlink" Target="https://aws.amazon.com/" TargetMode="External"/><Relationship Id="rId9" Type="http://schemas.openxmlformats.org/officeDocument/2006/relationships/hyperlink" Target="https://wiki.python.org/moin/PythonForArtificialIntelligen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products/a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962000" y="1664280"/>
            <a:ext cx="5219640" cy="156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v-SE" sz="2800" b="1" strike="noStrike" cap="all" spc="-1" dirty="0">
                <a:solidFill>
                  <a:srgbClr val="FFFFFF"/>
                </a:solidFill>
                <a:latin typeface="Verdana"/>
              </a:rPr>
              <a:t>Engineering </a:t>
            </a:r>
            <a:r>
              <a:rPr lang="sv-SE" sz="2800" b="1" strike="noStrike" cap="all" spc="-1" dirty="0" smtClean="0">
                <a:solidFill>
                  <a:srgbClr val="FFFFFF"/>
                </a:solidFill>
                <a:latin typeface="Verdana"/>
              </a:rPr>
              <a:t>agents</a:t>
            </a:r>
          </a:p>
          <a:p>
            <a:pPr algn="ctr">
              <a:lnSpc>
                <a:spcPct val="100000"/>
              </a:lnSpc>
            </a:pPr>
            <a:r>
              <a:rPr lang="sv-SE" sz="2800" b="1" cap="all" spc="-1" dirty="0" smtClean="0">
                <a:solidFill>
                  <a:srgbClr val="FFFFFF"/>
                </a:solidFill>
                <a:latin typeface="Verdana"/>
              </a:rPr>
              <a:t>Part I</a:t>
            </a:r>
            <a:r>
              <a:rPr dirty="0"/>
              <a:t/>
            </a:r>
            <a:br>
              <a:rPr dirty="0"/>
            </a:br>
            <a:endParaRPr lang="sv-SE" sz="2800" b="0" strike="noStrike" spc="-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962000" y="3464640"/>
            <a:ext cx="5219640" cy="1083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pc="-1" dirty="0">
                <a:solidFill>
                  <a:srgbClr val="EEEEEE"/>
                </a:solidFill>
                <a:latin typeface="Verdana"/>
              </a:rPr>
              <a:t>Ph.D. </a:t>
            </a:r>
            <a:r>
              <a:rPr lang="en-US" sz="1800" b="1" strike="noStrike" spc="-1" dirty="0" smtClean="0">
                <a:solidFill>
                  <a:srgbClr val="EEEEEE"/>
                </a:solidFill>
                <a:latin typeface="Verdana"/>
              </a:rPr>
              <a:t>Esteban</a:t>
            </a:r>
            <a:r>
              <a:rPr lang="en-US" sz="1800" b="0" strike="noStrike" spc="-1" dirty="0" smtClean="0">
                <a:solidFill>
                  <a:srgbClr val="EEEEEE"/>
                </a:solidFill>
                <a:latin typeface="Verdana"/>
              </a:rPr>
              <a:t> Guerrero.</a:t>
            </a:r>
            <a:endParaRPr lang="en-US" sz="1800" b="0" strike="noStrike" spc="-1" dirty="0">
              <a:solidFill>
                <a:srgbClr val="EEEEEE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 dirty="0" smtClean="0">
                <a:solidFill>
                  <a:srgbClr val="EEEEEE"/>
                </a:solidFill>
                <a:latin typeface="Verdana"/>
              </a:rPr>
              <a:t>esteban@cs.umu.se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b="1" spc="-1" dirty="0" smtClean="0">
                <a:solidFill>
                  <a:srgbClr val="EEEEEE"/>
                </a:solidFill>
                <a:latin typeface="Verdana"/>
              </a:rPr>
              <a:t>Office: MIT building C424</a:t>
            </a:r>
            <a:endParaRPr lang="en-US" sz="1800" b="0" strike="noStrike" spc="-1" dirty="0">
              <a:solidFill>
                <a:srgbClr val="EEEEEE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24901" y="2130846"/>
            <a:ext cx="3457445" cy="36918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Database:</a:t>
            </a:r>
            <a:endParaRPr lang="en-US" altLang="en-US" sz="1600" b="0" kern="0" dirty="0" smtClean="0"/>
          </a:p>
          <a:p>
            <a:r>
              <a:rPr lang="en-US" altLang="en-US" sz="1600" b="0" kern="0" dirty="0" smtClean="0"/>
              <a:t>Closed world assumption (</a:t>
            </a:r>
            <a:r>
              <a:rPr lang="en-US" altLang="en-US" sz="1600" b="1" kern="0" dirty="0" smtClean="0"/>
              <a:t>CWA</a:t>
            </a:r>
            <a:r>
              <a:rPr lang="en-US" altLang="en-US" sz="1600" b="0" kern="0" dirty="0" smtClean="0"/>
              <a:t>)</a:t>
            </a:r>
          </a:p>
          <a:p>
            <a:pPr lvl="1"/>
            <a:r>
              <a:rPr lang="en-US" altLang="en-US" sz="1400" b="0" kern="0" dirty="0" smtClean="0"/>
              <a:t>Missing information treated </a:t>
            </a:r>
            <a:br>
              <a:rPr lang="en-US" altLang="en-US" sz="1400" b="0" kern="0" dirty="0" smtClean="0"/>
            </a:br>
            <a:r>
              <a:rPr lang="en-US" altLang="en-US" sz="1400" b="0" kern="0" dirty="0" smtClean="0"/>
              <a:t>as false</a:t>
            </a:r>
          </a:p>
          <a:p>
            <a:r>
              <a:rPr lang="en-US" altLang="en-US" sz="1600" b="0" kern="0" dirty="0" smtClean="0"/>
              <a:t>Unique name assumption (</a:t>
            </a:r>
            <a:r>
              <a:rPr lang="en-US" altLang="en-US" sz="1600" b="1" kern="0" dirty="0" smtClean="0"/>
              <a:t>UNA</a:t>
            </a:r>
            <a:r>
              <a:rPr lang="en-US" altLang="en-US" sz="1600" b="0" kern="0" dirty="0" smtClean="0"/>
              <a:t>)</a:t>
            </a:r>
          </a:p>
          <a:p>
            <a:pPr lvl="1"/>
            <a:r>
              <a:rPr lang="en-US" altLang="en-US" sz="1400" b="0" kern="0" dirty="0" smtClean="0"/>
              <a:t>Each individual has a single, unique name</a:t>
            </a:r>
          </a:p>
          <a:p>
            <a:r>
              <a:rPr lang="en-US" altLang="en-US" sz="1600" b="0" kern="0" dirty="0" smtClean="0"/>
              <a:t>Schema behaves as </a:t>
            </a:r>
            <a:r>
              <a:rPr lang="en-US" altLang="en-US" sz="1600" b="1" kern="0" dirty="0" smtClean="0"/>
              <a:t>constraints</a:t>
            </a:r>
            <a:r>
              <a:rPr lang="en-US" altLang="en-US" sz="1600" b="0" kern="0" dirty="0" smtClean="0"/>
              <a:t> on structure of data</a:t>
            </a:r>
          </a:p>
          <a:p>
            <a:pPr lvl="1"/>
            <a:r>
              <a:rPr lang="en-US" altLang="en-US" sz="1400" b="0" kern="0" dirty="0" smtClean="0"/>
              <a:t>Define legal database states</a:t>
            </a:r>
            <a:endParaRPr lang="en-US" altLang="en-US" sz="1400" b="0" kern="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57328" y="2129805"/>
            <a:ext cx="3357329" cy="36918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Ontology:</a:t>
            </a:r>
            <a:endParaRPr lang="en-US" altLang="en-US" sz="1600" b="0" kern="0" dirty="0" smtClean="0"/>
          </a:p>
          <a:p>
            <a:r>
              <a:rPr lang="en-US" altLang="en-US" sz="1600" b="0" kern="0" dirty="0" smtClean="0"/>
              <a:t>Open world assumption (</a:t>
            </a:r>
            <a:r>
              <a:rPr lang="en-US" altLang="en-US" sz="1600" b="1" kern="0" dirty="0" smtClean="0"/>
              <a:t>OWA</a:t>
            </a:r>
            <a:r>
              <a:rPr lang="en-US" altLang="en-US" sz="1600" b="0" kern="0" dirty="0" smtClean="0"/>
              <a:t>)</a:t>
            </a:r>
          </a:p>
          <a:p>
            <a:pPr lvl="1"/>
            <a:r>
              <a:rPr lang="en-US" altLang="en-US" sz="1400" b="0" kern="0" dirty="0" smtClean="0"/>
              <a:t>Missing information treated as unknown</a:t>
            </a:r>
          </a:p>
          <a:p>
            <a:r>
              <a:rPr lang="en-US" altLang="en-US" sz="1600" b="1" kern="0" dirty="0" smtClean="0"/>
              <a:t>No UNA</a:t>
            </a:r>
            <a:endParaRPr lang="en-US" altLang="en-US" sz="1600" b="0" kern="0" dirty="0" smtClean="0"/>
          </a:p>
          <a:p>
            <a:pPr lvl="1"/>
            <a:r>
              <a:rPr lang="en-US" altLang="en-US" sz="1400" b="0" kern="0" dirty="0" smtClean="0"/>
              <a:t>Individuals may have more than one name</a:t>
            </a:r>
          </a:p>
          <a:p>
            <a:pPr lvl="1"/>
            <a:endParaRPr lang="en-US" altLang="en-US" sz="1400" b="0" kern="0" dirty="0" smtClean="0"/>
          </a:p>
          <a:p>
            <a:r>
              <a:rPr lang="en-US" altLang="en-US" sz="1600" b="0" kern="0" dirty="0" smtClean="0"/>
              <a:t>Ontology axioms behave like </a:t>
            </a:r>
            <a:r>
              <a:rPr lang="en-US" altLang="en-US" sz="1600" b="1" kern="0" dirty="0" smtClean="0"/>
              <a:t>implications</a:t>
            </a:r>
            <a:r>
              <a:rPr lang="en-US" altLang="en-US" sz="1600" b="0" kern="0" dirty="0" smtClean="0"/>
              <a:t> (inference rules)</a:t>
            </a:r>
          </a:p>
          <a:p>
            <a:pPr lvl="1"/>
            <a:r>
              <a:rPr lang="en-US" altLang="en-US" sz="1400" b="0" kern="0" dirty="0" smtClean="0"/>
              <a:t>Entail implicit information</a:t>
            </a:r>
            <a:endParaRPr lang="en-US" altLang="en-US" sz="1400" b="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904726"/>
            <a:ext cx="3600400" cy="5539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0" dirty="0" smtClean="0"/>
              <a:t>Ontologies and databases. </a:t>
            </a:r>
            <a:r>
              <a:rPr lang="en-GB" altLang="en-US" sz="1000" b="0" dirty="0"/>
              <a:t>Ian </a:t>
            </a:r>
            <a:r>
              <a:rPr lang="en-GB" altLang="en-US" sz="1000" b="0" dirty="0" err="1" smtClean="0"/>
              <a:t>Horrocks</a:t>
            </a:r>
            <a:r>
              <a:rPr lang="en-GB" altLang="en-US" sz="1000" b="0" dirty="0" smtClean="0"/>
              <a:t>. Information </a:t>
            </a:r>
            <a:r>
              <a:rPr lang="en-GB" altLang="en-US" sz="1000" b="0" dirty="0"/>
              <a:t>Systems </a:t>
            </a:r>
            <a:r>
              <a:rPr lang="en-GB" altLang="en-US" sz="1000" b="0" dirty="0" smtClean="0"/>
              <a:t>Group. Oxford </a:t>
            </a:r>
            <a:r>
              <a:rPr lang="en-GB" altLang="en-US" sz="1000" b="0" dirty="0"/>
              <a:t>University Computing </a:t>
            </a:r>
            <a:r>
              <a:rPr lang="en-GB" altLang="en-US" sz="1000" b="0" dirty="0" smtClean="0"/>
              <a:t>Laboratory</a:t>
            </a:r>
            <a:endParaRPr lang="en-US" sz="1000" b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KNOWLEDGE CAPTURING </a:t>
            </a:r>
            <a:br>
              <a:rPr lang="en-US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AND INTERPRETATION</a:t>
            </a:r>
            <a:endParaRPr lang="en-US" sz="2800" b="1" cap="all" spc="-1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cap="all" spc="-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Protégé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https://protege.stanford.edu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https://webprotege.stanford.edu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People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526" y="2686049"/>
            <a:ext cx="5442306" cy="5702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4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07" y="1476375"/>
            <a:ext cx="5961403" cy="700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05" y="1814156"/>
            <a:ext cx="5707323" cy="453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63" y="3156930"/>
            <a:ext cx="5506218" cy="360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sz="2800" b="1" cap="all" spc="-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Protégé</a:t>
            </a:r>
          </a:p>
        </p:txBody>
      </p:sp>
    </p:spTree>
    <p:extLst>
      <p:ext uri="{BB962C8B-B14F-4D97-AF65-F5344CB8AC3E}">
        <p14:creationId xmlns:p14="http://schemas.microsoft.com/office/powerpoint/2010/main" val="28980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818098" cy="918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2"/>
            <a:ext cx="8128512" cy="853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5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sz="2800" b="1" cap="all" spc="-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Protégé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996"/>
          <a:stretch/>
        </p:blipFill>
        <p:spPr>
          <a:xfrm>
            <a:off x="1907704" y="260649"/>
            <a:ext cx="7094466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6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Try some queries with people ontology and check the explanations: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adult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C000"/>
                </a:solidFill>
              </a:rPr>
              <a:t>has_pet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some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B050"/>
                </a:solidFill>
              </a:rPr>
              <a:t>cat</a:t>
            </a:r>
            <a:r>
              <a:rPr lang="en-GB" sz="2000" dirty="0"/>
              <a:t> or </a:t>
            </a:r>
            <a:r>
              <a:rPr lang="en-GB" sz="2000" dirty="0" err="1">
                <a:solidFill>
                  <a:srgbClr val="FFC000"/>
                </a:solidFill>
              </a:rPr>
              <a:t>has_pet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some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B050"/>
                </a:solidFill>
              </a:rPr>
              <a:t>dog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>
                <a:solidFill>
                  <a:srgbClr val="00B050"/>
                </a:solidFill>
              </a:rPr>
              <a:t>adult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C000"/>
                </a:solidFill>
              </a:rPr>
              <a:t>has_pet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value</a:t>
            </a:r>
            <a:r>
              <a:rPr lang="en-GB" sz="2000" dirty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Rex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woman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has_pet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min</a:t>
            </a:r>
            <a:r>
              <a:rPr lang="en-GB" sz="2000" dirty="0">
                <a:solidFill>
                  <a:srgbClr val="FF0000"/>
                </a:solidFill>
              </a:rPr>
              <a:t> 1 </a:t>
            </a:r>
            <a:r>
              <a:rPr lang="en-GB" sz="2000" dirty="0" smtClean="0">
                <a:solidFill>
                  <a:srgbClr val="00B050"/>
                </a:solidFill>
              </a:rPr>
              <a:t>cat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000" dirty="0">
                <a:solidFill>
                  <a:srgbClr val="00B050"/>
                </a:solidFill>
              </a:rPr>
              <a:t>animal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is_pet_of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some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00B050"/>
                </a:solidFill>
              </a:rPr>
              <a:t>adult</a:t>
            </a:r>
          </a:p>
          <a:p>
            <a:pPr marL="0" indent="0">
              <a:buNone/>
            </a:pPr>
            <a:endParaRPr lang="en-GB" sz="2000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149080"/>
            <a:ext cx="4924549" cy="25716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cap="all" spc="-1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Protégé</a:t>
            </a:r>
            <a:endParaRPr lang="en-US" sz="2800" b="1" cap="all" spc="-1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sz="2800" b="1" cap="all" spc="-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Protégé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Try some queries with people ontology and check the explanations: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0600"/>
            <a:ext cx="6407254" cy="402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824750"/>
            <a:ext cx="6304531" cy="491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ne Callout 1 6"/>
          <p:cNvSpPr/>
          <p:nvPr/>
        </p:nvSpPr>
        <p:spPr bwMode="auto">
          <a:xfrm flipH="1">
            <a:off x="4330065" y="1493540"/>
            <a:ext cx="2007870" cy="648072"/>
          </a:xfrm>
          <a:prstGeom prst="borderCallout1">
            <a:avLst>
              <a:gd name="adj1" fmla="val 18750"/>
              <a:gd name="adj2" fmla="val -8333"/>
              <a:gd name="adj3" fmla="val 356075"/>
              <a:gd name="adj4" fmla="val -776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6" charset="0"/>
              </a:rPr>
              <a:t>Check the explanation!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2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Try Protégé with the core ontology!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cap="all" spc="-1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Protégé</a:t>
            </a:r>
            <a:endParaRPr lang="en-US" sz="2800" b="1" cap="all" spc="-1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11" y="2551896"/>
            <a:ext cx="6868778" cy="3933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7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Hermit </a:t>
            </a:r>
            <a:r>
              <a:rPr lang="en-US" dirty="0" err="1" smtClean="0"/>
              <a:t>reasoner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http://www.hermit-reasoner.com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It can be used as a plugin in Protégé but also as a library, e.g.: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153"/>
          <a:stretch/>
        </p:blipFill>
        <p:spPr>
          <a:xfrm>
            <a:off x="2267744" y="2132856"/>
            <a:ext cx="5578964" cy="456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ACKTUS ontology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acktus.cs.umu.se</a:t>
            </a:r>
            <a:r>
              <a:rPr lang="en-US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Exercises by the Umeå School of Sports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 representation</a:t>
            </a:r>
          </a:p>
          <a:p>
            <a:r>
              <a:rPr lang="en-US" dirty="0" smtClean="0"/>
              <a:t>Overview of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cap="all" spc="-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709" y="1593304"/>
            <a:ext cx="6060674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Tools you may use for building agent’s modules.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model knowledge from agent and its environment?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Examples and a tool software Protégé (a </a:t>
            </a:r>
            <a:r>
              <a:rPr lang="en-US" dirty="0"/>
              <a:t>tool for knowledge modelling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03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85758"/>
            <a:ext cx="5857279" cy="43929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GB" sz="2800" b="1" cap="all" spc="-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Tools </a:t>
            </a:r>
            <a: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for building </a:t>
            </a:r>
            <a:b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agent’s modules</a:t>
            </a:r>
            <a:endParaRPr lang="en-GB" sz="2800" b="1" cap="all" spc="-1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80628" y="3429000"/>
            <a:ext cx="905447" cy="166687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04937" y="3148799"/>
            <a:ext cx="3281950" cy="280201"/>
          </a:xfrm>
          <a:prstGeom prst="rect">
            <a:avLst/>
          </a:prstGeom>
          <a:solidFill>
            <a:srgbClr val="7030A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37903" y="3890511"/>
            <a:ext cx="3281950" cy="280201"/>
          </a:xfrm>
          <a:prstGeom prst="rect">
            <a:avLst/>
          </a:prstGeom>
          <a:solidFill>
            <a:srgbClr val="7030A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004937" y="4576544"/>
            <a:ext cx="3281950" cy="280201"/>
          </a:xfrm>
          <a:prstGeom prst="rect">
            <a:avLst/>
          </a:prstGeom>
          <a:solidFill>
            <a:srgbClr val="7030A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53200" y="3474267"/>
            <a:ext cx="1019562" cy="1735908"/>
          </a:xfrm>
          <a:prstGeom prst="rect">
            <a:avLst/>
          </a:prstGeom>
          <a:solidFill>
            <a:srgbClr val="0070C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645596">
            <a:off x="6467927" y="4760723"/>
            <a:ext cx="2502235" cy="1821925"/>
            <a:chOff x="3324031" y="2277951"/>
            <a:chExt cx="2879462" cy="2359343"/>
          </a:xfrm>
        </p:grpSpPr>
        <p:sp>
          <p:nvSpPr>
            <p:cNvPr id="14" name="Folded Corner 13"/>
            <p:cNvSpPr/>
            <p:nvPr/>
          </p:nvSpPr>
          <p:spPr>
            <a:xfrm rot="10800000">
              <a:off x="3324031" y="2277951"/>
              <a:ext cx="2819344" cy="2359343"/>
            </a:xfrm>
            <a:prstGeom prst="foldedCorne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39010" y="2381313"/>
              <a:ext cx="2764483" cy="211238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Depends on the </a:t>
              </a:r>
              <a:r>
                <a:rPr lang="en-US" sz="2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problem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 selection depends on ways to solve that problem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6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858"/>
            <a:ext cx="5857279" cy="43929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GB" sz="2800" b="1" cap="all" spc="-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Tools </a:t>
            </a:r>
            <a: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for building </a:t>
            </a:r>
            <a:b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agent’s modules</a:t>
            </a:r>
            <a:endParaRPr lang="en-GB" sz="2800" b="1" cap="all" spc="-1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3728" y="2689413"/>
            <a:ext cx="968188" cy="264458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3341" y="2106706"/>
            <a:ext cx="7449671" cy="4655985"/>
            <a:chOff x="1183341" y="2106706"/>
            <a:chExt cx="7449671" cy="4655985"/>
          </a:xfrm>
        </p:grpSpPr>
        <p:sp>
          <p:nvSpPr>
            <p:cNvPr id="5" name="Rectangle 4"/>
            <p:cNvSpPr/>
            <p:nvPr/>
          </p:nvSpPr>
          <p:spPr>
            <a:xfrm>
              <a:off x="1183341" y="2106706"/>
              <a:ext cx="7449671" cy="4392706"/>
            </a:xfrm>
            <a:prstGeom prst="rect">
              <a:avLst/>
            </a:prstGeom>
            <a:solidFill>
              <a:srgbClr val="E7F0F9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285875" y="2238376"/>
              <a:ext cx="7229475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AI tool boxes for recognition of objects, persons, places, etc. using image, text, video and sounds): </a:t>
              </a:r>
              <a:br>
                <a:rPr lang="en-GB" dirty="0"/>
              </a:b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Google </a:t>
              </a:r>
              <a:r>
                <a:rPr lang="en-GB" dirty="0"/>
                <a:t>cloud AI &amp; Machine Learning tools </a:t>
              </a:r>
              <a:r>
                <a:rPr lang="en-GB" dirty="0">
                  <a:hlinkClick r:id="rId3"/>
                </a:rPr>
                <a:t>https://cloud.google.com/products/ai/</a:t>
              </a:r>
              <a:r>
                <a:rPr lang="en-GB" dirty="0"/>
                <a:t> </a:t>
              </a: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Amazon </a:t>
              </a:r>
              <a:r>
                <a:rPr lang="en-GB" dirty="0"/>
                <a:t>Machine Learning tools </a:t>
              </a:r>
              <a:r>
                <a:rPr lang="en-GB" dirty="0">
                  <a:hlinkClick r:id="rId4"/>
                </a:rPr>
                <a:t>https://aws.amazon.com/</a:t>
              </a:r>
              <a:r>
                <a:rPr lang="en-GB" dirty="0"/>
                <a:t> </a:t>
              </a: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Microsoft </a:t>
              </a:r>
              <a:r>
                <a:rPr lang="en-GB" dirty="0"/>
                <a:t>Cognitive Services </a:t>
              </a:r>
              <a:r>
                <a:rPr lang="en-GB" dirty="0">
                  <a:hlinkClick r:id="rId5"/>
                </a:rPr>
                <a:t>https://azure.microsoft.com/en-us/services/cognitive-services/</a:t>
              </a:r>
              <a:r>
                <a:rPr lang="en-GB" dirty="0"/>
                <a:t> </a:t>
              </a: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Matlab </a:t>
              </a:r>
              <a:r>
                <a:rPr lang="en-GB" dirty="0"/>
                <a:t>computer vision </a:t>
              </a:r>
              <a:r>
                <a:rPr lang="en-GB" dirty="0">
                  <a:hlinkClick r:id="rId6"/>
                </a:rPr>
                <a:t>https://se.mathworks.com/products/computer-vision.html</a:t>
              </a:r>
              <a:r>
                <a:rPr lang="en-GB" dirty="0"/>
                <a:t> </a:t>
              </a: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Facebook </a:t>
              </a:r>
              <a:r>
                <a:rPr lang="en-GB" dirty="0"/>
                <a:t>open source artificial intelligence </a:t>
              </a:r>
              <a:r>
                <a:rPr lang="en-GB" dirty="0">
                  <a:hlinkClick r:id="rId7"/>
                </a:rPr>
                <a:t>https://opensource.fb.com/</a:t>
              </a:r>
              <a:r>
                <a:rPr lang="en-GB" dirty="0"/>
                <a:t> </a:t>
              </a: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R tools (</a:t>
              </a:r>
              <a:r>
                <a:rPr lang="en-GB" b="1" dirty="0"/>
                <a:t>open source</a:t>
              </a:r>
              <a:r>
                <a:rPr lang="en-GB" dirty="0"/>
                <a:t>!) </a:t>
              </a:r>
              <a:r>
                <a:rPr lang="en-GB" dirty="0">
                  <a:hlinkClick r:id="rId8"/>
                </a:rPr>
                <a:t>https://www.r-project.org</a:t>
              </a:r>
              <a:r>
                <a:rPr lang="en-GB" dirty="0" smtClean="0">
                  <a:hlinkClick r:id="rId8"/>
                </a:rPr>
                <a:t>/</a:t>
              </a: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Python for AI </a:t>
              </a:r>
              <a:r>
                <a:rPr lang="en-GB" dirty="0">
                  <a:hlinkClick r:id="rId9"/>
                </a:rPr>
                <a:t>https://wiki.python.org/moin/PythonForArtificialIntelligence</a:t>
              </a: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Many more (2018)</a:t>
              </a:r>
              <a:r>
                <a:rPr lang="en-GB" dirty="0"/>
                <a:t/>
              </a:r>
              <a:br>
                <a:rPr lang="en-GB" dirty="0"/>
              </a:b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63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858"/>
            <a:ext cx="5857279" cy="43929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GB" sz="2800" b="1" cap="all" spc="-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Tools </a:t>
            </a:r>
            <a: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for building </a:t>
            </a:r>
            <a:b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agent’s modules</a:t>
            </a:r>
            <a:endParaRPr lang="en-GB" sz="2800" b="1" cap="all" spc="-1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3728" y="2689413"/>
            <a:ext cx="968188" cy="264458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3341" y="2106706"/>
            <a:ext cx="7449671" cy="4392706"/>
            <a:chOff x="1183341" y="2106706"/>
            <a:chExt cx="7449671" cy="4392706"/>
          </a:xfrm>
        </p:grpSpPr>
        <p:sp>
          <p:nvSpPr>
            <p:cNvPr id="5" name="Rectangle 4"/>
            <p:cNvSpPr/>
            <p:nvPr/>
          </p:nvSpPr>
          <p:spPr>
            <a:xfrm>
              <a:off x="1183341" y="2106706"/>
              <a:ext cx="7449671" cy="4392706"/>
            </a:xfrm>
            <a:prstGeom prst="rect">
              <a:avLst/>
            </a:prstGeom>
            <a:solidFill>
              <a:srgbClr val="E7F0F9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285875" y="2238376"/>
              <a:ext cx="722947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AI tool boxes for recognition of objects, persons, places, etc. using image, text, video and sounds): </a:t>
              </a:r>
              <a:br>
                <a:rPr lang="en-GB" dirty="0"/>
              </a:br>
              <a:endParaRPr lang="en-GB" dirty="0" smtClean="0"/>
            </a:p>
            <a:p>
              <a:r>
                <a:rPr lang="en-GB" dirty="0" smtClean="0"/>
                <a:t>EXAMPLE </a:t>
              </a:r>
            </a:p>
            <a:p>
              <a:pPr marL="714375"/>
              <a:r>
                <a:rPr lang="en-GB" dirty="0" smtClean="0"/>
                <a:t>Google </a:t>
              </a:r>
              <a:r>
                <a:rPr lang="en-GB" dirty="0"/>
                <a:t>cloud AI &amp; Machine Learning tools </a:t>
              </a:r>
              <a:endParaRPr lang="en-GB" dirty="0" smtClean="0"/>
            </a:p>
            <a:p>
              <a:pPr marL="714375"/>
              <a:r>
                <a:rPr lang="en-GB" dirty="0">
                  <a:hlinkClick r:id="rId3"/>
                </a:rPr>
                <a:t>https://cloud.google.com/vision/</a:t>
              </a:r>
            </a:p>
            <a:p>
              <a:r>
                <a:rPr lang="en-GB" dirty="0"/>
                <a:t/>
              </a:r>
              <a:br>
                <a:rPr lang="en-GB" dirty="0"/>
              </a:b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53732" y="1406083"/>
            <a:ext cx="7463043" cy="7855835"/>
            <a:chOff x="1153732" y="1406083"/>
            <a:chExt cx="7463043" cy="78558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3732" y="1406083"/>
              <a:ext cx="7463043" cy="7855835"/>
            </a:xfrm>
            <a:prstGeom prst="rect">
              <a:avLst/>
            </a:prstGeom>
          </p:spPr>
        </p:pic>
        <p:sp>
          <p:nvSpPr>
            <p:cNvPr id="8" name="Line Callout 1 7"/>
            <p:cNvSpPr/>
            <p:nvPr/>
          </p:nvSpPr>
          <p:spPr>
            <a:xfrm>
              <a:off x="2174441" y="1904722"/>
              <a:ext cx="2114550" cy="532522"/>
            </a:xfrm>
            <a:prstGeom prst="borderCallout1">
              <a:avLst>
                <a:gd name="adj1" fmla="val 18750"/>
                <a:gd name="adj2" fmla="val -8333"/>
                <a:gd name="adj3" fmla="val 189453"/>
                <a:gd name="adj4" fmla="val -770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Sentiment/emotion</a:t>
              </a:r>
            </a:p>
            <a:p>
              <a:pPr algn="ctr"/>
              <a:r>
                <a:rPr lang="en-US" dirty="0" smtClean="0"/>
                <a:t>analysis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06998" y="2287216"/>
            <a:ext cx="6344474" cy="4405470"/>
            <a:chOff x="2590800" y="2794565"/>
            <a:chExt cx="6344474" cy="44054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3828" t="18401" r="7598" b="34175"/>
            <a:stretch/>
          </p:blipFill>
          <p:spPr>
            <a:xfrm>
              <a:off x="2590800" y="3624368"/>
              <a:ext cx="6344474" cy="35756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Line Callout 1 12"/>
            <p:cNvSpPr/>
            <p:nvPr/>
          </p:nvSpPr>
          <p:spPr>
            <a:xfrm>
              <a:off x="5306127" y="2794565"/>
              <a:ext cx="2114550" cy="532522"/>
            </a:xfrm>
            <a:prstGeom prst="borderCallout1">
              <a:avLst>
                <a:gd name="adj1" fmla="val 18750"/>
                <a:gd name="adj2" fmla="val -8333"/>
                <a:gd name="adj3" fmla="val 201974"/>
                <a:gd name="adj4" fmla="val -3157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Object analysis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21971" y="3235755"/>
            <a:ext cx="6148536" cy="6442180"/>
            <a:chOff x="3621971" y="3235755"/>
            <a:chExt cx="6148536" cy="64421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1971" y="3235755"/>
              <a:ext cx="6148536" cy="6442180"/>
            </a:xfrm>
            <a:prstGeom prst="rect">
              <a:avLst/>
            </a:prstGeom>
          </p:spPr>
        </p:pic>
        <p:sp>
          <p:nvSpPr>
            <p:cNvPr id="16" name="Line Callout 1 15"/>
            <p:cNvSpPr/>
            <p:nvPr/>
          </p:nvSpPr>
          <p:spPr>
            <a:xfrm>
              <a:off x="5408227" y="3571832"/>
              <a:ext cx="2114550" cy="532522"/>
            </a:xfrm>
            <a:prstGeom prst="borderCallout1">
              <a:avLst>
                <a:gd name="adj1" fmla="val 108183"/>
                <a:gd name="adj2" fmla="val 42568"/>
                <a:gd name="adj3" fmla="val 328969"/>
                <a:gd name="adj4" fmla="val 78783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Environment analysis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4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40" name="TextShape 2"/>
          <p:cNvSpPr txBox="1"/>
          <p:nvPr/>
        </p:nvSpPr>
        <p:spPr>
          <a:xfrm>
            <a:off x="1245240" y="465120"/>
            <a:ext cx="6647040" cy="1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2800" b="1" cap="all" spc="-1" dirty="0">
                <a:solidFill>
                  <a:srgbClr val="000000"/>
                </a:solidFill>
                <a:latin typeface="Verdana"/>
              </a:rPr>
              <a:t>Tools for building </a:t>
            </a:r>
            <a:br>
              <a:rPr lang="en-GB" sz="2800" b="1" cap="all" spc="-1" dirty="0">
                <a:solidFill>
                  <a:srgbClr val="000000"/>
                </a:solidFill>
                <a:latin typeface="Verdana"/>
              </a:rPr>
            </a:br>
            <a:r>
              <a:rPr lang="en-GB" sz="2800" b="1" cap="all" spc="-1" dirty="0">
                <a:solidFill>
                  <a:srgbClr val="000000"/>
                </a:solidFill>
                <a:latin typeface="Verdana"/>
              </a:rPr>
              <a:t>agent’s </a:t>
            </a:r>
            <a:r>
              <a:rPr lang="en-GB" sz="2800" b="1" cap="all" spc="-1" dirty="0" smtClean="0">
                <a:solidFill>
                  <a:srgbClr val="000000"/>
                </a:solidFill>
                <a:latin typeface="Verdana"/>
              </a:rPr>
              <a:t>modules</a:t>
            </a:r>
            <a:endParaRPr lang="sv-SE" sz="2000" b="0" i="1" strike="noStrike" spc="-1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3"/>
          <a:stretch/>
        </p:blipFill>
        <p:spPr>
          <a:xfrm>
            <a:off x="803788" y="2529586"/>
            <a:ext cx="6488717" cy="27889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07" y="6400084"/>
            <a:ext cx="3631394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dirty="0" smtClean="0"/>
              <a:t>Russell, </a:t>
            </a:r>
            <a:r>
              <a:rPr lang="en-GB" sz="1050" dirty="0"/>
              <a:t>S., &amp; </a:t>
            </a:r>
            <a:r>
              <a:rPr lang="en-GB" sz="1050" dirty="0" err="1"/>
              <a:t>Norvig</a:t>
            </a:r>
            <a:r>
              <a:rPr lang="en-GB" sz="1050" dirty="0"/>
              <a:t>, P. (2003). </a:t>
            </a:r>
            <a:r>
              <a:rPr lang="en-GB" sz="1050" i="1" dirty="0"/>
              <a:t>Artificial Intelligence: A Modern Approach</a:t>
            </a:r>
            <a:r>
              <a:rPr lang="en-GB" sz="1050" dirty="0" smtClean="0"/>
              <a:t>. Prentice </a:t>
            </a:r>
            <a:r>
              <a:rPr lang="en-GB" sz="1050" dirty="0"/>
              <a:t>Hall Series in Artificial Intelligence</a:t>
            </a:r>
            <a:r>
              <a:rPr lang="en-GB" sz="1050" dirty="0" smtClean="0"/>
              <a:t>.</a:t>
            </a:r>
            <a:endParaRPr lang="en-US" sz="1050" dirty="0"/>
          </a:p>
        </p:txBody>
      </p:sp>
      <p:grpSp>
        <p:nvGrpSpPr>
          <p:cNvPr id="6" name="Group 5"/>
          <p:cNvGrpSpPr/>
          <p:nvPr/>
        </p:nvGrpSpPr>
        <p:grpSpPr>
          <a:xfrm>
            <a:off x="3207344" y="1511687"/>
            <a:ext cx="2763418" cy="1088672"/>
            <a:chOff x="-325018" y="1315419"/>
            <a:chExt cx="4370144" cy="1721656"/>
          </a:xfrm>
        </p:grpSpPr>
        <p:sp>
          <p:nvSpPr>
            <p:cNvPr id="10" name="Ellips 8"/>
            <p:cNvSpPr/>
            <p:nvPr/>
          </p:nvSpPr>
          <p:spPr>
            <a:xfrm>
              <a:off x="671497" y="2270956"/>
              <a:ext cx="1775255" cy="76611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SPACE</a:t>
              </a:r>
              <a:endParaRPr lang="sv-SE" sz="12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Ellips 60"/>
            <p:cNvSpPr/>
            <p:nvPr/>
          </p:nvSpPr>
          <p:spPr>
            <a:xfrm>
              <a:off x="2269871" y="1470950"/>
              <a:ext cx="1775255" cy="76611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VIRTUAL SPACE</a:t>
              </a:r>
              <a:endParaRPr lang="sv-SE" sz="12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Ellips 61"/>
            <p:cNvSpPr/>
            <p:nvPr/>
          </p:nvSpPr>
          <p:spPr>
            <a:xfrm>
              <a:off x="-325018" y="1315419"/>
              <a:ext cx="1993029" cy="76611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PHYSICAL SPACE</a:t>
              </a:r>
              <a:endParaRPr lang="sv-SE" sz="12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3" name="Rak pil 62"/>
            <p:cNvCxnSpPr>
              <a:stCxn id="11" idx="3"/>
              <a:endCxn id="10" idx="7"/>
            </p:cNvCxnSpPr>
            <p:nvPr/>
          </p:nvCxnSpPr>
          <p:spPr>
            <a:xfrm flipH="1">
              <a:off x="2186772" y="2124873"/>
              <a:ext cx="343079" cy="2582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65"/>
            <p:cNvCxnSpPr>
              <a:stCxn id="12" idx="5"/>
              <a:endCxn id="10" idx="0"/>
            </p:cNvCxnSpPr>
            <p:nvPr/>
          </p:nvCxnSpPr>
          <p:spPr>
            <a:xfrm>
              <a:off x="1376139" y="1969342"/>
              <a:ext cx="182986" cy="301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58"/>
            <p:cNvSpPr txBox="1"/>
            <p:nvPr/>
          </p:nvSpPr>
          <p:spPr>
            <a:xfrm>
              <a:off x="2062020" y="2037219"/>
              <a:ext cx="634266" cy="438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Calibri" charset="0"/>
                  <a:ea typeface="Calibri" charset="0"/>
                  <a:cs typeface="Calibri" charset="0"/>
                </a:rPr>
                <a:t>i</a:t>
              </a:r>
              <a:r>
                <a:rPr lang="sv-SE" sz="1200" smtClean="0">
                  <a:latin typeface="Calibri" charset="0"/>
                  <a:ea typeface="Calibri" charset="0"/>
                  <a:cs typeface="Calibri" charset="0"/>
                </a:rPr>
                <a:t>s-a</a:t>
              </a:r>
              <a:endParaRPr lang="sv-SE" sz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textruta 159"/>
            <p:cNvSpPr txBox="1"/>
            <p:nvPr/>
          </p:nvSpPr>
          <p:spPr>
            <a:xfrm>
              <a:off x="1112521" y="1914805"/>
              <a:ext cx="634266" cy="438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Calibri" charset="0"/>
                  <a:ea typeface="Calibri" charset="0"/>
                  <a:cs typeface="Calibri" charset="0"/>
                </a:rPr>
                <a:t>i</a:t>
              </a:r>
              <a:r>
                <a:rPr lang="sv-SE" sz="1200" smtClean="0">
                  <a:latin typeface="Calibri" charset="0"/>
                  <a:ea typeface="Calibri" charset="0"/>
                  <a:cs typeface="Calibri" charset="0"/>
                </a:rPr>
                <a:t>s-a</a:t>
              </a:r>
              <a:endParaRPr lang="sv-SE" sz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27588" y="298975"/>
            <a:ext cx="3471387" cy="3094595"/>
            <a:chOff x="521488" y="754027"/>
            <a:chExt cx="6688268" cy="5962309"/>
          </a:xfrm>
        </p:grpSpPr>
        <p:sp>
          <p:nvSpPr>
            <p:cNvPr id="45" name="Ellips 5"/>
            <p:cNvSpPr/>
            <p:nvPr/>
          </p:nvSpPr>
          <p:spPr>
            <a:xfrm>
              <a:off x="3975714" y="3699496"/>
              <a:ext cx="1482811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ACTOR</a:t>
              </a:r>
              <a:endParaRPr lang="sv-SE" sz="100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6" name="Ellips 9"/>
            <p:cNvSpPr/>
            <p:nvPr/>
          </p:nvSpPr>
          <p:spPr>
            <a:xfrm>
              <a:off x="1845798" y="4696727"/>
              <a:ext cx="1709946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DESIRE</a:t>
              </a:r>
              <a:endParaRPr lang="sv-SE" sz="1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7" name="Rak pil 12"/>
            <p:cNvCxnSpPr>
              <a:stCxn id="51" idx="1"/>
              <a:endCxn id="55" idx="5"/>
            </p:cNvCxnSpPr>
            <p:nvPr/>
          </p:nvCxnSpPr>
          <p:spPr>
            <a:xfrm flipH="1" flipV="1">
              <a:off x="1645407" y="3015265"/>
              <a:ext cx="342058" cy="487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ruta 25"/>
            <p:cNvSpPr txBox="1"/>
            <p:nvPr/>
          </p:nvSpPr>
          <p:spPr>
            <a:xfrm>
              <a:off x="4100368" y="4822677"/>
              <a:ext cx="717147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smtClean="0">
                  <a:latin typeface="Calibri" charset="0"/>
                  <a:ea typeface="Calibri" charset="0"/>
                  <a:cs typeface="Calibri" charset="0"/>
                </a:rPr>
                <a:t>has</a:t>
              </a:r>
              <a:endParaRPr lang="sv-SE" sz="1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9" name="textruta 26"/>
            <p:cNvSpPr txBox="1"/>
            <p:nvPr/>
          </p:nvSpPr>
          <p:spPr>
            <a:xfrm>
              <a:off x="6384515" y="4202170"/>
              <a:ext cx="825241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smtClean="0">
                  <a:latin typeface="Calibri" charset="0"/>
                  <a:ea typeface="Calibri" charset="0"/>
                  <a:cs typeface="Calibri" charset="0"/>
                </a:rPr>
                <a:t>uses</a:t>
              </a:r>
              <a:endParaRPr lang="sv-SE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0" name="textruta 28"/>
            <p:cNvSpPr txBox="1"/>
            <p:nvPr/>
          </p:nvSpPr>
          <p:spPr>
            <a:xfrm>
              <a:off x="4698039" y="2569176"/>
              <a:ext cx="1612807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smtClean="0">
                  <a:latin typeface="Calibri" charset="0"/>
                  <a:ea typeface="Calibri" charset="0"/>
                  <a:cs typeface="Calibri" charset="0"/>
                </a:rPr>
                <a:t>hasLocation</a:t>
              </a:r>
              <a:endParaRPr lang="sv-SE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" name="Ellips 76"/>
            <p:cNvSpPr/>
            <p:nvPr/>
          </p:nvSpPr>
          <p:spPr>
            <a:xfrm>
              <a:off x="1737049" y="3390867"/>
              <a:ext cx="1709946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HUMAN</a:t>
              </a:r>
            </a:p>
            <a:p>
              <a:pPr algn="ctr"/>
              <a:r>
                <a:rPr lang="sv-SE" sz="10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ACTOR</a:t>
              </a:r>
              <a:endParaRPr lang="sv-SE" sz="1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2" name="Ellips 77"/>
            <p:cNvSpPr/>
            <p:nvPr/>
          </p:nvSpPr>
          <p:spPr>
            <a:xfrm>
              <a:off x="2725735" y="2093500"/>
              <a:ext cx="1736501" cy="9342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NON-HUMAN</a:t>
              </a:r>
              <a:endParaRPr lang="sv-SE" sz="10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ctr"/>
              <a:r>
                <a:rPr lang="sv-SE" sz="10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ACTOR</a:t>
              </a:r>
              <a:endParaRPr lang="sv-SE" sz="1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3" name="Rak pil 78"/>
            <p:cNvCxnSpPr>
              <a:stCxn id="52" idx="4"/>
              <a:endCxn id="45" idx="1"/>
            </p:cNvCxnSpPr>
            <p:nvPr/>
          </p:nvCxnSpPr>
          <p:spPr>
            <a:xfrm>
              <a:off x="3593986" y="3027796"/>
              <a:ext cx="598881" cy="783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pil 81"/>
            <p:cNvCxnSpPr>
              <a:stCxn id="51" idx="6"/>
              <a:endCxn id="45" idx="2"/>
            </p:cNvCxnSpPr>
            <p:nvPr/>
          </p:nvCxnSpPr>
          <p:spPr>
            <a:xfrm>
              <a:off x="3446995" y="3773927"/>
              <a:ext cx="528719" cy="308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 84"/>
            <p:cNvSpPr/>
            <p:nvPr/>
          </p:nvSpPr>
          <p:spPr>
            <a:xfrm>
              <a:off x="521488" y="2361342"/>
              <a:ext cx="1316753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BODY</a:t>
              </a:r>
              <a:endParaRPr lang="sv-SE" sz="10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6" name="Rak pil 92"/>
            <p:cNvCxnSpPr>
              <a:stCxn id="45" idx="3"/>
              <a:endCxn id="46" idx="7"/>
            </p:cNvCxnSpPr>
            <p:nvPr/>
          </p:nvCxnSpPr>
          <p:spPr>
            <a:xfrm flipH="1">
              <a:off x="3305328" y="4353419"/>
              <a:ext cx="887539" cy="455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 95"/>
            <p:cNvSpPr/>
            <p:nvPr/>
          </p:nvSpPr>
          <p:spPr>
            <a:xfrm>
              <a:off x="1855792" y="754027"/>
              <a:ext cx="1976692" cy="811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SOFTWARE AGENT</a:t>
              </a:r>
              <a:endParaRPr lang="sv-SE" sz="1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8" name="Rak pil 96"/>
            <p:cNvCxnSpPr>
              <a:stCxn id="57" idx="4"/>
              <a:endCxn id="52" idx="1"/>
            </p:cNvCxnSpPr>
            <p:nvPr/>
          </p:nvCxnSpPr>
          <p:spPr>
            <a:xfrm>
              <a:off x="2844139" y="1565427"/>
              <a:ext cx="135901" cy="664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pil 99"/>
            <p:cNvCxnSpPr>
              <a:stCxn id="45" idx="4"/>
              <a:endCxn id="60" idx="7"/>
            </p:cNvCxnSpPr>
            <p:nvPr/>
          </p:nvCxnSpPr>
          <p:spPr>
            <a:xfrm flipH="1">
              <a:off x="4087007" y="4465615"/>
              <a:ext cx="630113" cy="1118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 101"/>
            <p:cNvSpPr/>
            <p:nvPr/>
          </p:nvSpPr>
          <p:spPr>
            <a:xfrm>
              <a:off x="2627477" y="5471535"/>
              <a:ext cx="1709946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BELIEF</a:t>
              </a:r>
              <a:endParaRPr lang="sv-SE" sz="1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1" name="textruta 104"/>
            <p:cNvSpPr txBox="1"/>
            <p:nvPr/>
          </p:nvSpPr>
          <p:spPr>
            <a:xfrm>
              <a:off x="3557997" y="4455738"/>
              <a:ext cx="717147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smtClean="0">
                  <a:latin typeface="Calibri" charset="0"/>
                  <a:ea typeface="Calibri" charset="0"/>
                  <a:cs typeface="Calibri" charset="0"/>
                </a:rPr>
                <a:t>has</a:t>
              </a:r>
              <a:endParaRPr lang="sv-SE" sz="1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" name="textruta 107"/>
            <p:cNvSpPr txBox="1"/>
            <p:nvPr/>
          </p:nvSpPr>
          <p:spPr>
            <a:xfrm>
              <a:off x="4665968" y="5102204"/>
              <a:ext cx="717147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smtClean="0">
                  <a:latin typeface="Calibri" charset="0"/>
                  <a:ea typeface="Calibri" charset="0"/>
                  <a:cs typeface="Calibri" charset="0"/>
                </a:rPr>
                <a:t>has</a:t>
              </a:r>
              <a:endParaRPr lang="sv-SE" sz="100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63" name="Rak pil 108"/>
            <p:cNvCxnSpPr>
              <a:stCxn id="45" idx="4"/>
            </p:cNvCxnSpPr>
            <p:nvPr/>
          </p:nvCxnSpPr>
          <p:spPr>
            <a:xfrm>
              <a:off x="4717120" y="4465615"/>
              <a:ext cx="345360" cy="1484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 109"/>
            <p:cNvSpPr/>
            <p:nvPr/>
          </p:nvSpPr>
          <p:spPr>
            <a:xfrm>
              <a:off x="4102566" y="5950217"/>
              <a:ext cx="2187078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INTENTION</a:t>
              </a:r>
              <a:endParaRPr lang="sv-SE" sz="1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65" name="Rak pil 147"/>
            <p:cNvCxnSpPr>
              <a:stCxn id="45" idx="5"/>
              <a:endCxn id="67" idx="1"/>
            </p:cNvCxnSpPr>
            <p:nvPr/>
          </p:nvCxnSpPr>
          <p:spPr>
            <a:xfrm>
              <a:off x="5241372" y="4353419"/>
              <a:ext cx="437414" cy="75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ruta 148"/>
            <p:cNvSpPr txBox="1"/>
            <p:nvPr/>
          </p:nvSpPr>
          <p:spPr>
            <a:xfrm>
              <a:off x="5325004" y="4503132"/>
              <a:ext cx="717147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 smtClean="0">
                  <a:latin typeface="Calibri" charset="0"/>
                  <a:ea typeface="Calibri" charset="0"/>
                  <a:cs typeface="Calibri" charset="0"/>
                </a:rPr>
                <a:t>has</a:t>
              </a:r>
              <a:endParaRPr lang="sv-SE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7" name="Ellips 149"/>
            <p:cNvSpPr/>
            <p:nvPr/>
          </p:nvSpPr>
          <p:spPr>
            <a:xfrm>
              <a:off x="5485952" y="4992634"/>
              <a:ext cx="1316753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ROLE</a:t>
              </a:r>
              <a:endParaRPr lang="sv-SE" sz="10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8" name="textruta 160"/>
            <p:cNvSpPr txBox="1"/>
            <p:nvPr/>
          </p:nvSpPr>
          <p:spPr>
            <a:xfrm>
              <a:off x="3473019" y="3639540"/>
              <a:ext cx="720233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>
                  <a:latin typeface="Calibri" charset="0"/>
                  <a:ea typeface="Calibri" charset="0"/>
                  <a:cs typeface="Calibri" charset="0"/>
                </a:rPr>
                <a:t>i</a:t>
              </a:r>
              <a:r>
                <a:rPr lang="sv-SE" sz="1000" smtClean="0">
                  <a:latin typeface="Calibri" charset="0"/>
                  <a:ea typeface="Calibri" charset="0"/>
                  <a:cs typeface="Calibri" charset="0"/>
                </a:rPr>
                <a:t>s-a</a:t>
              </a:r>
              <a:endParaRPr lang="sv-SE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9" name="textruta 161"/>
            <p:cNvSpPr txBox="1"/>
            <p:nvPr/>
          </p:nvSpPr>
          <p:spPr>
            <a:xfrm>
              <a:off x="3700880" y="3157769"/>
              <a:ext cx="720233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>
                  <a:latin typeface="Calibri" charset="0"/>
                  <a:ea typeface="Calibri" charset="0"/>
                  <a:cs typeface="Calibri" charset="0"/>
                </a:rPr>
                <a:t>i</a:t>
              </a:r>
              <a:r>
                <a:rPr lang="sv-SE" sz="1000" smtClean="0">
                  <a:latin typeface="Calibri" charset="0"/>
                  <a:ea typeface="Calibri" charset="0"/>
                  <a:cs typeface="Calibri" charset="0"/>
                </a:rPr>
                <a:t>s-a</a:t>
              </a:r>
              <a:endParaRPr lang="sv-SE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" name="textruta 162"/>
            <p:cNvSpPr txBox="1"/>
            <p:nvPr/>
          </p:nvSpPr>
          <p:spPr>
            <a:xfrm>
              <a:off x="2624853" y="1774151"/>
              <a:ext cx="720233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>
                  <a:latin typeface="Calibri" charset="0"/>
                  <a:ea typeface="Calibri" charset="0"/>
                  <a:cs typeface="Calibri" charset="0"/>
                </a:rPr>
                <a:t>i</a:t>
              </a:r>
              <a:r>
                <a:rPr lang="sv-SE" sz="1000" dirty="0" smtClean="0">
                  <a:latin typeface="Calibri" charset="0"/>
                  <a:ea typeface="Calibri" charset="0"/>
                  <a:cs typeface="Calibri" charset="0"/>
                </a:rPr>
                <a:t>s-a</a:t>
              </a:r>
              <a:endParaRPr lang="sv-SE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" name="textruta 163"/>
            <p:cNvSpPr txBox="1"/>
            <p:nvPr/>
          </p:nvSpPr>
          <p:spPr>
            <a:xfrm>
              <a:off x="1747006" y="2964241"/>
              <a:ext cx="717147" cy="48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 smtClean="0">
                  <a:latin typeface="Calibri" charset="0"/>
                  <a:ea typeface="Calibri" charset="0"/>
                  <a:cs typeface="Calibri" charset="0"/>
                </a:rPr>
                <a:t>has</a:t>
              </a:r>
              <a:endParaRPr lang="sv-SE" sz="1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02807" y="3519375"/>
            <a:ext cx="2771522" cy="3287336"/>
            <a:chOff x="7280823" y="891130"/>
            <a:chExt cx="4911177" cy="5825206"/>
          </a:xfrm>
        </p:grpSpPr>
        <p:sp>
          <p:nvSpPr>
            <p:cNvPr id="120" name="Ellips 6"/>
            <p:cNvSpPr/>
            <p:nvPr/>
          </p:nvSpPr>
          <p:spPr>
            <a:xfrm>
              <a:off x="8426985" y="2762319"/>
              <a:ext cx="1775255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ACTIVITY</a:t>
              </a:r>
            </a:p>
          </p:txBody>
        </p:sp>
        <p:sp>
          <p:nvSpPr>
            <p:cNvPr id="121" name="Ellips 7"/>
            <p:cNvSpPr/>
            <p:nvPr/>
          </p:nvSpPr>
          <p:spPr>
            <a:xfrm>
              <a:off x="8335246" y="4532352"/>
              <a:ext cx="1775255" cy="7661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OBJECT</a:t>
              </a:r>
              <a:endParaRPr lang="sv-SE" sz="11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" name="textruta 29"/>
            <p:cNvSpPr txBox="1"/>
            <p:nvPr/>
          </p:nvSpPr>
          <p:spPr>
            <a:xfrm>
              <a:off x="7701972" y="2163369"/>
              <a:ext cx="8659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smtClean="0">
                  <a:latin typeface="Calibri" charset="0"/>
                  <a:ea typeface="Calibri" charset="0"/>
                  <a:cs typeface="Calibri" charset="0"/>
                </a:rPr>
                <a:t>hasLocation</a:t>
              </a:r>
              <a:endParaRPr lang="sv-SE"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23" name="Rak pil 47"/>
            <p:cNvCxnSpPr>
              <a:stCxn id="121" idx="0"/>
              <a:endCxn id="120" idx="4"/>
            </p:cNvCxnSpPr>
            <p:nvPr/>
          </p:nvCxnSpPr>
          <p:spPr>
            <a:xfrm flipV="1">
              <a:off x="9222874" y="3528438"/>
              <a:ext cx="91739" cy="10039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ruta 50"/>
            <p:cNvSpPr txBox="1"/>
            <p:nvPr/>
          </p:nvSpPr>
          <p:spPr>
            <a:xfrm>
              <a:off x="8761218" y="3802690"/>
              <a:ext cx="628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err="1" smtClean="0">
                  <a:latin typeface="Calibri" charset="0"/>
                  <a:ea typeface="Calibri" charset="0"/>
                  <a:cs typeface="Calibri" charset="0"/>
                </a:rPr>
                <a:t>isToolIn</a:t>
              </a:r>
              <a:endParaRPr lang="sv-SE"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5" name="Ellips 51"/>
            <p:cNvSpPr/>
            <p:nvPr/>
          </p:nvSpPr>
          <p:spPr>
            <a:xfrm>
              <a:off x="7280823" y="5758753"/>
              <a:ext cx="1942050" cy="7661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PHYSICAL OBJECT</a:t>
              </a:r>
              <a:endParaRPr lang="sv-SE" sz="11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6" name="Ellips 52"/>
            <p:cNvSpPr/>
            <p:nvPr/>
          </p:nvSpPr>
          <p:spPr>
            <a:xfrm>
              <a:off x="9506400" y="5950217"/>
              <a:ext cx="1775255" cy="7661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VIRTUAL OBJECT</a:t>
              </a:r>
              <a:endParaRPr lang="sv-SE" sz="11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27" name="Rak pil 53"/>
            <p:cNvCxnSpPr>
              <a:stCxn id="125" idx="0"/>
              <a:endCxn id="121" idx="3"/>
            </p:cNvCxnSpPr>
            <p:nvPr/>
          </p:nvCxnSpPr>
          <p:spPr>
            <a:xfrm flipV="1">
              <a:off x="8251848" y="5186275"/>
              <a:ext cx="343378" cy="572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ak pil 56"/>
            <p:cNvCxnSpPr>
              <a:stCxn id="126" idx="0"/>
              <a:endCxn id="121" idx="5"/>
            </p:cNvCxnSpPr>
            <p:nvPr/>
          </p:nvCxnSpPr>
          <p:spPr>
            <a:xfrm flipH="1" flipV="1">
              <a:off x="9850521" y="5186275"/>
              <a:ext cx="543507" cy="7639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ak pil 135"/>
            <p:cNvCxnSpPr>
              <a:stCxn id="120" idx="6"/>
              <a:endCxn id="130" idx="1"/>
            </p:cNvCxnSpPr>
            <p:nvPr/>
          </p:nvCxnSpPr>
          <p:spPr>
            <a:xfrm>
              <a:off x="10202240" y="3145379"/>
              <a:ext cx="415702" cy="46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Ellips 138"/>
            <p:cNvSpPr/>
            <p:nvPr/>
          </p:nvSpPr>
          <p:spPr>
            <a:xfrm>
              <a:off x="10357962" y="3503063"/>
              <a:ext cx="1775255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OBJECTIVE</a:t>
              </a:r>
            </a:p>
          </p:txBody>
        </p:sp>
        <p:sp>
          <p:nvSpPr>
            <p:cNvPr id="131" name="textruta 140"/>
            <p:cNvSpPr txBox="1"/>
            <p:nvPr/>
          </p:nvSpPr>
          <p:spPr>
            <a:xfrm>
              <a:off x="10145352" y="3100306"/>
              <a:ext cx="8627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>
                  <a:latin typeface="Calibri" charset="0"/>
                  <a:ea typeface="Calibri" charset="0"/>
                  <a:cs typeface="Calibri" charset="0"/>
                </a:rPr>
                <a:t>isDefinedBy</a:t>
              </a:r>
              <a:endParaRPr lang="sv-SE"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2" name="Ellips 141"/>
            <p:cNvSpPr/>
            <p:nvPr/>
          </p:nvSpPr>
          <p:spPr>
            <a:xfrm>
              <a:off x="9725192" y="891130"/>
              <a:ext cx="1775255" cy="7661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ACTION</a:t>
              </a:r>
            </a:p>
          </p:txBody>
        </p:sp>
        <p:cxnSp>
          <p:nvCxnSpPr>
            <p:cNvPr id="133" name="Rak pil 142"/>
            <p:cNvCxnSpPr>
              <a:stCxn id="120" idx="0"/>
              <a:endCxn id="132" idx="3"/>
            </p:cNvCxnSpPr>
            <p:nvPr/>
          </p:nvCxnSpPr>
          <p:spPr>
            <a:xfrm flipV="1">
              <a:off x="9314613" y="1545053"/>
              <a:ext cx="670559" cy="1217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ruta 143"/>
            <p:cNvSpPr txBox="1"/>
            <p:nvPr/>
          </p:nvSpPr>
          <p:spPr>
            <a:xfrm>
              <a:off x="9036653" y="1978180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smtClean="0">
                  <a:latin typeface="Calibri" charset="0"/>
                  <a:ea typeface="Calibri" charset="0"/>
                  <a:cs typeface="Calibri" charset="0"/>
                </a:rPr>
                <a:t>ConsistsOf</a:t>
              </a:r>
              <a:endParaRPr lang="sv-SE"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5" name="textruta 156"/>
            <p:cNvSpPr txBox="1"/>
            <p:nvPr/>
          </p:nvSpPr>
          <p:spPr>
            <a:xfrm>
              <a:off x="7938734" y="5266740"/>
              <a:ext cx="381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>
                  <a:latin typeface="Calibri" charset="0"/>
                  <a:ea typeface="Calibri" charset="0"/>
                  <a:cs typeface="Calibri" charset="0"/>
                </a:rPr>
                <a:t>i</a:t>
              </a:r>
              <a:r>
                <a:rPr lang="sv-SE" sz="1100" smtClean="0">
                  <a:latin typeface="Calibri" charset="0"/>
                  <a:ea typeface="Calibri" charset="0"/>
                  <a:cs typeface="Calibri" charset="0"/>
                </a:rPr>
                <a:t>s-a</a:t>
              </a:r>
              <a:endParaRPr lang="sv-SE"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6" name="textruta 157"/>
            <p:cNvSpPr txBox="1"/>
            <p:nvPr/>
          </p:nvSpPr>
          <p:spPr>
            <a:xfrm>
              <a:off x="9945405" y="5344113"/>
              <a:ext cx="381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>
                  <a:latin typeface="Calibri" charset="0"/>
                  <a:ea typeface="Calibri" charset="0"/>
                  <a:cs typeface="Calibri" charset="0"/>
                </a:rPr>
                <a:t>is-a</a:t>
              </a:r>
              <a:endParaRPr lang="sv-SE"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7" name="Ellips 183"/>
            <p:cNvSpPr/>
            <p:nvPr/>
          </p:nvSpPr>
          <p:spPr>
            <a:xfrm>
              <a:off x="10416745" y="4966617"/>
              <a:ext cx="1775255" cy="7661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MENTAL OBJECT</a:t>
              </a:r>
              <a:endParaRPr lang="sv-SE" sz="11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38" name="Rak pil 184"/>
            <p:cNvCxnSpPr>
              <a:stCxn id="137" idx="1"/>
              <a:endCxn id="121" idx="6"/>
            </p:cNvCxnSpPr>
            <p:nvPr/>
          </p:nvCxnSpPr>
          <p:spPr>
            <a:xfrm flipH="1" flipV="1">
              <a:off x="10110501" y="4915412"/>
              <a:ext cx="566224" cy="163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ruta 185"/>
            <p:cNvSpPr txBox="1"/>
            <p:nvPr/>
          </p:nvSpPr>
          <p:spPr>
            <a:xfrm>
              <a:off x="10217258" y="4721925"/>
              <a:ext cx="381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>
                  <a:latin typeface="Calibri" charset="0"/>
                  <a:ea typeface="Calibri" charset="0"/>
                  <a:cs typeface="Calibri" charset="0"/>
                </a:rPr>
                <a:t>is-a</a:t>
              </a:r>
              <a:endParaRPr lang="sv-SE"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43" name="Rak pil 194"/>
            <p:cNvCxnSpPr>
              <a:stCxn id="130" idx="3"/>
              <a:endCxn id="121" idx="7"/>
            </p:cNvCxnSpPr>
            <p:nvPr/>
          </p:nvCxnSpPr>
          <p:spPr>
            <a:xfrm flipH="1">
              <a:off x="9850521" y="4156986"/>
              <a:ext cx="767421" cy="487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ruta 197"/>
            <p:cNvSpPr txBox="1"/>
            <p:nvPr/>
          </p:nvSpPr>
          <p:spPr>
            <a:xfrm>
              <a:off x="9901618" y="4181249"/>
              <a:ext cx="381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>
                  <a:latin typeface="Calibri" charset="0"/>
                  <a:ea typeface="Calibri" charset="0"/>
                  <a:cs typeface="Calibri" charset="0"/>
                </a:rPr>
                <a:t>is-a</a:t>
              </a:r>
              <a:endParaRPr lang="sv-SE" sz="11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1" y="3022521"/>
            <a:ext cx="2492375" cy="1495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784" y="2493608"/>
            <a:ext cx="1323724" cy="1572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7" name="Group 146"/>
          <p:cNvGrpSpPr/>
          <p:nvPr/>
        </p:nvGrpSpPr>
        <p:grpSpPr>
          <a:xfrm>
            <a:off x="3199883" y="1511686"/>
            <a:ext cx="1752702" cy="1088672"/>
            <a:chOff x="3199883" y="1511686"/>
            <a:chExt cx="1752702" cy="1088672"/>
          </a:xfrm>
        </p:grpSpPr>
        <p:sp>
          <p:nvSpPr>
            <p:cNvPr id="145" name="Ellips 8"/>
            <p:cNvSpPr/>
            <p:nvPr/>
          </p:nvSpPr>
          <p:spPr>
            <a:xfrm>
              <a:off x="3830020" y="2115910"/>
              <a:ext cx="1122565" cy="4844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SPACE</a:t>
              </a:r>
              <a:endParaRPr lang="sv-SE" sz="12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6" name="Ellips 61"/>
            <p:cNvSpPr/>
            <p:nvPr/>
          </p:nvSpPr>
          <p:spPr>
            <a:xfrm>
              <a:off x="3199883" y="1511686"/>
              <a:ext cx="1260272" cy="4844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PHYSICAL SPACE</a:t>
              </a:r>
              <a:endParaRPr lang="sv-SE" sz="12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52383"/>
            <a:ext cx="5857279" cy="43929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GB" sz="2800" b="1" cap="all" spc="-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Tools </a:t>
            </a:r>
            <a: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for building </a:t>
            </a:r>
            <a:b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GB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agent’s modules</a:t>
            </a:r>
            <a:endParaRPr lang="en-GB" sz="2800" b="1" cap="all" spc="-1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44612" y="2777946"/>
            <a:ext cx="3403787" cy="327204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9698" y="3217770"/>
            <a:ext cx="7339573" cy="2049555"/>
            <a:chOff x="1175777" y="2078752"/>
            <a:chExt cx="7339573" cy="2049555"/>
          </a:xfrm>
        </p:grpSpPr>
        <p:sp>
          <p:nvSpPr>
            <p:cNvPr id="5" name="Rectangle 4"/>
            <p:cNvSpPr/>
            <p:nvPr/>
          </p:nvSpPr>
          <p:spPr>
            <a:xfrm>
              <a:off x="1175777" y="2078752"/>
              <a:ext cx="6945128" cy="2049555"/>
            </a:xfrm>
            <a:prstGeom prst="rect">
              <a:avLst/>
            </a:prstGeom>
            <a:solidFill>
              <a:srgbClr val="E7F0F9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285875" y="2238376"/>
              <a:ext cx="722947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AI tool boxes for </a:t>
              </a:r>
              <a:r>
                <a:rPr lang="en-GB" dirty="0" smtClean="0"/>
                <a:t>capturing, representing knowledge </a:t>
              </a:r>
            </a:p>
            <a:p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Google </a:t>
              </a:r>
              <a:r>
                <a:rPr lang="en-GB" dirty="0"/>
                <a:t>cloud </a:t>
              </a:r>
              <a:r>
                <a:rPr lang="en-GB" dirty="0" smtClean="0"/>
                <a:t>AI, Amazon </a:t>
              </a:r>
              <a:r>
                <a:rPr lang="en-GB" dirty="0"/>
                <a:t>Machine </a:t>
              </a:r>
              <a:r>
                <a:rPr lang="en-GB" dirty="0" smtClean="0"/>
                <a:t>Learning, Microsoft </a:t>
              </a:r>
              <a:r>
                <a:rPr lang="en-GB" dirty="0"/>
                <a:t>Cognitive </a:t>
              </a:r>
              <a:r>
                <a:rPr lang="en-GB" dirty="0" smtClean="0"/>
                <a:t>Services, Matlab, Facebook, R tools, Python </a:t>
              </a:r>
              <a:r>
                <a:rPr lang="en-GB" dirty="0"/>
                <a:t>for </a:t>
              </a:r>
              <a:r>
                <a:rPr lang="en-GB" dirty="0" smtClean="0"/>
                <a:t>AI.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Protégé </a:t>
              </a:r>
              <a:r>
                <a:rPr lang="en-GB" dirty="0">
                  <a:hlinkClick r:id="rId3"/>
                </a:rPr>
                <a:t>https://protege.stanford.edu/</a:t>
              </a: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Many more (2018)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09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Ontology:</a:t>
            </a:r>
          </a:p>
          <a:p>
            <a:pPr lvl="1"/>
            <a:r>
              <a:rPr lang="en-US" sz="2000" dirty="0" smtClean="0"/>
              <a:t>Focus: meaning (shared understanding)</a:t>
            </a:r>
          </a:p>
          <a:p>
            <a:pPr lvl="1"/>
            <a:r>
              <a:rPr lang="en-US" sz="2000" dirty="0" smtClean="0"/>
              <a:t>Defines a set of concepts and relationships</a:t>
            </a:r>
          </a:p>
          <a:p>
            <a:pPr lvl="1"/>
            <a:r>
              <a:rPr lang="en-US" sz="2000" dirty="0" smtClean="0"/>
              <a:t>Represents content and structure</a:t>
            </a:r>
          </a:p>
          <a:p>
            <a:pPr lvl="1"/>
            <a:r>
              <a:rPr lang="en-US" sz="2000" dirty="0" smtClean="0"/>
              <a:t>Core purpose: agents communication, interoperability, search, etc.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Database scheme</a:t>
            </a:r>
          </a:p>
          <a:p>
            <a:pPr lvl="1"/>
            <a:r>
              <a:rPr lang="en-US" sz="2000" dirty="0" smtClean="0"/>
              <a:t>Focus: Data</a:t>
            </a:r>
          </a:p>
          <a:p>
            <a:pPr lvl="1"/>
            <a:r>
              <a:rPr lang="en-US" sz="2000" dirty="0" smtClean="0"/>
              <a:t>Defines structure of database </a:t>
            </a:r>
          </a:p>
          <a:p>
            <a:pPr lvl="1"/>
            <a:r>
              <a:rPr lang="en-US" sz="2000" dirty="0" smtClean="0"/>
              <a:t>Core purpose: structure instances for efficient storage and querying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KNOWLEDGE CAPTURING </a:t>
            </a:r>
            <a:br>
              <a:rPr lang="en-US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2800" b="1" cap="all" spc="-1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AND INTERPRETATION</a:t>
            </a:r>
            <a:endParaRPr lang="en-US" sz="2800" b="1" cap="all" spc="-1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6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EN v01</Template>
  <TotalTime>1279</TotalTime>
  <Words>486</Words>
  <Application>Microsoft Office PowerPoint</Application>
  <PresentationFormat>On-screen Show (4:3)</PresentationFormat>
  <Paragraphs>154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DejaVu Sans</vt:lpstr>
      <vt:lpstr>Georgia</vt:lpstr>
      <vt:lpstr>Symbol</vt:lpstr>
      <vt:lpstr>Times New Roman</vt:lpstr>
      <vt:lpstr>Verdana</vt:lpstr>
      <vt:lpstr>Wingdings</vt:lpstr>
      <vt:lpstr>Office Theme</vt:lpstr>
      <vt:lpstr>1_Office Theme</vt:lpstr>
      <vt:lpstr>PowerPoint Presentation</vt:lpstr>
      <vt:lpstr>Part I </vt:lpstr>
      <vt:lpstr>Content</vt:lpstr>
      <vt:lpstr>Tools for building  agent’s modules</vt:lpstr>
      <vt:lpstr>Tools for building  agent’s modules</vt:lpstr>
      <vt:lpstr>Tools for building  agent’s modules</vt:lpstr>
      <vt:lpstr>PowerPoint Presentation</vt:lpstr>
      <vt:lpstr>Tools for building  agent’s modules</vt:lpstr>
      <vt:lpstr>KNOWLEDGE CAPTURING  AND INTERPRETATION</vt:lpstr>
      <vt:lpstr>KNOWLEDGE CAPTURING  AND INTERPRETATION</vt:lpstr>
      <vt:lpstr>Protégé</vt:lpstr>
      <vt:lpstr>Protégé</vt:lpstr>
      <vt:lpstr>Protégé </vt:lpstr>
      <vt:lpstr>Protégé</vt:lpstr>
      <vt:lpstr>PowerPoint Presentation</vt:lpstr>
      <vt:lpstr>Protégé</vt:lpstr>
      <vt:lpstr>PowerPoint Presentation</vt:lpstr>
      <vt:lpstr>Note: Hermit reasoner</vt:lpstr>
      <vt:lpstr>Real-world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Esteban Guerrero Rosero</dc:creator>
  <dc:description/>
  <cp:lastModifiedBy>Esteban Guerrero Rosero</cp:lastModifiedBy>
  <cp:revision>154</cp:revision>
  <dcterms:created xsi:type="dcterms:W3CDTF">2018-07-10T15:39:04Z</dcterms:created>
  <dcterms:modified xsi:type="dcterms:W3CDTF">2018-11-19T08:43:38Z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Tfs.IsStoryboard">
    <vt:bool>true</vt:bool>
  </property>
</Properties>
</file>