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sldIdLst>
    <p:sldId id="389" r:id="rId2"/>
    <p:sldId id="390" r:id="rId3"/>
    <p:sldId id="391" r:id="rId4"/>
    <p:sldId id="392" r:id="rId5"/>
    <p:sldId id="393" r:id="rId6"/>
    <p:sldId id="445" r:id="rId7"/>
    <p:sldId id="394" r:id="rId8"/>
    <p:sldId id="460" r:id="rId9"/>
    <p:sldId id="461" r:id="rId10"/>
    <p:sldId id="395" r:id="rId11"/>
    <p:sldId id="396" r:id="rId12"/>
    <p:sldId id="397" r:id="rId13"/>
    <p:sldId id="399" r:id="rId14"/>
    <p:sldId id="401" r:id="rId15"/>
    <p:sldId id="400" r:id="rId16"/>
    <p:sldId id="423" r:id="rId17"/>
    <p:sldId id="417" r:id="rId18"/>
    <p:sldId id="418" r:id="rId19"/>
    <p:sldId id="425" r:id="rId20"/>
    <p:sldId id="424" r:id="rId21"/>
    <p:sldId id="426" r:id="rId22"/>
    <p:sldId id="427" r:id="rId23"/>
    <p:sldId id="428" r:id="rId24"/>
    <p:sldId id="429" r:id="rId25"/>
    <p:sldId id="430" r:id="rId26"/>
    <p:sldId id="431" r:id="rId27"/>
    <p:sldId id="432" r:id="rId28"/>
    <p:sldId id="448" r:id="rId29"/>
    <p:sldId id="449" r:id="rId30"/>
    <p:sldId id="451" r:id="rId31"/>
    <p:sldId id="440" r:id="rId32"/>
    <p:sldId id="447" r:id="rId33"/>
    <p:sldId id="433" r:id="rId34"/>
    <p:sldId id="434" r:id="rId35"/>
    <p:sldId id="435" r:id="rId36"/>
    <p:sldId id="436" r:id="rId37"/>
    <p:sldId id="462" r:id="rId38"/>
    <p:sldId id="411" r:id="rId39"/>
    <p:sldId id="437" r:id="rId40"/>
    <p:sldId id="410" r:id="rId41"/>
    <p:sldId id="419" r:id="rId42"/>
    <p:sldId id="420" r:id="rId43"/>
    <p:sldId id="414" r:id="rId44"/>
    <p:sldId id="415" r:id="rId45"/>
    <p:sldId id="454" r:id="rId46"/>
    <p:sldId id="453" r:id="rId47"/>
    <p:sldId id="416" r:id="rId48"/>
    <p:sldId id="297" r:id="rId49"/>
    <p:sldId id="441" r:id="rId50"/>
    <p:sldId id="442" r:id="rId51"/>
    <p:sldId id="443" r:id="rId52"/>
    <p:sldId id="444" r:id="rId53"/>
    <p:sldId id="382" r:id="rId54"/>
    <p:sldId id="455" r:id="rId55"/>
    <p:sldId id="456" r:id="rId56"/>
    <p:sldId id="457" r:id="rId57"/>
    <p:sldId id="458" r:id="rId58"/>
    <p:sldId id="459" r:id="rId59"/>
    <p:sldId id="452" r:id="rId60"/>
    <p:sldId id="305" r:id="rId61"/>
    <p:sldId id="273" r:id="rId62"/>
    <p:sldId id="421" r:id="rId63"/>
    <p:sldId id="403" r:id="rId64"/>
    <p:sldId id="404" r:id="rId65"/>
    <p:sldId id="405" r:id="rId66"/>
    <p:sldId id="406" r:id="rId67"/>
    <p:sldId id="407" r:id="rId68"/>
    <p:sldId id="408" r:id="rId69"/>
    <p:sldId id="409" r:id="rId70"/>
    <p:sldId id="438" r:id="rId71"/>
    <p:sldId id="439" r:id="rId7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6" autoAdjust="0"/>
    <p:restoredTop sz="91621"/>
  </p:normalViewPr>
  <p:slideViewPr>
    <p:cSldViewPr snapToGrid="0" showGuides="1">
      <p:cViewPr>
        <p:scale>
          <a:sx n="109" d="100"/>
          <a:sy n="109" d="100"/>
        </p:scale>
        <p:origin x="288" y="3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5B2EF-4488-324D-9D99-DC9A303720B2}" type="datetimeFigureOut">
              <a:rPr lang="sv-SE" smtClean="0"/>
              <a:t>2018-11-08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3512B-203D-FE42-B909-364F2C06B9FD}" type="slidenum">
              <a:rPr lang="sv-SE" smtClean="0"/>
              <a:t>‹Nr.›</a:t>
            </a:fld>
            <a:endParaRPr lang="sv-SE"/>
          </a:p>
        </p:txBody>
      </p:sp>
    </p:spTree>
    <p:extLst>
      <p:ext uri="{BB962C8B-B14F-4D97-AF65-F5344CB8AC3E}">
        <p14:creationId xmlns:p14="http://schemas.microsoft.com/office/powerpoint/2010/main" val="184836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EDB09F6E-B6D6-3445-909B-665E7B3C4328}" type="slidenum">
              <a:rPr lang="sv-SE"/>
              <a:pPr/>
              <a:t>1</a:t>
            </a:fld>
            <a:endParaRPr lang="sv-SE"/>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endParaRPr lang="sv-SE">
              <a:latin typeface="Times"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436921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Not </a:t>
            </a:r>
            <a:r>
              <a:rPr lang="sv-SE" dirty="0" err="1" smtClean="0"/>
              <a:t>reinforce</a:t>
            </a:r>
            <a:r>
              <a:rPr lang="sv-SE" dirty="0" smtClean="0"/>
              <a:t> </a:t>
            </a:r>
            <a:r>
              <a:rPr lang="sv-SE" dirty="0" err="1" smtClean="0"/>
              <a:t>our</a:t>
            </a:r>
            <a:r>
              <a:rPr lang="sv-SE" dirty="0" smtClean="0"/>
              <a:t> </a:t>
            </a:r>
            <a:r>
              <a:rPr lang="sv-SE" dirty="0" err="1" smtClean="0"/>
              <a:t>tendency</a:t>
            </a:r>
            <a:r>
              <a:rPr lang="sv-SE" baseline="0" dirty="0" smtClean="0"/>
              <a:t> to </a:t>
            </a:r>
            <a:r>
              <a:rPr lang="sv-SE" baseline="0" dirty="0" err="1" smtClean="0"/>
              <a:t>impose</a:t>
            </a:r>
            <a:r>
              <a:rPr lang="sv-SE" baseline="0" dirty="0" smtClean="0"/>
              <a:t> sense </a:t>
            </a:r>
            <a:r>
              <a:rPr lang="sv-SE" baseline="0" dirty="0" err="1" smtClean="0"/>
              <a:t>of</a:t>
            </a:r>
            <a:r>
              <a:rPr lang="sv-SE" baseline="0" dirty="0" smtClean="0"/>
              <a:t> </a:t>
            </a:r>
            <a:r>
              <a:rPr lang="sv-SE" baseline="0" dirty="0" err="1" smtClean="0"/>
              <a:t>failour</a:t>
            </a:r>
            <a:r>
              <a:rPr lang="sv-SE" baseline="0" dirty="0" smtClean="0"/>
              <a:t>, </a:t>
            </a:r>
            <a:r>
              <a:rPr lang="sv-SE" baseline="0" dirty="0" err="1" smtClean="0"/>
              <a:t>shaming</a:t>
            </a:r>
            <a:r>
              <a:rPr lang="sv-SE" baseline="0" dirty="0" smtClean="0"/>
              <a:t> on persons </a:t>
            </a:r>
            <a:r>
              <a:rPr lang="sv-SE" baseline="0" dirty="0" err="1" smtClean="0"/>
              <a:t>who</a:t>
            </a:r>
            <a:r>
              <a:rPr lang="sv-SE" baseline="0" dirty="0" smtClean="0"/>
              <a:t> do not </a:t>
            </a:r>
            <a:r>
              <a:rPr lang="sv-SE" baseline="0" dirty="0" err="1" smtClean="0"/>
              <a:t>comply</a:t>
            </a:r>
            <a:r>
              <a:rPr lang="sv-SE" baseline="0" dirty="0" smtClean="0"/>
              <a:t> </a:t>
            </a:r>
            <a:r>
              <a:rPr lang="sv-SE" baseline="0" dirty="0" err="1" smtClean="0"/>
              <a:t>with</a:t>
            </a:r>
            <a:r>
              <a:rPr lang="sv-SE" baseline="0" dirty="0" smtClean="0"/>
              <a:t> </a:t>
            </a:r>
            <a:r>
              <a:rPr lang="sv-SE" baseline="0" dirty="0" err="1" smtClean="0"/>
              <a:t>what</a:t>
            </a:r>
            <a:r>
              <a:rPr lang="sv-SE" baseline="0" dirty="0" smtClean="0"/>
              <a:t> </a:t>
            </a:r>
            <a:r>
              <a:rPr lang="sv-SE" baseline="0" dirty="0" err="1" smtClean="0"/>
              <a:t>seems</a:t>
            </a:r>
            <a:r>
              <a:rPr lang="sv-SE" baseline="0" dirty="0" smtClean="0"/>
              <a:t> to be the </a:t>
            </a:r>
            <a:r>
              <a:rPr lang="sv-SE" baseline="0" dirty="0" err="1" smtClean="0"/>
              <a:t>logical</a:t>
            </a:r>
            <a:r>
              <a:rPr lang="sv-SE" baseline="0" dirty="0" smtClean="0"/>
              <a:t> route to </a:t>
            </a:r>
            <a:r>
              <a:rPr lang="sv-SE" baseline="0" dirty="0" err="1" smtClean="0"/>
              <a:t>health</a:t>
            </a:r>
            <a:r>
              <a:rPr lang="sv-SE" baseline="0" dirty="0" smtClean="0"/>
              <a:t>, </a:t>
            </a:r>
            <a:r>
              <a:rPr lang="sv-SE" baseline="0" dirty="0" err="1" smtClean="0"/>
              <a:t>sucess</a:t>
            </a:r>
            <a:r>
              <a:rPr lang="sv-SE" baseline="0" dirty="0" smtClean="0"/>
              <a:t> and </a:t>
            </a:r>
            <a:r>
              <a:rPr lang="sv-SE" baseline="0" dirty="0" err="1" smtClean="0"/>
              <a:t>happiness</a:t>
            </a:r>
            <a:r>
              <a:rPr lang="sv-SE" baseline="0" dirty="0" smtClean="0"/>
              <a:t>.</a:t>
            </a:r>
            <a:endParaRPr lang="sv-SE" dirty="0"/>
          </a:p>
        </p:txBody>
      </p:sp>
      <p:sp>
        <p:nvSpPr>
          <p:cNvPr id="4" name="Platshållare för bildnummer 3"/>
          <p:cNvSpPr>
            <a:spLocks noGrp="1"/>
          </p:cNvSpPr>
          <p:nvPr>
            <p:ph type="sldNum" sz="quarter" idx="10"/>
          </p:nvPr>
        </p:nvSpPr>
        <p:spPr/>
        <p:txBody>
          <a:bodyPr/>
          <a:lstStyle/>
          <a:p>
            <a:fld id="{F133512B-203D-FE42-B909-364F2C06B9FD}" type="slidenum">
              <a:rPr lang="sv-SE" smtClean="0"/>
              <a:t>48</a:t>
            </a:fld>
            <a:endParaRPr lang="sv-SE"/>
          </a:p>
        </p:txBody>
      </p:sp>
    </p:spTree>
    <p:extLst>
      <p:ext uri="{BB962C8B-B14F-4D97-AF65-F5344CB8AC3E}">
        <p14:creationId xmlns:p14="http://schemas.microsoft.com/office/powerpoint/2010/main" val="1607917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I </a:t>
            </a:r>
            <a:r>
              <a:rPr lang="sv-SE" dirty="0" err="1" smtClean="0"/>
              <a:t>am</a:t>
            </a:r>
            <a:r>
              <a:rPr lang="sv-SE" dirty="0" smtClean="0"/>
              <a:t> </a:t>
            </a:r>
            <a:r>
              <a:rPr lang="sv-SE" dirty="0" err="1" smtClean="0"/>
              <a:t>interested</a:t>
            </a:r>
            <a:r>
              <a:rPr lang="sv-SE" dirty="0" smtClean="0"/>
              <a:t> in </a:t>
            </a:r>
            <a:r>
              <a:rPr lang="sv-SE" dirty="0" err="1" smtClean="0"/>
              <a:t>many</a:t>
            </a:r>
            <a:r>
              <a:rPr lang="sv-SE" dirty="0" smtClean="0"/>
              <a:t> </a:t>
            </a:r>
            <a:r>
              <a:rPr lang="sv-SE" dirty="0" err="1" smtClean="0"/>
              <a:t>things</a:t>
            </a:r>
            <a:r>
              <a:rPr lang="sv-SE" dirty="0" smtClean="0"/>
              <a:t>. I </a:t>
            </a:r>
            <a:r>
              <a:rPr lang="sv-SE" dirty="0" err="1" smtClean="0"/>
              <a:t>have</a:t>
            </a:r>
            <a:r>
              <a:rPr lang="sv-SE" dirty="0" smtClean="0"/>
              <a:t> a small spinoff </a:t>
            </a:r>
            <a:r>
              <a:rPr lang="sv-SE" dirty="0" err="1" smtClean="0"/>
              <a:t>company</a:t>
            </a:r>
            <a:r>
              <a:rPr lang="sv-SE" dirty="0" smtClean="0"/>
              <a:t> </a:t>
            </a:r>
            <a:r>
              <a:rPr lang="sv-SE" dirty="0" err="1" smtClean="0"/>
              <a:t>that</a:t>
            </a:r>
            <a:r>
              <a:rPr lang="sv-SE" dirty="0" smtClean="0"/>
              <a:t> </a:t>
            </a:r>
            <a:r>
              <a:rPr lang="sv-SE" dirty="0" err="1" smtClean="0"/>
              <a:t>manages</a:t>
            </a:r>
            <a:r>
              <a:rPr lang="sv-SE" dirty="0" smtClean="0"/>
              <a:t> the </a:t>
            </a:r>
            <a:r>
              <a:rPr lang="sv-SE" dirty="0" err="1" smtClean="0"/>
              <a:t>clinical</a:t>
            </a:r>
            <a:r>
              <a:rPr lang="sv-SE" dirty="0" smtClean="0"/>
              <a:t> decision support</a:t>
            </a:r>
            <a:r>
              <a:rPr lang="sv-SE" baseline="0" dirty="0" smtClean="0"/>
              <a:t> system for </a:t>
            </a:r>
            <a:r>
              <a:rPr lang="sv-SE" baseline="0" dirty="0" err="1" smtClean="0"/>
              <a:t>dementia</a:t>
            </a:r>
            <a:r>
              <a:rPr lang="sv-SE" baseline="0" dirty="0" smtClean="0"/>
              <a:t> </a:t>
            </a:r>
            <a:r>
              <a:rPr lang="sv-SE" baseline="0" dirty="0" err="1" smtClean="0"/>
              <a:t>diagnosis</a:t>
            </a:r>
            <a:r>
              <a:rPr lang="sv-SE" baseline="0" dirty="0" smtClean="0"/>
              <a:t> and management </a:t>
            </a:r>
            <a:r>
              <a:rPr lang="sv-SE" baseline="0" dirty="0" err="1" smtClean="0"/>
              <a:t>we</a:t>
            </a:r>
            <a:r>
              <a:rPr lang="sv-SE" baseline="0" dirty="0" smtClean="0"/>
              <a:t> </a:t>
            </a:r>
            <a:r>
              <a:rPr lang="sv-SE" baseline="0" dirty="0" err="1" smtClean="0"/>
              <a:t>have</a:t>
            </a:r>
            <a:r>
              <a:rPr lang="sv-SE" baseline="0" dirty="0" smtClean="0"/>
              <a:t> </a:t>
            </a:r>
            <a:r>
              <a:rPr lang="sv-SE" baseline="0" dirty="0" err="1" smtClean="0"/>
              <a:t>developed</a:t>
            </a:r>
            <a:r>
              <a:rPr lang="sv-SE" baseline="0" dirty="0" smtClean="0"/>
              <a:t>. </a:t>
            </a:r>
            <a:r>
              <a:rPr lang="sv-SE" dirty="0" smtClean="0"/>
              <a:t>I </a:t>
            </a:r>
            <a:r>
              <a:rPr lang="sv-SE" dirty="0" err="1" smtClean="0"/>
              <a:t>am</a:t>
            </a:r>
            <a:r>
              <a:rPr lang="sv-SE" dirty="0" smtClean="0"/>
              <a:t> </a:t>
            </a:r>
            <a:r>
              <a:rPr lang="sv-SE" dirty="0" err="1" smtClean="0"/>
              <a:t>priviliged</a:t>
            </a:r>
            <a:r>
              <a:rPr lang="sv-SE" dirty="0" smtClean="0"/>
              <a:t>, as a researcher</a:t>
            </a:r>
            <a:r>
              <a:rPr lang="sv-SE" baseline="0" dirty="0" smtClean="0"/>
              <a:t>, I </a:t>
            </a:r>
            <a:r>
              <a:rPr lang="sv-SE" baseline="0" dirty="0" err="1" smtClean="0"/>
              <a:t>can</a:t>
            </a:r>
            <a:r>
              <a:rPr lang="sv-SE" baseline="0" dirty="0" smtClean="0"/>
              <a:t> </a:t>
            </a:r>
            <a:r>
              <a:rPr lang="sv-SE" baseline="0" dirty="0" err="1" smtClean="0"/>
              <a:t>dive</a:t>
            </a:r>
            <a:r>
              <a:rPr lang="sv-SE" baseline="0" dirty="0" smtClean="0"/>
              <a:t> </a:t>
            </a:r>
            <a:r>
              <a:rPr lang="sv-SE" baseline="0" dirty="0" err="1" smtClean="0"/>
              <a:t>into</a:t>
            </a:r>
            <a:r>
              <a:rPr lang="sv-SE" baseline="0" dirty="0" smtClean="0"/>
              <a:t> </a:t>
            </a:r>
            <a:r>
              <a:rPr lang="sv-SE" baseline="0" dirty="0" err="1" smtClean="0"/>
              <a:t>many</a:t>
            </a:r>
            <a:r>
              <a:rPr lang="sv-SE" baseline="0" dirty="0" smtClean="0"/>
              <a:t> </a:t>
            </a:r>
            <a:r>
              <a:rPr lang="sv-SE" baseline="0" dirty="0" err="1" smtClean="0"/>
              <a:t>aspects</a:t>
            </a:r>
            <a:r>
              <a:rPr lang="sv-SE" baseline="0" dirty="0" smtClean="0"/>
              <a:t> </a:t>
            </a:r>
            <a:r>
              <a:rPr lang="sv-SE" baseline="0" dirty="0" err="1" smtClean="0"/>
              <a:t>that</a:t>
            </a:r>
            <a:r>
              <a:rPr lang="sv-SE" baseline="0" dirty="0" smtClean="0"/>
              <a:t> </a:t>
            </a:r>
            <a:r>
              <a:rPr lang="sv-SE" baseline="0" dirty="0" err="1" smtClean="0"/>
              <a:t>relate</a:t>
            </a:r>
            <a:r>
              <a:rPr lang="sv-SE" baseline="0" dirty="0" smtClean="0"/>
              <a:t> to </a:t>
            </a:r>
            <a:r>
              <a:rPr lang="sv-SE" baseline="0" dirty="0" err="1" smtClean="0"/>
              <a:t>personalisation</a:t>
            </a:r>
            <a:r>
              <a:rPr lang="sv-SE" baseline="0" dirty="0" smtClean="0"/>
              <a:t>, </a:t>
            </a:r>
            <a:r>
              <a:rPr lang="sv-SE" baseline="0" dirty="0" err="1" smtClean="0"/>
              <a:t>persuasive</a:t>
            </a:r>
            <a:r>
              <a:rPr lang="sv-SE" baseline="0" dirty="0" smtClean="0"/>
              <a:t> </a:t>
            </a:r>
            <a:r>
              <a:rPr lang="sv-SE" baseline="0" dirty="0" err="1" smtClean="0"/>
              <a:t>technology</a:t>
            </a:r>
            <a:r>
              <a:rPr lang="sv-SE" baseline="0" dirty="0" smtClean="0"/>
              <a:t>, </a:t>
            </a:r>
            <a:r>
              <a:rPr lang="sv-SE" baseline="0" dirty="0" err="1" smtClean="0"/>
              <a:t>behaviour</a:t>
            </a:r>
            <a:r>
              <a:rPr lang="sv-SE" baseline="0" dirty="0" smtClean="0"/>
              <a:t> </a:t>
            </a:r>
            <a:r>
              <a:rPr lang="sv-SE" baseline="0" dirty="0" err="1" smtClean="0"/>
              <a:t>change</a:t>
            </a:r>
            <a:r>
              <a:rPr lang="sv-SE" baseline="0" dirty="0" smtClean="0"/>
              <a:t>, and </a:t>
            </a:r>
            <a:r>
              <a:rPr lang="sv-SE" baseline="0" dirty="0" err="1" smtClean="0"/>
              <a:t>how</a:t>
            </a:r>
            <a:r>
              <a:rPr lang="sv-SE" baseline="0" dirty="0" smtClean="0"/>
              <a:t> the </a:t>
            </a:r>
            <a:r>
              <a:rPr lang="sv-SE" baseline="0" dirty="0" err="1" smtClean="0"/>
              <a:t>clinical</a:t>
            </a:r>
            <a:r>
              <a:rPr lang="sv-SE" baseline="0" dirty="0" smtClean="0"/>
              <a:t> experts </a:t>
            </a:r>
            <a:r>
              <a:rPr lang="sv-SE" baseline="0" dirty="0" err="1" smtClean="0"/>
              <a:t>can</a:t>
            </a:r>
            <a:r>
              <a:rPr lang="sv-SE" baseline="0" dirty="0" smtClean="0"/>
              <a:t> </a:t>
            </a:r>
            <a:r>
              <a:rPr lang="sv-SE" baseline="0" dirty="0" err="1" smtClean="0"/>
              <a:t>actively</a:t>
            </a:r>
            <a:r>
              <a:rPr lang="sv-SE" baseline="0" dirty="0" smtClean="0"/>
              <a:t> and hands-on </a:t>
            </a:r>
            <a:r>
              <a:rPr lang="sv-SE" baseline="0" dirty="0" err="1" smtClean="0"/>
              <a:t>develop</a:t>
            </a:r>
            <a:r>
              <a:rPr lang="sv-SE" baseline="0" dirty="0" smtClean="0"/>
              <a:t> </a:t>
            </a:r>
            <a:r>
              <a:rPr lang="sv-SE" baseline="0" dirty="0" err="1" smtClean="0"/>
              <a:t>knowledge-based</a:t>
            </a:r>
            <a:r>
              <a:rPr lang="sv-SE" baseline="0" dirty="0" smtClean="0"/>
              <a:t> </a:t>
            </a:r>
            <a:r>
              <a:rPr lang="sv-SE" baseline="0" dirty="0" err="1" smtClean="0"/>
              <a:t>applications</a:t>
            </a:r>
            <a:r>
              <a:rPr lang="sv-SE" baseline="0" dirty="0" smtClean="0"/>
              <a:t> </a:t>
            </a:r>
            <a:r>
              <a:rPr lang="sv-SE" baseline="0" dirty="0" err="1" smtClean="0"/>
              <a:t>they</a:t>
            </a:r>
            <a:r>
              <a:rPr lang="sv-SE" baseline="0" dirty="0" smtClean="0"/>
              <a:t> </a:t>
            </a:r>
            <a:r>
              <a:rPr lang="sv-SE" baseline="0" dirty="0" err="1" smtClean="0"/>
              <a:t>envision</a:t>
            </a:r>
            <a:r>
              <a:rPr lang="sv-S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F133512B-203D-FE42-B909-364F2C06B9FD}" type="slidenum">
              <a:rPr lang="sv-SE" smtClean="0"/>
              <a:t>61</a:t>
            </a:fld>
            <a:endParaRPr lang="sv-SE"/>
          </a:p>
        </p:txBody>
      </p:sp>
    </p:spTree>
    <p:extLst>
      <p:ext uri="{BB962C8B-B14F-4D97-AF65-F5344CB8AC3E}">
        <p14:creationId xmlns:p14="http://schemas.microsoft.com/office/powerpoint/2010/main" val="147366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176B7583-5204-DF41-91D1-FC1318708CAA}" type="slidenum">
              <a:rPr lang="sv-SE" smtClean="0"/>
              <a:pPr/>
              <a:t>5</a:t>
            </a:fld>
            <a:endParaRPr lang="sv-SE"/>
          </a:p>
        </p:txBody>
      </p:sp>
    </p:spTree>
    <p:extLst>
      <p:ext uri="{BB962C8B-B14F-4D97-AF65-F5344CB8AC3E}">
        <p14:creationId xmlns:p14="http://schemas.microsoft.com/office/powerpoint/2010/main" val="739361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133512B-203D-FE42-B909-364F2C06B9FD}" type="slidenum">
              <a:rPr lang="sv-SE" smtClean="0"/>
              <a:t>10</a:t>
            </a:fld>
            <a:endParaRPr lang="sv-SE"/>
          </a:p>
        </p:txBody>
      </p:sp>
    </p:spTree>
    <p:extLst>
      <p:ext uri="{BB962C8B-B14F-4D97-AF65-F5344CB8AC3E}">
        <p14:creationId xmlns:p14="http://schemas.microsoft.com/office/powerpoint/2010/main" val="876315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orde</a:t>
            </a:r>
            <a:r>
              <a:rPr lang="en-GB" baseline="0" dirty="0" smtClean="0"/>
              <a:t>r to provide information to a software agent, it needs a knowledge base about the user and </a:t>
            </a:r>
            <a:r>
              <a:rPr lang="en-GB" baseline="0" dirty="0" err="1" smtClean="0"/>
              <a:t>enviroment</a:t>
            </a:r>
            <a:endParaRPr lang="en-US" dirty="0"/>
          </a:p>
        </p:txBody>
      </p:sp>
      <p:sp>
        <p:nvSpPr>
          <p:cNvPr id="4" name="Slide Number Placeholder 3"/>
          <p:cNvSpPr>
            <a:spLocks noGrp="1"/>
          </p:cNvSpPr>
          <p:nvPr>
            <p:ph type="sldNum" sz="quarter" idx="10"/>
          </p:nvPr>
        </p:nvSpPr>
        <p:spPr/>
        <p:txBody>
          <a:bodyPr/>
          <a:lstStyle/>
          <a:p>
            <a:fld id="{45999C6C-F847-4980-B775-21034CE101D2}" type="slidenum">
              <a:rPr lang="en-US" smtClean="0"/>
              <a:t>27</a:t>
            </a:fld>
            <a:endParaRPr lang="en-US"/>
          </a:p>
        </p:txBody>
      </p:sp>
    </p:spTree>
    <p:extLst>
      <p:ext uri="{BB962C8B-B14F-4D97-AF65-F5344CB8AC3E}">
        <p14:creationId xmlns:p14="http://schemas.microsoft.com/office/powerpoint/2010/main" val="121249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sv-SE">
                <a:latin typeface="Times" charset="0"/>
                <a:ea typeface="ＭＳ Ｐゴシック" charset="-128"/>
              </a:rPr>
              <a:t>Few words about knowledge. Internet is there with tons of information that can be transformed to knowledge, IF we have the energy and interest to read, filter, be critical to do this.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60245DC5-FACB-024D-92DC-9D39B5E95C87}" type="slidenum">
              <a:rPr lang="sv-SE" altLang="sv-SE" sz="1200">
                <a:latin typeface="Times" charset="0"/>
              </a:rPr>
              <a:pPr/>
              <a:t>28</a:t>
            </a:fld>
            <a:endParaRPr lang="sv-SE" altLang="sv-SE" sz="1200">
              <a:latin typeface="Times" charset="0"/>
            </a:endParaRPr>
          </a:p>
        </p:txBody>
      </p:sp>
    </p:spTree>
    <p:extLst>
      <p:ext uri="{BB962C8B-B14F-4D97-AF65-F5344CB8AC3E}">
        <p14:creationId xmlns:p14="http://schemas.microsoft.com/office/powerpoint/2010/main" val="656400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133512B-203D-FE42-B909-364F2C06B9FD}" type="slidenum">
              <a:rPr lang="sv-SE" smtClean="0"/>
              <a:t>32</a:t>
            </a:fld>
            <a:endParaRPr lang="sv-SE"/>
          </a:p>
        </p:txBody>
      </p:sp>
    </p:spTree>
    <p:extLst>
      <p:ext uri="{BB962C8B-B14F-4D97-AF65-F5344CB8AC3E}">
        <p14:creationId xmlns:p14="http://schemas.microsoft.com/office/powerpoint/2010/main" val="203468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4BC76-E71F-426A-90EA-8E4375384FD3}" type="slidenum">
              <a:rPr lang="en-US" smtClean="0"/>
              <a:t>34</a:t>
            </a:fld>
            <a:endParaRPr lang="en-US"/>
          </a:p>
        </p:txBody>
      </p:sp>
    </p:spTree>
    <p:extLst>
      <p:ext uri="{BB962C8B-B14F-4D97-AF65-F5344CB8AC3E}">
        <p14:creationId xmlns:p14="http://schemas.microsoft.com/office/powerpoint/2010/main" val="166632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FA290-46D8-4717-BFD2-7E49BA4FF646}" type="slidenum">
              <a:rPr lang="en-US" smtClean="0"/>
              <a:t>35</a:t>
            </a:fld>
            <a:endParaRPr lang="en-US"/>
          </a:p>
        </p:txBody>
      </p:sp>
    </p:spTree>
    <p:extLst>
      <p:ext uri="{BB962C8B-B14F-4D97-AF65-F5344CB8AC3E}">
        <p14:creationId xmlns:p14="http://schemas.microsoft.com/office/powerpoint/2010/main" val="1563969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43B2E20A-06EA-FA4D-A75E-2064568A3335}" type="slidenum">
              <a:rPr lang="sv-SE" smtClean="0"/>
              <a:t>46</a:t>
            </a:fld>
            <a:endParaRPr lang="sv-SE"/>
          </a:p>
        </p:txBody>
      </p:sp>
    </p:spTree>
    <p:extLst>
      <p:ext uri="{BB962C8B-B14F-4D97-AF65-F5344CB8AC3E}">
        <p14:creationId xmlns:p14="http://schemas.microsoft.com/office/powerpoint/2010/main" val="28571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line image">
    <p:spTree>
      <p:nvGrpSpPr>
        <p:cNvPr id="1" name=""/>
        <p:cNvGrpSpPr/>
        <p:nvPr/>
      </p:nvGrpSpPr>
      <p:grpSpPr>
        <a:xfrm>
          <a:off x="0" y="0"/>
          <a:ext cx="0" cy="0"/>
          <a:chOff x="0" y="0"/>
          <a:chExt cx="0" cy="0"/>
        </a:xfrm>
      </p:grpSpPr>
      <p:sp>
        <p:nvSpPr>
          <p:cNvPr id="15" name="Rektangel 14"/>
          <p:cNvSpPr/>
          <p:nvPr userDrawn="1"/>
        </p:nvSpPr>
        <p:spPr>
          <a:xfrm>
            <a:off x="250806" y="182880"/>
            <a:ext cx="11697353" cy="6484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16" name="Bildobjekt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6379" y="5322789"/>
            <a:ext cx="2698776" cy="674694"/>
          </a:xfrm>
          <a:prstGeom prst="rect">
            <a:avLst/>
          </a:prstGeom>
        </p:spPr>
      </p:pic>
      <p:sp>
        <p:nvSpPr>
          <p:cNvPr id="6"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bg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7"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3691843438"/>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rt and final page - Beige">
    <p:spTree>
      <p:nvGrpSpPr>
        <p:cNvPr id="1" name=""/>
        <p:cNvGrpSpPr/>
        <p:nvPr/>
      </p:nvGrpSpPr>
      <p:grpSpPr>
        <a:xfrm>
          <a:off x="0" y="0"/>
          <a:ext cx="0" cy="0"/>
          <a:chOff x="0" y="0"/>
          <a:chExt cx="0" cy="0"/>
        </a:xfrm>
      </p:grpSpPr>
      <p:sp>
        <p:nvSpPr>
          <p:cNvPr id="11" name="Rektangel 10"/>
          <p:cNvSpPr/>
          <p:nvPr userDrawn="1"/>
        </p:nvSpPr>
        <p:spPr>
          <a:xfrm>
            <a:off x="250806" y="182880"/>
            <a:ext cx="11697353" cy="64844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6377" y="5322789"/>
            <a:ext cx="2698776" cy="674694"/>
          </a:xfrm>
          <a:prstGeom prst="rect">
            <a:avLst/>
          </a:prstGeom>
        </p:spPr>
      </p:pic>
      <p:sp>
        <p:nvSpPr>
          <p:cNvPr id="7"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8"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137373558"/>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rt and final page - Grey">
    <p:spTree>
      <p:nvGrpSpPr>
        <p:cNvPr id="1" name=""/>
        <p:cNvGrpSpPr/>
        <p:nvPr/>
      </p:nvGrpSpPr>
      <p:grpSpPr>
        <a:xfrm>
          <a:off x="0" y="0"/>
          <a:ext cx="0" cy="0"/>
          <a:chOff x="0" y="0"/>
          <a:chExt cx="0" cy="0"/>
        </a:xfrm>
      </p:grpSpPr>
      <p:sp>
        <p:nvSpPr>
          <p:cNvPr id="11" name="Rektangel 10"/>
          <p:cNvSpPr/>
          <p:nvPr userDrawn="1"/>
        </p:nvSpPr>
        <p:spPr>
          <a:xfrm>
            <a:off x="250806" y="182880"/>
            <a:ext cx="11697353" cy="64844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6377" y="5322789"/>
            <a:ext cx="2698776" cy="674694"/>
          </a:xfrm>
          <a:prstGeom prst="rect">
            <a:avLst/>
          </a:prstGeom>
        </p:spPr>
      </p:pic>
      <p:sp>
        <p:nvSpPr>
          <p:cNvPr id="7"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8"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3515871799"/>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rtpage Background image">
    <p:spTree>
      <p:nvGrpSpPr>
        <p:cNvPr id="1" name=""/>
        <p:cNvGrpSpPr/>
        <p:nvPr/>
      </p:nvGrpSpPr>
      <p:grpSpPr>
        <a:xfrm>
          <a:off x="0" y="0"/>
          <a:ext cx="0" cy="0"/>
          <a:chOff x="0" y="0"/>
          <a:chExt cx="0" cy="0"/>
        </a:xfrm>
      </p:grpSpPr>
      <p:sp>
        <p:nvSpPr>
          <p:cNvPr id="8" name="Rektangel 7"/>
          <p:cNvSpPr/>
          <p:nvPr userDrawn="1"/>
        </p:nvSpPr>
        <p:spPr>
          <a:xfrm>
            <a:off x="250806" y="182881"/>
            <a:ext cx="11697353" cy="5430373"/>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7"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bg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10"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r>
              <a:rPr lang="sv-SE" dirty="0" smtClean="0"/>
              <a:t>.</a:t>
            </a:r>
            <a:endParaRPr lang="en-US" dirty="0"/>
          </a:p>
        </p:txBody>
      </p:sp>
      <p:pic>
        <p:nvPicPr>
          <p:cNvPr id="14" name="Bildobjekt 13" descr="umu-logo-E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32867" y="5873750"/>
            <a:ext cx="2736000" cy="684000"/>
          </a:xfrm>
          <a:prstGeom prst="rect">
            <a:avLst/>
          </a:prstGeom>
        </p:spPr>
      </p:pic>
    </p:spTree>
    <p:extLst>
      <p:ext uri="{BB962C8B-B14F-4D97-AF65-F5344CB8AC3E}">
        <p14:creationId xmlns:p14="http://schemas.microsoft.com/office/powerpoint/2010/main" val="586132607"/>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 Black">
    <p:spTree>
      <p:nvGrpSpPr>
        <p:cNvPr id="1" name=""/>
        <p:cNvGrpSpPr/>
        <p:nvPr/>
      </p:nvGrpSpPr>
      <p:grpSpPr>
        <a:xfrm>
          <a:off x="0" y="0"/>
          <a:ext cx="0" cy="0"/>
          <a:chOff x="0" y="0"/>
          <a:chExt cx="0" cy="0"/>
        </a:xfrm>
      </p:grpSpPr>
      <p:sp>
        <p:nvSpPr>
          <p:cNvPr id="11" name="Rektangel 10"/>
          <p:cNvSpPr/>
          <p:nvPr userDrawn="1"/>
        </p:nvSpPr>
        <p:spPr>
          <a:xfrm>
            <a:off x="383118" y="668819"/>
            <a:ext cx="11425767" cy="56431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5" name="Platshållare för datum 4"/>
          <p:cNvSpPr>
            <a:spLocks noGrp="1"/>
          </p:cNvSpPr>
          <p:nvPr>
            <p:ph type="dt" sz="half" idx="10"/>
          </p:nvPr>
        </p:nvSpPr>
        <p:spPr/>
        <p:txBody>
          <a:bodyPr/>
          <a:lstStyle/>
          <a:p>
            <a:r>
              <a:rPr lang="sv-SE" smtClean="0"/>
              <a:t>2018-11-08</a:t>
            </a:r>
            <a:endParaRPr lang="sv-SE" dirty="0"/>
          </a:p>
        </p:txBody>
      </p:sp>
      <p:sp>
        <p:nvSpPr>
          <p:cNvPr id="6" name="Platshållare för sidfot 5"/>
          <p:cNvSpPr>
            <a:spLocks noGrp="1"/>
          </p:cNvSpPr>
          <p:nvPr>
            <p:ph type="ftr" sz="quarter" idx="11"/>
          </p:nvPr>
        </p:nvSpPr>
        <p:spPr/>
        <p:txBody>
          <a:bodyPr/>
          <a:lstStyle/>
          <a:p>
            <a:r>
              <a:rPr lang="sv-SE" smtClean="0"/>
              <a:t>Helena Lindgren</a:t>
            </a:r>
            <a:endParaRPr lang="sv-SE" dirty="0"/>
          </a:p>
        </p:txBody>
      </p:sp>
      <p:sp>
        <p:nvSpPr>
          <p:cNvPr id="8" name="Platshållare för bildnummer 7"/>
          <p:cNvSpPr>
            <a:spLocks noGrp="1"/>
          </p:cNvSpPr>
          <p:nvPr>
            <p:ph type="sldNum" sz="quarter" idx="12"/>
          </p:nvPr>
        </p:nvSpPr>
        <p:spPr/>
        <p:txBody>
          <a:bodyPr/>
          <a:lstStyle/>
          <a:p>
            <a:fld id="{D3ED0E79-C485-4358-AA6A-241A5ED8242A}" type="slidenum">
              <a:rPr lang="sv-SE" smtClean="0"/>
              <a:pPr/>
              <a:t>‹Nr.›</a:t>
            </a:fld>
            <a:endParaRPr lang="sv-SE" dirty="0"/>
          </a:p>
        </p:txBody>
      </p:sp>
      <p:sp>
        <p:nvSpPr>
          <p:cNvPr id="9" name="Title 1"/>
          <p:cNvSpPr>
            <a:spLocks noGrp="1"/>
          </p:cNvSpPr>
          <p:nvPr>
            <p:ph type="ctrTitle" hasCustomPrompt="1"/>
          </p:nvPr>
        </p:nvSpPr>
        <p:spPr>
          <a:xfrm>
            <a:off x="2616000" y="1484314"/>
            <a:ext cx="6960000" cy="1561945"/>
          </a:xfrm>
        </p:spPr>
        <p:txBody>
          <a:bodyPr anchor="b">
            <a:noAutofit/>
          </a:bodyPr>
          <a:lstStyle>
            <a:lvl1pPr algn="ctr">
              <a:defRPr sz="2800" baseline="0">
                <a:solidFill>
                  <a:schemeClr val="bg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12"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3106581960"/>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Blue">
    <p:spTree>
      <p:nvGrpSpPr>
        <p:cNvPr id="1" name=""/>
        <p:cNvGrpSpPr/>
        <p:nvPr/>
      </p:nvGrpSpPr>
      <p:grpSpPr>
        <a:xfrm>
          <a:off x="0" y="0"/>
          <a:ext cx="0" cy="0"/>
          <a:chOff x="0" y="0"/>
          <a:chExt cx="0" cy="0"/>
        </a:xfrm>
      </p:grpSpPr>
      <p:sp>
        <p:nvSpPr>
          <p:cNvPr id="11" name="Rektangel 10"/>
          <p:cNvSpPr/>
          <p:nvPr userDrawn="1"/>
        </p:nvSpPr>
        <p:spPr>
          <a:xfrm>
            <a:off x="383118" y="668819"/>
            <a:ext cx="11425767" cy="5643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5" name="Platshållare för datum 4"/>
          <p:cNvSpPr>
            <a:spLocks noGrp="1"/>
          </p:cNvSpPr>
          <p:nvPr>
            <p:ph type="dt" sz="half" idx="10"/>
          </p:nvPr>
        </p:nvSpPr>
        <p:spPr/>
        <p:txBody>
          <a:bodyPr/>
          <a:lstStyle/>
          <a:p>
            <a:r>
              <a:rPr lang="sv-SE" smtClean="0"/>
              <a:t>2018-11-08</a:t>
            </a:r>
            <a:endParaRPr lang="sv-SE" dirty="0"/>
          </a:p>
        </p:txBody>
      </p:sp>
      <p:sp>
        <p:nvSpPr>
          <p:cNvPr id="6" name="Platshållare för sidfot 5"/>
          <p:cNvSpPr>
            <a:spLocks noGrp="1"/>
          </p:cNvSpPr>
          <p:nvPr>
            <p:ph type="ftr" sz="quarter" idx="11"/>
          </p:nvPr>
        </p:nvSpPr>
        <p:spPr/>
        <p:txBody>
          <a:bodyPr/>
          <a:lstStyle/>
          <a:p>
            <a:r>
              <a:rPr lang="sv-SE" smtClean="0"/>
              <a:t>Helena Lindgren</a:t>
            </a:r>
            <a:endParaRPr lang="sv-SE" dirty="0"/>
          </a:p>
        </p:txBody>
      </p:sp>
      <p:sp>
        <p:nvSpPr>
          <p:cNvPr id="8" name="Platshållare för bildnummer 7"/>
          <p:cNvSpPr>
            <a:spLocks noGrp="1"/>
          </p:cNvSpPr>
          <p:nvPr>
            <p:ph type="sldNum" sz="quarter" idx="12"/>
          </p:nvPr>
        </p:nvSpPr>
        <p:spPr/>
        <p:txBody>
          <a:bodyPr/>
          <a:lstStyle/>
          <a:p>
            <a:fld id="{D3ED0E79-C485-4358-AA6A-241A5ED8242A}" type="slidenum">
              <a:rPr lang="sv-SE" smtClean="0"/>
              <a:pPr/>
              <a:t>‹Nr.›</a:t>
            </a:fld>
            <a:endParaRPr lang="sv-SE" dirty="0"/>
          </a:p>
        </p:txBody>
      </p:sp>
      <p:sp>
        <p:nvSpPr>
          <p:cNvPr id="9"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bg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12"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3396641811"/>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 Pink">
    <p:spTree>
      <p:nvGrpSpPr>
        <p:cNvPr id="1" name=""/>
        <p:cNvGrpSpPr/>
        <p:nvPr/>
      </p:nvGrpSpPr>
      <p:grpSpPr>
        <a:xfrm>
          <a:off x="0" y="0"/>
          <a:ext cx="0" cy="0"/>
          <a:chOff x="0" y="0"/>
          <a:chExt cx="0" cy="0"/>
        </a:xfrm>
      </p:grpSpPr>
      <p:sp>
        <p:nvSpPr>
          <p:cNvPr id="11" name="Rektangel 10"/>
          <p:cNvSpPr/>
          <p:nvPr userDrawn="1"/>
        </p:nvSpPr>
        <p:spPr>
          <a:xfrm>
            <a:off x="383118" y="668819"/>
            <a:ext cx="11425767" cy="56431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5" name="Platshållare för datum 4"/>
          <p:cNvSpPr>
            <a:spLocks noGrp="1"/>
          </p:cNvSpPr>
          <p:nvPr>
            <p:ph type="dt" sz="half" idx="10"/>
          </p:nvPr>
        </p:nvSpPr>
        <p:spPr/>
        <p:txBody>
          <a:bodyPr/>
          <a:lstStyle/>
          <a:p>
            <a:r>
              <a:rPr lang="sv-SE" smtClean="0"/>
              <a:t>2018-11-08</a:t>
            </a:r>
            <a:endParaRPr lang="sv-SE" dirty="0"/>
          </a:p>
        </p:txBody>
      </p:sp>
      <p:sp>
        <p:nvSpPr>
          <p:cNvPr id="6" name="Platshållare för sidfot 5"/>
          <p:cNvSpPr>
            <a:spLocks noGrp="1"/>
          </p:cNvSpPr>
          <p:nvPr>
            <p:ph type="ftr" sz="quarter" idx="11"/>
          </p:nvPr>
        </p:nvSpPr>
        <p:spPr/>
        <p:txBody>
          <a:bodyPr/>
          <a:lstStyle/>
          <a:p>
            <a:r>
              <a:rPr lang="sv-SE" smtClean="0"/>
              <a:t>Helena Lindgren</a:t>
            </a:r>
            <a:endParaRPr lang="sv-SE" dirty="0"/>
          </a:p>
        </p:txBody>
      </p:sp>
      <p:sp>
        <p:nvSpPr>
          <p:cNvPr id="8" name="Platshållare för bildnummer 7"/>
          <p:cNvSpPr>
            <a:spLocks noGrp="1"/>
          </p:cNvSpPr>
          <p:nvPr>
            <p:ph type="sldNum" sz="quarter" idx="12"/>
          </p:nvPr>
        </p:nvSpPr>
        <p:spPr/>
        <p:txBody>
          <a:bodyPr/>
          <a:lstStyle/>
          <a:p>
            <a:fld id="{D3ED0E79-C485-4358-AA6A-241A5ED8242A}" type="slidenum">
              <a:rPr lang="sv-SE" smtClean="0"/>
              <a:pPr/>
              <a:t>‹Nr.›</a:t>
            </a:fld>
            <a:endParaRPr lang="sv-SE" dirty="0"/>
          </a:p>
        </p:txBody>
      </p:sp>
      <p:sp>
        <p:nvSpPr>
          <p:cNvPr id="13"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14"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3035430710"/>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11" name="Rektangel 10"/>
          <p:cNvSpPr/>
          <p:nvPr userDrawn="1"/>
        </p:nvSpPr>
        <p:spPr>
          <a:xfrm>
            <a:off x="383118" y="668819"/>
            <a:ext cx="11425767" cy="56431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5" name="Platshållare för datum 4"/>
          <p:cNvSpPr>
            <a:spLocks noGrp="1"/>
          </p:cNvSpPr>
          <p:nvPr>
            <p:ph type="dt" sz="half" idx="10"/>
          </p:nvPr>
        </p:nvSpPr>
        <p:spPr/>
        <p:txBody>
          <a:bodyPr/>
          <a:lstStyle/>
          <a:p>
            <a:r>
              <a:rPr lang="sv-SE" smtClean="0"/>
              <a:t>2018-11-08</a:t>
            </a:r>
            <a:endParaRPr lang="sv-SE" dirty="0"/>
          </a:p>
        </p:txBody>
      </p:sp>
      <p:sp>
        <p:nvSpPr>
          <p:cNvPr id="6" name="Platshållare för sidfot 5"/>
          <p:cNvSpPr>
            <a:spLocks noGrp="1"/>
          </p:cNvSpPr>
          <p:nvPr>
            <p:ph type="ftr" sz="quarter" idx="11"/>
          </p:nvPr>
        </p:nvSpPr>
        <p:spPr/>
        <p:txBody>
          <a:bodyPr/>
          <a:lstStyle/>
          <a:p>
            <a:r>
              <a:rPr lang="sv-SE" smtClean="0"/>
              <a:t>Helena Lindgren</a:t>
            </a:r>
            <a:endParaRPr lang="sv-SE" dirty="0"/>
          </a:p>
        </p:txBody>
      </p:sp>
      <p:sp>
        <p:nvSpPr>
          <p:cNvPr id="8" name="Platshållare för bildnummer 7"/>
          <p:cNvSpPr>
            <a:spLocks noGrp="1"/>
          </p:cNvSpPr>
          <p:nvPr>
            <p:ph type="sldNum" sz="quarter" idx="12"/>
          </p:nvPr>
        </p:nvSpPr>
        <p:spPr/>
        <p:txBody>
          <a:bodyPr/>
          <a:lstStyle/>
          <a:p>
            <a:fld id="{D3ED0E79-C485-4358-AA6A-241A5ED8242A}" type="slidenum">
              <a:rPr lang="sv-SE" smtClean="0"/>
              <a:pPr/>
              <a:t>‹Nr.›</a:t>
            </a:fld>
            <a:endParaRPr lang="sv-SE" dirty="0"/>
          </a:p>
        </p:txBody>
      </p:sp>
      <p:sp>
        <p:nvSpPr>
          <p:cNvPr id="9"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12"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1810457467"/>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 Beige">
    <p:spTree>
      <p:nvGrpSpPr>
        <p:cNvPr id="1" name=""/>
        <p:cNvGrpSpPr/>
        <p:nvPr/>
      </p:nvGrpSpPr>
      <p:grpSpPr>
        <a:xfrm>
          <a:off x="0" y="0"/>
          <a:ext cx="0" cy="0"/>
          <a:chOff x="0" y="0"/>
          <a:chExt cx="0" cy="0"/>
        </a:xfrm>
      </p:grpSpPr>
      <p:sp>
        <p:nvSpPr>
          <p:cNvPr id="11" name="Rektangel 10"/>
          <p:cNvSpPr/>
          <p:nvPr userDrawn="1"/>
        </p:nvSpPr>
        <p:spPr>
          <a:xfrm>
            <a:off x="383118" y="668819"/>
            <a:ext cx="11425767" cy="56431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5" name="Platshållare för datum 4"/>
          <p:cNvSpPr>
            <a:spLocks noGrp="1"/>
          </p:cNvSpPr>
          <p:nvPr>
            <p:ph type="dt" sz="half" idx="10"/>
          </p:nvPr>
        </p:nvSpPr>
        <p:spPr/>
        <p:txBody>
          <a:bodyPr/>
          <a:lstStyle/>
          <a:p>
            <a:r>
              <a:rPr lang="sv-SE" smtClean="0"/>
              <a:t>2018-11-08</a:t>
            </a:r>
            <a:endParaRPr lang="sv-SE" dirty="0"/>
          </a:p>
        </p:txBody>
      </p:sp>
      <p:sp>
        <p:nvSpPr>
          <p:cNvPr id="6" name="Platshållare för sidfot 5"/>
          <p:cNvSpPr>
            <a:spLocks noGrp="1"/>
          </p:cNvSpPr>
          <p:nvPr>
            <p:ph type="ftr" sz="quarter" idx="11"/>
          </p:nvPr>
        </p:nvSpPr>
        <p:spPr/>
        <p:txBody>
          <a:bodyPr/>
          <a:lstStyle/>
          <a:p>
            <a:r>
              <a:rPr lang="sv-SE" smtClean="0"/>
              <a:t>Helena Lindgren</a:t>
            </a:r>
            <a:endParaRPr lang="sv-SE" dirty="0"/>
          </a:p>
        </p:txBody>
      </p:sp>
      <p:sp>
        <p:nvSpPr>
          <p:cNvPr id="8" name="Platshållare för bildnummer 7"/>
          <p:cNvSpPr>
            <a:spLocks noGrp="1"/>
          </p:cNvSpPr>
          <p:nvPr>
            <p:ph type="sldNum" sz="quarter" idx="12"/>
          </p:nvPr>
        </p:nvSpPr>
        <p:spPr/>
        <p:txBody>
          <a:bodyPr/>
          <a:lstStyle/>
          <a:p>
            <a:fld id="{D3ED0E79-C485-4358-AA6A-241A5ED8242A}" type="slidenum">
              <a:rPr lang="sv-SE" smtClean="0"/>
              <a:pPr/>
              <a:t>‹Nr.›</a:t>
            </a:fld>
            <a:endParaRPr lang="sv-SE" dirty="0"/>
          </a:p>
        </p:txBody>
      </p:sp>
      <p:sp>
        <p:nvSpPr>
          <p:cNvPr id="9"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12"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4268164359"/>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 Grey">
    <p:spTree>
      <p:nvGrpSpPr>
        <p:cNvPr id="1" name=""/>
        <p:cNvGrpSpPr/>
        <p:nvPr/>
      </p:nvGrpSpPr>
      <p:grpSpPr>
        <a:xfrm>
          <a:off x="0" y="0"/>
          <a:ext cx="0" cy="0"/>
          <a:chOff x="0" y="0"/>
          <a:chExt cx="0" cy="0"/>
        </a:xfrm>
      </p:grpSpPr>
      <p:sp>
        <p:nvSpPr>
          <p:cNvPr id="11" name="Rektangel 10"/>
          <p:cNvSpPr/>
          <p:nvPr userDrawn="1"/>
        </p:nvSpPr>
        <p:spPr>
          <a:xfrm>
            <a:off x="383118" y="668819"/>
            <a:ext cx="11425767" cy="56431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5" name="Platshållare för datum 4"/>
          <p:cNvSpPr>
            <a:spLocks noGrp="1"/>
          </p:cNvSpPr>
          <p:nvPr>
            <p:ph type="dt" sz="half" idx="10"/>
          </p:nvPr>
        </p:nvSpPr>
        <p:spPr/>
        <p:txBody>
          <a:bodyPr/>
          <a:lstStyle/>
          <a:p>
            <a:r>
              <a:rPr lang="sv-SE" smtClean="0"/>
              <a:t>2018-11-08</a:t>
            </a:r>
            <a:endParaRPr lang="sv-SE" dirty="0"/>
          </a:p>
        </p:txBody>
      </p:sp>
      <p:sp>
        <p:nvSpPr>
          <p:cNvPr id="6" name="Platshållare för sidfot 5"/>
          <p:cNvSpPr>
            <a:spLocks noGrp="1"/>
          </p:cNvSpPr>
          <p:nvPr>
            <p:ph type="ftr" sz="quarter" idx="11"/>
          </p:nvPr>
        </p:nvSpPr>
        <p:spPr/>
        <p:txBody>
          <a:bodyPr/>
          <a:lstStyle/>
          <a:p>
            <a:r>
              <a:rPr lang="sv-SE" smtClean="0"/>
              <a:t>Helena Lindgren</a:t>
            </a:r>
            <a:endParaRPr lang="sv-SE" dirty="0"/>
          </a:p>
        </p:txBody>
      </p:sp>
      <p:sp>
        <p:nvSpPr>
          <p:cNvPr id="8" name="Platshållare för bildnummer 7"/>
          <p:cNvSpPr>
            <a:spLocks noGrp="1"/>
          </p:cNvSpPr>
          <p:nvPr>
            <p:ph type="sldNum" sz="quarter" idx="12"/>
          </p:nvPr>
        </p:nvSpPr>
        <p:spPr/>
        <p:txBody>
          <a:bodyPr/>
          <a:lstStyle/>
          <a:p>
            <a:fld id="{D3ED0E79-C485-4358-AA6A-241A5ED8242A}" type="slidenum">
              <a:rPr lang="sv-SE" smtClean="0"/>
              <a:pPr/>
              <a:t>‹Nr.›</a:t>
            </a:fld>
            <a:endParaRPr lang="sv-SE" dirty="0"/>
          </a:p>
        </p:txBody>
      </p:sp>
      <p:sp>
        <p:nvSpPr>
          <p:cNvPr id="9"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12"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3739103835"/>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20"/>
          <p:cNvSpPr>
            <a:spLocks noGrp="1" noChangeArrowheads="1"/>
          </p:cNvSpPr>
          <p:nvPr>
            <p:ph type="dt" sz="half" idx="10"/>
          </p:nvPr>
        </p:nvSpPr>
        <p:spPr>
          <a:ln/>
        </p:spPr>
        <p:txBody>
          <a:bodyPr/>
          <a:lstStyle>
            <a:lvl1pPr>
              <a:defRPr/>
            </a:lvl1pPr>
          </a:lstStyle>
          <a:p>
            <a:pPr>
              <a:defRPr/>
            </a:pPr>
            <a:r>
              <a:rPr lang="sv-SE" smtClean="0"/>
              <a:t>2018-11-08</a:t>
            </a:r>
            <a:endParaRPr lang="sv-SE" sz="1000" b="0" dirty="0"/>
          </a:p>
        </p:txBody>
      </p:sp>
      <p:sp>
        <p:nvSpPr>
          <p:cNvPr id="5" name="Rectangle 21"/>
          <p:cNvSpPr>
            <a:spLocks noGrp="1" noChangeArrowheads="1"/>
          </p:cNvSpPr>
          <p:nvPr>
            <p:ph type="ftr" sz="quarter" idx="11"/>
          </p:nvPr>
        </p:nvSpPr>
        <p:spPr>
          <a:ln/>
        </p:spPr>
        <p:txBody>
          <a:bodyPr/>
          <a:lstStyle>
            <a:lvl1pPr>
              <a:defRPr/>
            </a:lvl1pPr>
          </a:lstStyle>
          <a:p>
            <a:pPr>
              <a:defRPr/>
            </a:pPr>
            <a:r>
              <a:rPr lang="en-US" smtClean="0"/>
              <a:t>Helena Lindgren</a:t>
            </a:r>
            <a:endParaRPr lang="sv-SE" sz="1200" dirty="0"/>
          </a:p>
        </p:txBody>
      </p:sp>
      <p:sp>
        <p:nvSpPr>
          <p:cNvPr id="6" name="Rectangle 22"/>
          <p:cNvSpPr>
            <a:spLocks noGrp="1" noChangeArrowheads="1"/>
          </p:cNvSpPr>
          <p:nvPr>
            <p:ph type="sldNum" sz="quarter" idx="12"/>
          </p:nvPr>
        </p:nvSpPr>
        <p:spPr>
          <a:ln/>
        </p:spPr>
        <p:txBody>
          <a:bodyPr/>
          <a:lstStyle>
            <a:lvl1pPr>
              <a:defRPr/>
            </a:lvl1pPr>
          </a:lstStyle>
          <a:p>
            <a:pPr>
              <a:defRPr/>
            </a:pPr>
            <a:fld id="{1FEE1F58-C497-8D4D-9AA3-6F68D35D66A6}" type="slidenum">
              <a:rPr lang="sv-SE"/>
              <a:pPr>
                <a:defRPr/>
              </a:pPr>
              <a:t>‹Nr.›</a:t>
            </a:fld>
            <a:endParaRPr lang="sv-SE" sz="1400" dirty="0"/>
          </a:p>
        </p:txBody>
      </p:sp>
    </p:spTree>
    <p:extLst>
      <p:ext uri="{BB962C8B-B14F-4D97-AF65-F5344CB8AC3E}">
        <p14:creationId xmlns:p14="http://schemas.microsoft.com/office/powerpoint/2010/main" val="3501825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660292" y="2349500"/>
            <a:ext cx="8871413" cy="3670300"/>
          </a:xfrm>
        </p:spPr>
        <p:txBody>
          <a:bodyPr/>
          <a:lstStyle>
            <a:lvl1pPr>
              <a:defRPr baseline="0"/>
            </a:lvl1pPr>
            <a:lvl4pPr>
              <a:defRPr/>
            </a:lvl4pPr>
          </a:lstStyle>
          <a:p>
            <a:pPr lvl="0"/>
            <a:r>
              <a:rPr lang="sv-SE" dirty="0" err="1" smtClean="0"/>
              <a:t>Type</a:t>
            </a:r>
            <a:r>
              <a:rPr lang="sv-SE" dirty="0" smtClean="0"/>
              <a:t> </a:t>
            </a:r>
            <a:r>
              <a:rPr lang="sv-SE" dirty="0" err="1" smtClean="0"/>
              <a:t>your</a:t>
            </a:r>
            <a:r>
              <a:rPr lang="sv-SE" dirty="0" smtClean="0"/>
              <a:t> text </a:t>
            </a:r>
            <a:r>
              <a:rPr lang="sv-SE" dirty="0" err="1" smtClean="0"/>
              <a:t>here</a:t>
            </a:r>
            <a:endParaRPr lang="sv-SE" dirty="0" smtClean="0"/>
          </a:p>
          <a:p>
            <a:pPr lvl="1"/>
            <a:r>
              <a:rPr lang="sv-SE" dirty="0" err="1" smtClean="0"/>
              <a:t>Level</a:t>
            </a:r>
            <a:r>
              <a:rPr lang="sv-SE" dirty="0" smtClean="0"/>
              <a:t> </a:t>
            </a:r>
            <a:r>
              <a:rPr lang="sv-SE" dirty="0" err="1" smtClean="0"/>
              <a:t>two</a:t>
            </a:r>
            <a:endParaRPr lang="sv-SE" dirty="0" smtClean="0"/>
          </a:p>
          <a:p>
            <a:pPr lvl="2"/>
            <a:r>
              <a:rPr lang="sv-SE" dirty="0" err="1" smtClean="0"/>
              <a:t>Level</a:t>
            </a:r>
            <a:r>
              <a:rPr lang="sv-SE" dirty="0" smtClean="0"/>
              <a:t> </a:t>
            </a:r>
            <a:r>
              <a:rPr lang="sv-SE" dirty="0" err="1" smtClean="0"/>
              <a:t>three</a:t>
            </a:r>
            <a:endParaRPr lang="sv-SE" dirty="0" smtClean="0"/>
          </a:p>
          <a:p>
            <a:pPr lvl="3"/>
            <a:r>
              <a:rPr lang="sv-SE" dirty="0" err="1" smtClean="0"/>
              <a:t>Level</a:t>
            </a:r>
            <a:r>
              <a:rPr lang="sv-SE" dirty="0" smtClean="0"/>
              <a:t> </a:t>
            </a:r>
            <a:r>
              <a:rPr lang="sv-SE" dirty="0" err="1" smtClean="0"/>
              <a:t>four</a:t>
            </a:r>
            <a:endParaRPr lang="sv-SE" dirty="0" smtClean="0"/>
          </a:p>
          <a:p>
            <a:pPr lvl="4"/>
            <a:r>
              <a:rPr lang="sv-SE" dirty="0" err="1" smtClean="0"/>
              <a:t>Level</a:t>
            </a:r>
            <a:r>
              <a:rPr lang="sv-SE" dirty="0" smtClean="0"/>
              <a:t> </a:t>
            </a:r>
            <a:r>
              <a:rPr lang="sv-SE" dirty="0" err="1" smtClean="0"/>
              <a:t>five</a:t>
            </a:r>
            <a:endParaRPr lang="en-US" dirty="0"/>
          </a:p>
        </p:txBody>
      </p:sp>
      <p:sp>
        <p:nvSpPr>
          <p:cNvPr id="4" name="Date Placeholder 3"/>
          <p:cNvSpPr>
            <a:spLocks noGrp="1"/>
          </p:cNvSpPr>
          <p:nvPr>
            <p:ph type="dt" sz="half" idx="10"/>
          </p:nvPr>
        </p:nvSpPr>
        <p:spPr/>
        <p:txBody>
          <a:bodyPr/>
          <a:lstStyle/>
          <a:p>
            <a:r>
              <a:rPr lang="sv-SE" smtClean="0"/>
              <a:t>2018-11-08</a:t>
            </a:r>
            <a:endParaRPr lang="sv-SE"/>
          </a:p>
        </p:txBody>
      </p:sp>
      <p:sp>
        <p:nvSpPr>
          <p:cNvPr id="5" name="Footer Placeholder 4"/>
          <p:cNvSpPr>
            <a:spLocks noGrp="1"/>
          </p:cNvSpPr>
          <p:nvPr>
            <p:ph type="ftr" sz="quarter" idx="11"/>
          </p:nvPr>
        </p:nvSpPr>
        <p:spPr/>
        <p:txBody>
          <a:bodyPr/>
          <a:lstStyle/>
          <a:p>
            <a:r>
              <a:rPr lang="sv-SE" smtClean="0"/>
              <a:t>Helena Lindgren</a:t>
            </a:r>
            <a:endParaRPr lang="sv-SE"/>
          </a:p>
        </p:txBody>
      </p:sp>
      <p:sp>
        <p:nvSpPr>
          <p:cNvPr id="6" name="Slide Number Placeholder 5"/>
          <p:cNvSpPr>
            <a:spLocks noGrp="1"/>
          </p:cNvSpPr>
          <p:nvPr>
            <p:ph type="sldNum" sz="quarter" idx="12"/>
          </p:nvPr>
        </p:nvSpPr>
        <p:spPr/>
        <p:txBody>
          <a:bodyPr/>
          <a:lstStyle/>
          <a:p>
            <a:fld id="{D3ED0E79-C485-4358-AA6A-241A5ED8242A}" type="slidenum">
              <a:rPr lang="sv-SE" smtClean="0"/>
              <a:t>‹Nr.›</a:t>
            </a:fld>
            <a:endParaRPr lang="sv-SE"/>
          </a:p>
        </p:txBody>
      </p:sp>
      <p:sp>
        <p:nvSpPr>
          <p:cNvPr id="7" name="textruta 6"/>
          <p:cNvSpPr txBox="1"/>
          <p:nvPr userDrawn="1"/>
        </p:nvSpPr>
        <p:spPr>
          <a:xfrm>
            <a:off x="-700717" y="773761"/>
            <a:ext cx="184731" cy="369332"/>
          </a:xfrm>
          <a:prstGeom prst="rect">
            <a:avLst/>
          </a:prstGeom>
          <a:noFill/>
        </p:spPr>
        <p:txBody>
          <a:bodyPr wrap="none" rtlCol="0">
            <a:spAutoFit/>
          </a:bodyPr>
          <a:lstStyle/>
          <a:p>
            <a:endParaRPr lang="sv-SE" sz="1800" dirty="0"/>
          </a:p>
        </p:txBody>
      </p:sp>
      <p:sp>
        <p:nvSpPr>
          <p:cNvPr id="8" name="Title Placeholder 1"/>
          <p:cNvSpPr>
            <a:spLocks noGrp="1"/>
          </p:cNvSpPr>
          <p:nvPr>
            <p:ph type="title" hasCustomPrompt="1"/>
          </p:nvPr>
        </p:nvSpPr>
        <p:spPr>
          <a:xfrm>
            <a:off x="1660295" y="905649"/>
            <a:ext cx="8863152" cy="1080468"/>
          </a:xfrm>
          <a:prstGeom prst="rect">
            <a:avLst/>
          </a:prstGeom>
        </p:spPr>
        <p:txBody>
          <a:bodyPr vert="horz" lIns="0" tIns="0" rIns="0" bIns="0" rtlCol="0" anchor="ctr">
            <a:noAutofit/>
          </a:bodyPr>
          <a:lstStyle>
            <a:lvl1pPr>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Tree>
    <p:extLst>
      <p:ext uri="{BB962C8B-B14F-4D97-AF65-F5344CB8AC3E}">
        <p14:creationId xmlns:p14="http://schemas.microsoft.com/office/powerpoint/2010/main" val="3512600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2438400" y="1676400"/>
            <a:ext cx="4572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7213600" y="1676400"/>
            <a:ext cx="4572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19"/>
          <p:cNvSpPr>
            <a:spLocks noGrp="1" noChangeArrowheads="1"/>
          </p:cNvSpPr>
          <p:nvPr>
            <p:ph type="dt" sz="half" idx="10"/>
          </p:nvPr>
        </p:nvSpPr>
        <p:spPr>
          <a:ln/>
        </p:spPr>
        <p:txBody>
          <a:bodyPr/>
          <a:lstStyle>
            <a:lvl1pPr>
              <a:defRPr/>
            </a:lvl1pPr>
          </a:lstStyle>
          <a:p>
            <a:r>
              <a:rPr lang="sv-SE" smtClean="0"/>
              <a:t>2018-11-08</a:t>
            </a:r>
            <a:endParaRPr lang="sv-SE" sz="1400"/>
          </a:p>
        </p:txBody>
      </p:sp>
      <p:sp>
        <p:nvSpPr>
          <p:cNvPr id="6" name="Rectangle 20"/>
          <p:cNvSpPr>
            <a:spLocks noGrp="1" noChangeArrowheads="1"/>
          </p:cNvSpPr>
          <p:nvPr>
            <p:ph type="ftr" sz="quarter" idx="11"/>
          </p:nvPr>
        </p:nvSpPr>
        <p:spPr>
          <a:ln/>
        </p:spPr>
        <p:txBody>
          <a:bodyPr/>
          <a:lstStyle>
            <a:lvl1pPr>
              <a:defRPr/>
            </a:lvl1pPr>
          </a:lstStyle>
          <a:p>
            <a:r>
              <a:rPr lang="en-US" sz="1400" smtClean="0"/>
              <a:t>Helena Lindgren</a:t>
            </a:r>
            <a:endParaRPr lang="sv-SE" sz="1400" dirty="0"/>
          </a:p>
        </p:txBody>
      </p:sp>
      <p:sp>
        <p:nvSpPr>
          <p:cNvPr id="7" name="Rectangle 21"/>
          <p:cNvSpPr>
            <a:spLocks noGrp="1" noChangeArrowheads="1"/>
          </p:cNvSpPr>
          <p:nvPr>
            <p:ph type="sldNum" sz="quarter" idx="12"/>
          </p:nvPr>
        </p:nvSpPr>
        <p:spPr>
          <a:ln/>
        </p:spPr>
        <p:txBody>
          <a:bodyPr/>
          <a:lstStyle>
            <a:lvl1pPr>
              <a:defRPr/>
            </a:lvl1pPr>
          </a:lstStyle>
          <a:p>
            <a:fld id="{513774BA-BAC6-3A4A-8086-B0CF16C7A022}" type="slidenum">
              <a:rPr lang="sv-SE"/>
              <a:pPr/>
              <a:t>‹Nr.›</a:t>
            </a:fld>
            <a:endParaRPr lang="sv-SE" sz="1400"/>
          </a:p>
        </p:txBody>
      </p:sp>
    </p:spTree>
    <p:extLst>
      <p:ext uri="{BB962C8B-B14F-4D97-AF65-F5344CB8AC3E}">
        <p14:creationId xmlns:p14="http://schemas.microsoft.com/office/powerpoint/2010/main" val="118517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660294" y="2351023"/>
            <a:ext cx="4198252" cy="3655121"/>
          </a:xfrm>
        </p:spPr>
        <p:txBody>
          <a:bodyPr/>
          <a:lstStyle/>
          <a:p>
            <a:pPr lvl="0"/>
            <a:r>
              <a:rPr lang="sv-SE" dirty="0" err="1" smtClean="0"/>
              <a:t>Type</a:t>
            </a:r>
            <a:r>
              <a:rPr lang="sv-SE" dirty="0" smtClean="0"/>
              <a:t> </a:t>
            </a:r>
            <a:r>
              <a:rPr lang="sv-SE" dirty="0" err="1" smtClean="0"/>
              <a:t>your</a:t>
            </a:r>
            <a:r>
              <a:rPr lang="sv-SE" dirty="0" smtClean="0"/>
              <a:t> text </a:t>
            </a:r>
            <a:r>
              <a:rPr lang="sv-SE" dirty="0" err="1" smtClean="0"/>
              <a:t>here</a:t>
            </a:r>
            <a:endParaRPr lang="sv-SE" dirty="0" smtClean="0"/>
          </a:p>
          <a:p>
            <a:pPr lvl="1"/>
            <a:r>
              <a:rPr lang="sv-SE" dirty="0" err="1" smtClean="0"/>
              <a:t>Level</a:t>
            </a:r>
            <a:r>
              <a:rPr lang="sv-SE" dirty="0" smtClean="0"/>
              <a:t> </a:t>
            </a:r>
            <a:r>
              <a:rPr lang="sv-SE" dirty="0" err="1" smtClean="0"/>
              <a:t>two</a:t>
            </a:r>
            <a:endParaRPr lang="sv-SE" dirty="0" smtClean="0"/>
          </a:p>
          <a:p>
            <a:pPr lvl="2"/>
            <a:r>
              <a:rPr lang="sv-SE" dirty="0" err="1" smtClean="0"/>
              <a:t>Level</a:t>
            </a:r>
            <a:r>
              <a:rPr lang="sv-SE" dirty="0" smtClean="0"/>
              <a:t> </a:t>
            </a:r>
            <a:r>
              <a:rPr lang="sv-SE" dirty="0" err="1" smtClean="0"/>
              <a:t>three</a:t>
            </a:r>
            <a:endParaRPr lang="sv-SE" dirty="0" smtClean="0"/>
          </a:p>
          <a:p>
            <a:pPr lvl="3"/>
            <a:r>
              <a:rPr lang="sv-SE" dirty="0" err="1" smtClean="0"/>
              <a:t>Level</a:t>
            </a:r>
            <a:r>
              <a:rPr lang="sv-SE" dirty="0" smtClean="0"/>
              <a:t> </a:t>
            </a:r>
            <a:r>
              <a:rPr lang="sv-SE" dirty="0" err="1" smtClean="0"/>
              <a:t>four</a:t>
            </a:r>
            <a:endParaRPr lang="sv-SE" dirty="0" smtClean="0"/>
          </a:p>
          <a:p>
            <a:pPr lvl="4"/>
            <a:r>
              <a:rPr lang="sv-SE" dirty="0" err="1" smtClean="0"/>
              <a:t>Level</a:t>
            </a:r>
            <a:r>
              <a:rPr lang="sv-SE" dirty="0" smtClean="0"/>
              <a:t> </a:t>
            </a:r>
            <a:r>
              <a:rPr lang="sv-SE" dirty="0" err="1" smtClean="0"/>
              <a:t>five</a:t>
            </a:r>
            <a:endParaRPr lang="en-US" dirty="0"/>
          </a:p>
        </p:txBody>
      </p:sp>
      <p:sp>
        <p:nvSpPr>
          <p:cNvPr id="4" name="Date Placeholder 3"/>
          <p:cNvSpPr>
            <a:spLocks noGrp="1"/>
          </p:cNvSpPr>
          <p:nvPr>
            <p:ph type="dt" sz="half" idx="10"/>
          </p:nvPr>
        </p:nvSpPr>
        <p:spPr/>
        <p:txBody>
          <a:bodyPr/>
          <a:lstStyle/>
          <a:p>
            <a:r>
              <a:rPr lang="sv-SE" smtClean="0"/>
              <a:t>2018-11-08</a:t>
            </a:r>
            <a:endParaRPr lang="sv-SE"/>
          </a:p>
        </p:txBody>
      </p:sp>
      <p:sp>
        <p:nvSpPr>
          <p:cNvPr id="5" name="Footer Placeholder 4"/>
          <p:cNvSpPr>
            <a:spLocks noGrp="1"/>
          </p:cNvSpPr>
          <p:nvPr>
            <p:ph type="ftr" sz="quarter" idx="11"/>
          </p:nvPr>
        </p:nvSpPr>
        <p:spPr/>
        <p:txBody>
          <a:bodyPr/>
          <a:lstStyle/>
          <a:p>
            <a:r>
              <a:rPr lang="sv-SE" smtClean="0"/>
              <a:t>Helena Lindgren</a:t>
            </a:r>
            <a:endParaRPr lang="sv-SE"/>
          </a:p>
        </p:txBody>
      </p:sp>
      <p:sp>
        <p:nvSpPr>
          <p:cNvPr id="6" name="Slide Number Placeholder 5"/>
          <p:cNvSpPr>
            <a:spLocks noGrp="1"/>
          </p:cNvSpPr>
          <p:nvPr>
            <p:ph type="sldNum" sz="quarter" idx="12"/>
          </p:nvPr>
        </p:nvSpPr>
        <p:spPr/>
        <p:txBody>
          <a:bodyPr/>
          <a:lstStyle/>
          <a:p>
            <a:fld id="{D3ED0E79-C485-4358-AA6A-241A5ED8242A}" type="slidenum">
              <a:rPr lang="sv-SE" smtClean="0"/>
              <a:t>‹Nr.›</a:t>
            </a:fld>
            <a:endParaRPr lang="sv-SE"/>
          </a:p>
        </p:txBody>
      </p:sp>
      <p:sp>
        <p:nvSpPr>
          <p:cNvPr id="8" name="Content Placeholder 2"/>
          <p:cNvSpPr>
            <a:spLocks noGrp="1"/>
          </p:cNvSpPr>
          <p:nvPr>
            <p:ph idx="13" hasCustomPrompt="1"/>
          </p:nvPr>
        </p:nvSpPr>
        <p:spPr>
          <a:xfrm>
            <a:off x="6326487" y="2351023"/>
            <a:ext cx="4196960" cy="3655121"/>
          </a:xfrm>
        </p:spPr>
        <p:txBody>
          <a:bodyPr/>
          <a:lstStyle/>
          <a:p>
            <a:pPr lvl="0"/>
            <a:r>
              <a:rPr lang="sv-SE" dirty="0" err="1" smtClean="0"/>
              <a:t>Type</a:t>
            </a:r>
            <a:r>
              <a:rPr lang="sv-SE" dirty="0" smtClean="0"/>
              <a:t> </a:t>
            </a:r>
            <a:r>
              <a:rPr lang="sv-SE" dirty="0" err="1" smtClean="0"/>
              <a:t>your</a:t>
            </a:r>
            <a:r>
              <a:rPr lang="sv-SE" dirty="0" smtClean="0"/>
              <a:t> text </a:t>
            </a:r>
            <a:r>
              <a:rPr lang="sv-SE" dirty="0" err="1" smtClean="0"/>
              <a:t>here</a:t>
            </a:r>
            <a:endParaRPr lang="sv-SE" dirty="0" smtClean="0"/>
          </a:p>
          <a:p>
            <a:pPr lvl="1"/>
            <a:r>
              <a:rPr lang="sv-SE" dirty="0" err="1" smtClean="0"/>
              <a:t>Level</a:t>
            </a:r>
            <a:r>
              <a:rPr lang="sv-SE" dirty="0" smtClean="0"/>
              <a:t> </a:t>
            </a:r>
            <a:r>
              <a:rPr lang="sv-SE" dirty="0" err="1" smtClean="0"/>
              <a:t>two</a:t>
            </a:r>
            <a:endParaRPr lang="sv-SE" dirty="0" smtClean="0"/>
          </a:p>
          <a:p>
            <a:pPr lvl="2"/>
            <a:r>
              <a:rPr lang="sv-SE" dirty="0" err="1" smtClean="0"/>
              <a:t>Level</a:t>
            </a:r>
            <a:r>
              <a:rPr lang="sv-SE" dirty="0" smtClean="0"/>
              <a:t> </a:t>
            </a:r>
            <a:r>
              <a:rPr lang="sv-SE" dirty="0" err="1" smtClean="0"/>
              <a:t>three</a:t>
            </a:r>
            <a:endParaRPr lang="sv-SE" dirty="0" smtClean="0"/>
          </a:p>
          <a:p>
            <a:pPr lvl="3"/>
            <a:r>
              <a:rPr lang="sv-SE" dirty="0" err="1" smtClean="0"/>
              <a:t>Level</a:t>
            </a:r>
            <a:r>
              <a:rPr lang="sv-SE" dirty="0" smtClean="0"/>
              <a:t> </a:t>
            </a:r>
            <a:r>
              <a:rPr lang="sv-SE" dirty="0" err="1" smtClean="0"/>
              <a:t>four</a:t>
            </a:r>
            <a:endParaRPr lang="sv-SE" dirty="0" smtClean="0"/>
          </a:p>
          <a:p>
            <a:pPr lvl="4"/>
            <a:r>
              <a:rPr lang="sv-SE" dirty="0" err="1" smtClean="0"/>
              <a:t>Level</a:t>
            </a:r>
            <a:r>
              <a:rPr lang="sv-SE" dirty="0" smtClean="0"/>
              <a:t> </a:t>
            </a:r>
            <a:r>
              <a:rPr lang="sv-SE" dirty="0" err="1" smtClean="0"/>
              <a:t>five</a:t>
            </a:r>
            <a:endParaRPr lang="en-US" dirty="0"/>
          </a:p>
        </p:txBody>
      </p:sp>
      <p:sp>
        <p:nvSpPr>
          <p:cNvPr id="11" name="Title Placeholder 1"/>
          <p:cNvSpPr>
            <a:spLocks noGrp="1"/>
          </p:cNvSpPr>
          <p:nvPr>
            <p:ph type="title" hasCustomPrompt="1"/>
          </p:nvPr>
        </p:nvSpPr>
        <p:spPr>
          <a:xfrm>
            <a:off x="1660295" y="905649"/>
            <a:ext cx="8863152" cy="1080468"/>
          </a:xfrm>
          <a:prstGeom prst="rect">
            <a:avLst/>
          </a:prstGeom>
        </p:spPr>
        <p:txBody>
          <a:bodyPr vert="horz" lIns="0" tIns="0" rIns="0" bIns="0" rtlCol="0" anchor="ctr">
            <a:noAutofit/>
          </a:body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Tree>
    <p:extLst>
      <p:ext uri="{BB962C8B-B14F-4D97-AF65-F5344CB8AC3E}">
        <p14:creationId xmlns:p14="http://schemas.microsoft.com/office/powerpoint/2010/main" val="144352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sv-SE" smtClean="0"/>
              <a:t>2018-11-08</a:t>
            </a:r>
            <a:endParaRPr lang="sv-SE"/>
          </a:p>
        </p:txBody>
      </p:sp>
      <p:sp>
        <p:nvSpPr>
          <p:cNvPr id="4" name="Footer Placeholder 3"/>
          <p:cNvSpPr>
            <a:spLocks noGrp="1"/>
          </p:cNvSpPr>
          <p:nvPr>
            <p:ph type="ftr" sz="quarter" idx="11"/>
          </p:nvPr>
        </p:nvSpPr>
        <p:spPr/>
        <p:txBody>
          <a:bodyPr/>
          <a:lstStyle/>
          <a:p>
            <a:r>
              <a:rPr lang="sv-SE" smtClean="0"/>
              <a:t>Helena Lindgren</a:t>
            </a:r>
            <a:endParaRPr lang="sv-SE"/>
          </a:p>
        </p:txBody>
      </p:sp>
      <p:sp>
        <p:nvSpPr>
          <p:cNvPr id="5" name="Slide Number Placeholder 4"/>
          <p:cNvSpPr>
            <a:spLocks noGrp="1"/>
          </p:cNvSpPr>
          <p:nvPr>
            <p:ph type="sldNum" sz="quarter" idx="12"/>
          </p:nvPr>
        </p:nvSpPr>
        <p:spPr/>
        <p:txBody>
          <a:bodyPr/>
          <a:lstStyle/>
          <a:p>
            <a:fld id="{D3ED0E79-C485-4358-AA6A-241A5ED8242A}" type="slidenum">
              <a:rPr lang="sv-SE" smtClean="0"/>
              <a:t>‹Nr.›</a:t>
            </a:fld>
            <a:endParaRPr lang="sv-SE"/>
          </a:p>
        </p:txBody>
      </p:sp>
      <p:sp>
        <p:nvSpPr>
          <p:cNvPr id="7" name="Title Placeholder 1"/>
          <p:cNvSpPr>
            <a:spLocks noGrp="1"/>
          </p:cNvSpPr>
          <p:nvPr>
            <p:ph type="title" hasCustomPrompt="1"/>
          </p:nvPr>
        </p:nvSpPr>
        <p:spPr>
          <a:xfrm>
            <a:off x="1660295" y="905649"/>
            <a:ext cx="8863152" cy="1080468"/>
          </a:xfrm>
          <a:prstGeom prst="rect">
            <a:avLst/>
          </a:prstGeom>
        </p:spPr>
        <p:txBody>
          <a:bodyPr vert="horz" lIns="0" tIns="0" rIns="0" bIns="0" rtlCol="0" anchor="ctr">
            <a:noAutofit/>
          </a:body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Tree>
    <p:extLst>
      <p:ext uri="{BB962C8B-B14F-4D97-AF65-F5344CB8AC3E}">
        <p14:creationId xmlns:p14="http://schemas.microsoft.com/office/powerpoint/2010/main" val="238118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smtClean="0"/>
              <a:t>2018-11-08</a:t>
            </a:r>
            <a:endParaRPr lang="sv-SE"/>
          </a:p>
        </p:txBody>
      </p:sp>
      <p:sp>
        <p:nvSpPr>
          <p:cNvPr id="3" name="Footer Placeholder 2"/>
          <p:cNvSpPr>
            <a:spLocks noGrp="1"/>
          </p:cNvSpPr>
          <p:nvPr>
            <p:ph type="ftr" sz="quarter" idx="11"/>
          </p:nvPr>
        </p:nvSpPr>
        <p:spPr/>
        <p:txBody>
          <a:bodyPr/>
          <a:lstStyle/>
          <a:p>
            <a:r>
              <a:rPr lang="sv-SE" smtClean="0"/>
              <a:t>Helena Lindgren</a:t>
            </a:r>
            <a:endParaRPr lang="sv-SE"/>
          </a:p>
        </p:txBody>
      </p:sp>
      <p:sp>
        <p:nvSpPr>
          <p:cNvPr id="4" name="Slide Number Placeholder 3"/>
          <p:cNvSpPr>
            <a:spLocks noGrp="1"/>
          </p:cNvSpPr>
          <p:nvPr>
            <p:ph type="sldNum" sz="quarter" idx="12"/>
          </p:nvPr>
        </p:nvSpPr>
        <p:spPr/>
        <p:txBody>
          <a:bodyPr/>
          <a:lstStyle/>
          <a:p>
            <a:fld id="{D3ED0E79-C485-4358-AA6A-241A5ED8242A}" type="slidenum">
              <a:rPr lang="sv-SE" smtClean="0"/>
              <a:t>‹Nr.›</a:t>
            </a:fld>
            <a:endParaRPr lang="sv-SE"/>
          </a:p>
        </p:txBody>
      </p:sp>
    </p:spTree>
    <p:extLst>
      <p:ext uri="{BB962C8B-B14F-4D97-AF65-F5344CB8AC3E}">
        <p14:creationId xmlns:p14="http://schemas.microsoft.com/office/powerpoint/2010/main" val="284296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16000" y="1484314"/>
            <a:ext cx="6960000" cy="1561945"/>
          </a:xfrm>
        </p:spPr>
        <p:txBody>
          <a:bodyPr anchor="b">
            <a:noAutofit/>
          </a:bodyPr>
          <a:lstStyle>
            <a:lvl1pPr algn="ctr">
              <a:defRPr sz="2800" baseline="0">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3"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
        <p:nvSpPr>
          <p:cNvPr id="5" name="Platshållare för datum 4"/>
          <p:cNvSpPr>
            <a:spLocks noGrp="1"/>
          </p:cNvSpPr>
          <p:nvPr>
            <p:ph type="dt" sz="half" idx="10"/>
          </p:nvPr>
        </p:nvSpPr>
        <p:spPr/>
        <p:txBody>
          <a:bodyPr/>
          <a:lstStyle/>
          <a:p>
            <a:r>
              <a:rPr lang="sv-SE" smtClean="0"/>
              <a:t>2018-11-08</a:t>
            </a:r>
            <a:endParaRPr lang="sv-SE" dirty="0"/>
          </a:p>
        </p:txBody>
      </p:sp>
      <p:sp>
        <p:nvSpPr>
          <p:cNvPr id="6" name="Platshållare för sidfot 5"/>
          <p:cNvSpPr>
            <a:spLocks noGrp="1"/>
          </p:cNvSpPr>
          <p:nvPr>
            <p:ph type="ftr" sz="quarter" idx="11"/>
          </p:nvPr>
        </p:nvSpPr>
        <p:spPr/>
        <p:txBody>
          <a:bodyPr/>
          <a:lstStyle/>
          <a:p>
            <a:r>
              <a:rPr lang="sv-SE" smtClean="0"/>
              <a:t>Helena Lindgren</a:t>
            </a:r>
            <a:endParaRPr lang="sv-SE" dirty="0"/>
          </a:p>
        </p:txBody>
      </p:sp>
      <p:sp>
        <p:nvSpPr>
          <p:cNvPr id="8" name="Platshållare för bildnummer 7"/>
          <p:cNvSpPr>
            <a:spLocks noGrp="1"/>
          </p:cNvSpPr>
          <p:nvPr>
            <p:ph type="sldNum" sz="quarter" idx="12"/>
          </p:nvPr>
        </p:nvSpPr>
        <p:spPr/>
        <p:txBody>
          <a:bodyPr/>
          <a:lstStyle/>
          <a:p>
            <a:fld id="{D3ED0E79-C485-4358-AA6A-241A5ED8242A}" type="slidenum">
              <a:rPr lang="sv-SE" smtClean="0"/>
              <a:pPr/>
              <a:t>‹Nr.›</a:t>
            </a:fld>
            <a:endParaRPr lang="sv-SE" dirty="0"/>
          </a:p>
        </p:txBody>
      </p:sp>
    </p:spTree>
    <p:extLst>
      <p:ext uri="{BB962C8B-B14F-4D97-AF65-F5344CB8AC3E}">
        <p14:creationId xmlns:p14="http://schemas.microsoft.com/office/powerpoint/2010/main" val="3852672147"/>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rt and final page - Black">
    <p:spTree>
      <p:nvGrpSpPr>
        <p:cNvPr id="1" name=""/>
        <p:cNvGrpSpPr/>
        <p:nvPr/>
      </p:nvGrpSpPr>
      <p:grpSpPr>
        <a:xfrm>
          <a:off x="0" y="0"/>
          <a:ext cx="0" cy="0"/>
          <a:chOff x="0" y="0"/>
          <a:chExt cx="0" cy="0"/>
        </a:xfrm>
      </p:grpSpPr>
      <p:sp>
        <p:nvSpPr>
          <p:cNvPr id="15" name="Rektangel 14"/>
          <p:cNvSpPr/>
          <p:nvPr userDrawn="1"/>
        </p:nvSpPr>
        <p:spPr>
          <a:xfrm>
            <a:off x="250806" y="182880"/>
            <a:ext cx="11697353" cy="6484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16" name="Bildobjekt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6379" y="5322789"/>
            <a:ext cx="2698776" cy="674694"/>
          </a:xfrm>
          <a:prstGeom prst="rect">
            <a:avLst/>
          </a:prstGeom>
        </p:spPr>
      </p:pic>
      <p:sp>
        <p:nvSpPr>
          <p:cNvPr id="6"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bg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7"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3138267884"/>
      </p:ext>
    </p:extLst>
  </p:cSld>
  <p:clrMapOvr>
    <a:masterClrMapping/>
  </p:clrMapOvr>
  <p:extLst mod="1">
    <p:ext uri="{DCECCB84-F9BA-43D5-87BE-67443E8EF086}">
      <p15:sldGuideLst xmlns:p15="http://schemas.microsoft.com/office/powerpoint/2012/main">
        <p15:guide id="1"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rt and final page - Pink">
    <p:spTree>
      <p:nvGrpSpPr>
        <p:cNvPr id="1" name=""/>
        <p:cNvGrpSpPr/>
        <p:nvPr/>
      </p:nvGrpSpPr>
      <p:grpSpPr>
        <a:xfrm>
          <a:off x="0" y="0"/>
          <a:ext cx="0" cy="0"/>
          <a:chOff x="0" y="0"/>
          <a:chExt cx="0" cy="0"/>
        </a:xfrm>
      </p:grpSpPr>
      <p:sp>
        <p:nvSpPr>
          <p:cNvPr id="11" name="Rektangel 10"/>
          <p:cNvSpPr/>
          <p:nvPr userDrawn="1"/>
        </p:nvSpPr>
        <p:spPr>
          <a:xfrm>
            <a:off x="250806" y="182880"/>
            <a:ext cx="11697353" cy="6484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6379" y="5322789"/>
            <a:ext cx="2698776" cy="674694"/>
          </a:xfrm>
          <a:prstGeom prst="rect">
            <a:avLst/>
          </a:prstGeom>
        </p:spPr>
      </p:pic>
      <p:sp>
        <p:nvSpPr>
          <p:cNvPr id="7"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8"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318994060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rt and final page - Green">
    <p:spTree>
      <p:nvGrpSpPr>
        <p:cNvPr id="1" name=""/>
        <p:cNvGrpSpPr/>
        <p:nvPr/>
      </p:nvGrpSpPr>
      <p:grpSpPr>
        <a:xfrm>
          <a:off x="0" y="0"/>
          <a:ext cx="0" cy="0"/>
          <a:chOff x="0" y="0"/>
          <a:chExt cx="0" cy="0"/>
        </a:xfrm>
      </p:grpSpPr>
      <p:sp>
        <p:nvSpPr>
          <p:cNvPr id="11" name="Rektangel 10"/>
          <p:cNvSpPr/>
          <p:nvPr userDrawn="1"/>
        </p:nvSpPr>
        <p:spPr>
          <a:xfrm>
            <a:off x="250806" y="182880"/>
            <a:ext cx="11697353" cy="6484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6377" y="5322789"/>
            <a:ext cx="2698776" cy="674694"/>
          </a:xfrm>
          <a:prstGeom prst="rect">
            <a:avLst/>
          </a:prstGeom>
        </p:spPr>
      </p:pic>
      <p:sp>
        <p:nvSpPr>
          <p:cNvPr id="9" name="Title 1"/>
          <p:cNvSpPr>
            <a:spLocks noGrp="1"/>
          </p:cNvSpPr>
          <p:nvPr>
            <p:ph type="ctrTitle" hasCustomPrompt="1"/>
          </p:nvPr>
        </p:nvSpPr>
        <p:spPr>
          <a:xfrm>
            <a:off x="2616000" y="1484314"/>
            <a:ext cx="6960000" cy="1561945"/>
          </a:xfrm>
        </p:spPr>
        <p:txBody>
          <a:bodyPr anchor="b">
            <a:noAutofit/>
          </a:bodyPr>
          <a:lstStyle>
            <a:lvl1pPr algn="ctr">
              <a:defRPr sz="2800">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headline</a:t>
            </a:r>
            <a:endParaRPr lang="en-US" dirty="0"/>
          </a:p>
        </p:txBody>
      </p:sp>
      <p:sp>
        <p:nvSpPr>
          <p:cNvPr id="10" name="Subtitle 2"/>
          <p:cNvSpPr>
            <a:spLocks noGrp="1"/>
          </p:cNvSpPr>
          <p:nvPr>
            <p:ph type="subTitle" idx="1" hasCustomPrompt="1"/>
          </p:nvPr>
        </p:nvSpPr>
        <p:spPr>
          <a:xfrm>
            <a:off x="2616000" y="3284539"/>
            <a:ext cx="6960000" cy="1083680"/>
          </a:xfrm>
        </p:spPr>
        <p:txBody>
          <a:bodyPr>
            <a:normAutofit/>
          </a:bodyPr>
          <a:lstStyle>
            <a:lvl1pPr marL="0" indent="0" algn="ctr">
              <a:lnSpc>
                <a:spcPct val="100000"/>
              </a:lnSpc>
              <a:buNone/>
              <a:defRPr sz="18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a </a:t>
            </a:r>
            <a:r>
              <a:rPr lang="sv-SE" dirty="0" err="1" smtClean="0"/>
              <a:t>sub</a:t>
            </a:r>
            <a:r>
              <a:rPr lang="sv-SE" dirty="0" smtClean="0"/>
              <a:t> </a:t>
            </a:r>
            <a:r>
              <a:rPr lang="sv-SE" dirty="0" err="1" smtClean="0"/>
              <a:t>header</a:t>
            </a:r>
            <a:endParaRPr lang="en-US" dirty="0"/>
          </a:p>
        </p:txBody>
      </p:sp>
    </p:spTree>
    <p:extLst>
      <p:ext uri="{BB962C8B-B14F-4D97-AF65-F5344CB8AC3E}">
        <p14:creationId xmlns:p14="http://schemas.microsoft.com/office/powerpoint/2010/main" val="3947504802"/>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0295" y="905649"/>
            <a:ext cx="8863152" cy="1080468"/>
          </a:xfrm>
          <a:prstGeom prst="rect">
            <a:avLst/>
          </a:prstGeom>
        </p:spPr>
        <p:txBody>
          <a:bodyPr vert="horz" lIns="0" tIns="0" rIns="0" bIns="0" rtlCol="0" anchor="ctr">
            <a:noAutofit/>
          </a:bodyPr>
          <a:lstStyle/>
          <a:p>
            <a:r>
              <a:rPr lang="sv-SE" dirty="0" smtClean="0"/>
              <a:t>Klicka här för att ändra format</a:t>
            </a:r>
            <a:endParaRPr lang="en-US" dirty="0"/>
          </a:p>
        </p:txBody>
      </p:sp>
      <p:sp>
        <p:nvSpPr>
          <p:cNvPr id="3" name="Text Placeholder 2"/>
          <p:cNvSpPr>
            <a:spLocks noGrp="1"/>
          </p:cNvSpPr>
          <p:nvPr>
            <p:ph type="body" idx="1"/>
          </p:nvPr>
        </p:nvSpPr>
        <p:spPr>
          <a:xfrm>
            <a:off x="1660294" y="2349501"/>
            <a:ext cx="8871413" cy="3661667"/>
          </a:xfrm>
          <a:prstGeom prst="rect">
            <a:avLst/>
          </a:prstGeom>
        </p:spPr>
        <p:txBody>
          <a:bodyPr vert="horz" lIns="0" tIns="0" rIns="0" bIns="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en-US" dirty="0"/>
          </a:p>
        </p:txBody>
      </p:sp>
      <p:sp>
        <p:nvSpPr>
          <p:cNvPr id="4" name="Date Placeholder 3"/>
          <p:cNvSpPr>
            <a:spLocks noGrp="1"/>
          </p:cNvSpPr>
          <p:nvPr>
            <p:ph type="dt" sz="half" idx="2"/>
          </p:nvPr>
        </p:nvSpPr>
        <p:spPr>
          <a:xfrm>
            <a:off x="392324" y="6531430"/>
            <a:ext cx="1440000" cy="98568"/>
          </a:xfrm>
          <a:prstGeom prst="rect">
            <a:avLst/>
          </a:prstGeom>
        </p:spPr>
        <p:txBody>
          <a:bodyPr vert="horz" lIns="0" tIns="0" rIns="0" bIns="0" rtlCol="0" anchor="ctr"/>
          <a:lstStyle>
            <a:lvl1pPr algn="l">
              <a:defRPr sz="700" cap="all" baseline="0">
                <a:solidFill>
                  <a:schemeClr val="tx1"/>
                </a:solidFill>
                <a:latin typeface="+mj-lt"/>
              </a:defRPr>
            </a:lvl1pPr>
          </a:lstStyle>
          <a:p>
            <a:r>
              <a:rPr lang="sv-SE" smtClean="0"/>
              <a:t>2018-11-08</a:t>
            </a:r>
            <a:endParaRPr lang="sv-SE" dirty="0"/>
          </a:p>
        </p:txBody>
      </p:sp>
      <p:sp>
        <p:nvSpPr>
          <p:cNvPr id="5" name="Footer Placeholder 4"/>
          <p:cNvSpPr>
            <a:spLocks noGrp="1"/>
          </p:cNvSpPr>
          <p:nvPr>
            <p:ph type="ftr" sz="quarter" idx="3"/>
          </p:nvPr>
        </p:nvSpPr>
        <p:spPr>
          <a:xfrm>
            <a:off x="3551767" y="6531430"/>
            <a:ext cx="5088000" cy="98568"/>
          </a:xfrm>
          <a:prstGeom prst="rect">
            <a:avLst/>
          </a:prstGeom>
        </p:spPr>
        <p:txBody>
          <a:bodyPr vert="horz" lIns="0" tIns="0" rIns="0" bIns="0" rtlCol="0" anchor="ctr"/>
          <a:lstStyle>
            <a:lvl1pPr algn="ctr">
              <a:defRPr sz="700" cap="all" baseline="0">
                <a:solidFill>
                  <a:schemeClr val="tx1"/>
                </a:solidFill>
                <a:latin typeface="+mj-lt"/>
              </a:defRPr>
            </a:lvl1pPr>
          </a:lstStyle>
          <a:p>
            <a:r>
              <a:rPr lang="sv-SE" smtClean="0"/>
              <a:t>Helena Lindgren</a:t>
            </a:r>
            <a:endParaRPr lang="sv-SE" dirty="0"/>
          </a:p>
        </p:txBody>
      </p:sp>
      <p:sp>
        <p:nvSpPr>
          <p:cNvPr id="6" name="Slide Number Placeholder 5"/>
          <p:cNvSpPr>
            <a:spLocks noGrp="1"/>
          </p:cNvSpPr>
          <p:nvPr>
            <p:ph type="sldNum" sz="quarter" idx="4"/>
          </p:nvPr>
        </p:nvSpPr>
        <p:spPr>
          <a:xfrm>
            <a:off x="10366176" y="6531430"/>
            <a:ext cx="1440000" cy="98568"/>
          </a:xfrm>
          <a:prstGeom prst="rect">
            <a:avLst/>
          </a:prstGeom>
        </p:spPr>
        <p:txBody>
          <a:bodyPr vert="horz" lIns="0" tIns="0" rIns="0" bIns="0" rtlCol="0" anchor="ctr"/>
          <a:lstStyle>
            <a:lvl1pPr algn="r">
              <a:defRPr sz="700" cap="all" baseline="0">
                <a:solidFill>
                  <a:schemeClr val="tx1"/>
                </a:solidFill>
                <a:latin typeface="+mj-lt"/>
              </a:defRPr>
            </a:lvl1pPr>
          </a:lstStyle>
          <a:p>
            <a:fld id="{D3ED0E79-C485-4358-AA6A-241A5ED8242A}" type="slidenum">
              <a:rPr lang="sv-SE" smtClean="0"/>
              <a:pPr/>
              <a:t>‹Nr.›</a:t>
            </a:fld>
            <a:endParaRPr lang="sv-SE" dirty="0"/>
          </a:p>
        </p:txBody>
      </p:sp>
      <p:pic>
        <p:nvPicPr>
          <p:cNvPr id="8" name="Bildobjekt 7"/>
          <p:cNvPicPr>
            <a:picLocks noChangeAspect="1"/>
          </p:cNvPicPr>
          <p:nvPr/>
        </p:nvPicPr>
        <p:blipFill>
          <a:blip r:embed="rId22"/>
          <a:stretch>
            <a:fillRect/>
          </a:stretch>
        </p:blipFill>
        <p:spPr>
          <a:xfrm>
            <a:off x="5274736" y="222250"/>
            <a:ext cx="1650857" cy="324000"/>
          </a:xfrm>
          <a:prstGeom prst="rect">
            <a:avLst/>
          </a:prstGeom>
        </p:spPr>
      </p:pic>
    </p:spTree>
    <p:extLst>
      <p:ext uri="{BB962C8B-B14F-4D97-AF65-F5344CB8AC3E}">
        <p14:creationId xmlns:p14="http://schemas.microsoft.com/office/powerpoint/2010/main" val="143184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6" r:id="rId4"/>
    <p:sldLayoutId id="2147483667" r:id="rId5"/>
    <p:sldLayoutId id="2147483684" r:id="rId6"/>
    <p:sldLayoutId id="2147483687" r:id="rId7"/>
    <p:sldLayoutId id="2147483674" r:id="rId8"/>
    <p:sldLayoutId id="2147483675" r:id="rId9"/>
    <p:sldLayoutId id="2147483677" r:id="rId10"/>
    <p:sldLayoutId id="2147483676" r:id="rId11"/>
    <p:sldLayoutId id="2147483678" r:id="rId12"/>
    <p:sldLayoutId id="2147483686" r:id="rId13"/>
    <p:sldLayoutId id="2147483679" r:id="rId14"/>
    <p:sldLayoutId id="2147483680" r:id="rId15"/>
    <p:sldLayoutId id="2147483681" r:id="rId16"/>
    <p:sldLayoutId id="2147483682" r:id="rId17"/>
    <p:sldLayoutId id="2147483683" r:id="rId18"/>
    <p:sldLayoutId id="2147483689" r:id="rId19"/>
    <p:sldLayoutId id="2147483690" r:id="rId20"/>
  </p:sldLayoutIdLst>
  <p:hf hdr="0" ftr="0"/>
  <p:txStyles>
    <p:titleStyle>
      <a:lvl1pPr algn="ctr" defTabSz="914400" rtl="0" eaLnBrk="1" latinLnBrk="0" hangingPunct="1">
        <a:lnSpc>
          <a:spcPct val="100000"/>
        </a:lnSpc>
        <a:spcBef>
          <a:spcPct val="0"/>
        </a:spcBef>
        <a:buNone/>
        <a:defRPr sz="2800" b="1" i="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1645" userDrawn="1">
          <p15:clr>
            <a:srgbClr val="F26B43"/>
          </p15:clr>
        </p15:guide>
        <p15:guide id="3" pos="6035" userDrawn="1">
          <p15:clr>
            <a:srgbClr val="F26B43"/>
          </p15:clr>
        </p15:guide>
        <p15:guide id="4" orient="horz" pos="3475" userDrawn="1">
          <p15:clr>
            <a:srgbClr val="F26B43"/>
          </p15:clr>
        </p15:guide>
        <p15:guide id="5" pos="241" userDrawn="1">
          <p15:clr>
            <a:srgbClr val="F26B43"/>
          </p15:clr>
        </p15:guide>
        <p15:guide id="6" pos="5837" userDrawn="1">
          <p15:clr>
            <a:srgbClr val="F26B43"/>
          </p15:clr>
        </p15:guide>
        <p15:guide id="7" pos="1839" userDrawn="1">
          <p15:clr>
            <a:srgbClr val="F26B43"/>
          </p15:clr>
        </p15:guide>
        <p15:guide id="8" pos="7439" userDrawn="1">
          <p15:clr>
            <a:srgbClr val="F26B43"/>
          </p15:clr>
        </p15:guide>
        <p15:guide id="9" orient="horz" pos="935" userDrawn="1">
          <p15:clr>
            <a:srgbClr val="F26B43"/>
          </p15:clr>
        </p15:guide>
        <p15:guide id="10" orient="horz" pos="2069" userDrawn="1">
          <p15:clr>
            <a:srgbClr val="F26B43"/>
          </p15:clr>
        </p15:guide>
        <p15:guide id="11" orient="horz" pos="177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1" Type="http://schemas.openxmlformats.org/officeDocument/2006/relationships/slideLayout" Target="../slideLayouts/slideLayout19.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19.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www.volvogroup.com/" TargetMode="External"/><Relationship Id="rId3" Type="http://schemas.openxmlformats.org/officeDocument/2006/relationships/hyperlink" Target="mailto:malin.andersson.2@volvo.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mailto:lisa.redin@umu.se"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ctrTitle"/>
          </p:nvPr>
        </p:nvSpPr>
        <p:spPr>
          <a:xfrm>
            <a:off x="803188" y="841763"/>
            <a:ext cx="10663881" cy="888183"/>
          </a:xfrm>
        </p:spPr>
        <p:txBody>
          <a:bodyPr/>
          <a:lstStyle/>
          <a:p>
            <a:pPr algn="ctr"/>
            <a:r>
              <a:rPr lang="sv-SE" b="0" cap="all" dirty="0" err="1">
                <a:ea typeface="ＭＳ Ｐゴシック" pitchFamily="-109" charset="-128"/>
                <a:cs typeface="ＭＳ Ｐゴシック" pitchFamily="-109" charset="-128"/>
              </a:rPr>
              <a:t>Interactivity</a:t>
            </a:r>
            <a:r>
              <a:rPr lang="sv-SE" b="0" cap="all" dirty="0">
                <a:ea typeface="ＭＳ Ｐゴシック" pitchFamily="-109" charset="-128"/>
                <a:cs typeface="ＭＳ Ｐゴシック" pitchFamily="-109" charset="-128"/>
              </a:rPr>
              <a:t> in smart</a:t>
            </a:r>
            <a:r>
              <a:rPr lang="sv-SE" b="0" cap="all" dirty="0" smtClean="0">
                <a:ea typeface="ＭＳ Ｐゴシック" pitchFamily="-109" charset="-128"/>
                <a:cs typeface="ＭＳ Ｐゴシック" pitchFamily="-109" charset="-128"/>
              </a:rPr>
              <a:t> Environments</a:t>
            </a:r>
            <a:endParaRPr lang="sv-SE" b="0" cap="all" dirty="0">
              <a:ea typeface="ＭＳ Ｐゴシック" pitchFamily="-109" charset="-128"/>
              <a:cs typeface="ＭＳ Ｐゴシック" pitchFamily="-109" charset="-128"/>
            </a:endParaRPr>
          </a:p>
        </p:txBody>
      </p:sp>
      <p:sp>
        <p:nvSpPr>
          <p:cNvPr id="7171" name="Rectangle 1027"/>
          <p:cNvSpPr>
            <a:spLocks noGrp="1" noChangeArrowheads="1"/>
          </p:cNvSpPr>
          <p:nvPr>
            <p:ph type="subTitle" idx="1"/>
          </p:nvPr>
        </p:nvSpPr>
        <p:spPr>
          <a:xfrm>
            <a:off x="1359243" y="2718486"/>
            <a:ext cx="9860692" cy="2458995"/>
          </a:xfrm>
        </p:spPr>
        <p:txBody>
          <a:bodyPr>
            <a:normAutofit lnSpcReduction="10000"/>
          </a:bodyPr>
          <a:lstStyle/>
          <a:p>
            <a:pPr algn="ctr"/>
            <a:r>
              <a:rPr lang="sv-SE" sz="2400" b="1" dirty="0" err="1">
                <a:ea typeface="ＭＳ Ｐゴシック" pitchFamily="-109" charset="-128"/>
                <a:cs typeface="ＭＳ Ｐゴシック" pitchFamily="-109" charset="-128"/>
              </a:rPr>
              <a:t>Lecture</a:t>
            </a:r>
            <a:r>
              <a:rPr lang="sv-SE" sz="2400" b="1" dirty="0" smtClean="0">
                <a:ea typeface="ＭＳ Ｐゴシック" pitchFamily="-109" charset="-128"/>
                <a:cs typeface="ＭＳ Ｐゴシック" pitchFamily="-109" charset="-128"/>
              </a:rPr>
              <a:t> 1: </a:t>
            </a:r>
          </a:p>
          <a:p>
            <a:pPr algn="ctr"/>
            <a:r>
              <a:rPr lang="sv-SE" sz="2400" b="1" dirty="0" smtClean="0">
                <a:ea typeface="ＭＳ Ｐゴシック" pitchFamily="-109" charset="-128"/>
                <a:cs typeface="ＭＳ Ｐゴシック" pitchFamily="-109" charset="-128"/>
              </a:rPr>
              <a:t>INTRODUCTION TO THE COURSE and </a:t>
            </a:r>
          </a:p>
          <a:p>
            <a:pPr algn="ctr"/>
            <a:r>
              <a:rPr lang="sv-SE" sz="2400" b="1" dirty="0" smtClean="0">
                <a:ea typeface="ＭＳ Ｐゴシック" pitchFamily="-109" charset="-128"/>
                <a:cs typeface="ＭＳ Ｐゴシック" pitchFamily="-109" charset="-128"/>
              </a:rPr>
              <a:t>INTERACTIVE, INTELLIGENT AGENTS</a:t>
            </a:r>
          </a:p>
          <a:p>
            <a:pPr algn="ctr"/>
            <a:endParaRPr lang="sv-SE" b="1" dirty="0">
              <a:ea typeface="ＭＳ Ｐゴシック" pitchFamily="-109" charset="-128"/>
              <a:cs typeface="ＭＳ Ｐゴシック" pitchFamily="-109" charset="-128"/>
            </a:endParaRPr>
          </a:p>
          <a:p>
            <a:pPr algn="ctr"/>
            <a:r>
              <a:rPr lang="sv-SE" b="1" dirty="0">
                <a:ea typeface="ＭＳ Ｐゴシック" pitchFamily="-109" charset="-128"/>
                <a:cs typeface="ＭＳ Ｐゴシック" pitchFamily="-109" charset="-128"/>
              </a:rPr>
              <a:t>Helena Lindgren</a:t>
            </a:r>
          </a:p>
          <a:p>
            <a:pPr algn="ctr"/>
            <a:r>
              <a:rPr lang="sv-SE" b="1" dirty="0">
                <a:ea typeface="ＭＳ Ｐゴシック" pitchFamily="-109" charset="-128"/>
                <a:cs typeface="ＭＳ Ｐゴシック" pitchFamily="-109" charset="-128"/>
              </a:rPr>
              <a:t>November </a:t>
            </a:r>
            <a:r>
              <a:rPr lang="sv-SE" b="1" dirty="0" smtClean="0">
                <a:ea typeface="ＭＳ Ｐゴシック" pitchFamily="-109" charset="-128"/>
                <a:cs typeface="ＭＳ Ｐゴシック" pitchFamily="-109" charset="-128"/>
              </a:rPr>
              <a:t> 8, 2018</a:t>
            </a:r>
            <a:endParaRPr lang="sv-SE" b="1" dirty="0">
              <a:ea typeface="ＭＳ Ｐゴシック" pitchFamily="-109" charset="-128"/>
              <a:cs typeface="ＭＳ Ｐゴシック" pitchFamily="-109" charset="-128"/>
            </a:endParaRPr>
          </a:p>
          <a:p>
            <a:endParaRPr lang="sv-SE" dirty="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9909069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we mean by interactivity?</a:t>
            </a:r>
            <a:endParaRPr lang="en-GB" dirty="0"/>
          </a:p>
        </p:txBody>
      </p:sp>
      <p:sp>
        <p:nvSpPr>
          <p:cNvPr id="3" name="Content Placeholder 2"/>
          <p:cNvSpPr>
            <a:spLocks noGrp="1"/>
          </p:cNvSpPr>
          <p:nvPr>
            <p:ph idx="1"/>
          </p:nvPr>
        </p:nvSpPr>
        <p:spPr>
          <a:xfrm>
            <a:off x="2174789" y="2335427"/>
            <a:ext cx="8705335" cy="3529914"/>
          </a:xfrm>
        </p:spPr>
        <p:txBody>
          <a:bodyPr/>
          <a:lstStyle/>
          <a:p>
            <a:r>
              <a:rPr lang="en-GB" sz="2400" dirty="0" smtClean="0">
                <a:latin typeface="Calibri" charset="0"/>
                <a:ea typeface="Calibri" charset="0"/>
                <a:cs typeface="Calibri" charset="0"/>
              </a:rPr>
              <a:t>Simplified: </a:t>
            </a:r>
          </a:p>
          <a:p>
            <a:pPr lvl="1"/>
            <a:r>
              <a:rPr lang="en-GB" sz="2400" dirty="0" smtClean="0">
                <a:latin typeface="Calibri" charset="0"/>
                <a:ea typeface="Calibri" charset="0"/>
                <a:cs typeface="Calibri" charset="0"/>
              </a:rPr>
              <a:t>a phenomenon occurring wherever and whenever two objects (biological or other physical, or virtual, or cyber-physical) need to coordinate their beings and actions</a:t>
            </a:r>
            <a:endParaRPr lang="en-GB" sz="2400" dirty="0">
              <a:latin typeface="Calibri" charset="0"/>
              <a:ea typeface="Calibri" charset="0"/>
              <a:cs typeface="Calibri" charset="0"/>
            </a:endParaRPr>
          </a:p>
        </p:txBody>
      </p:sp>
      <p:sp>
        <p:nvSpPr>
          <p:cNvPr id="5" name="Date Placeholder 4"/>
          <p:cNvSpPr>
            <a:spLocks noGrp="1"/>
          </p:cNvSpPr>
          <p:nvPr>
            <p:ph type="dt" sz="half" idx="10"/>
          </p:nvPr>
        </p:nvSpPr>
        <p:spPr/>
        <p:txBody>
          <a:bodyPr/>
          <a:lstStyle/>
          <a:p>
            <a:r>
              <a:rPr lang="sv-SE" smtClean="0"/>
              <a:t>2018-11-08</a:t>
            </a:r>
            <a:endParaRPr lang="sv-SE" sz="1400"/>
          </a:p>
        </p:txBody>
      </p:sp>
      <p:sp>
        <p:nvSpPr>
          <p:cNvPr id="6" name="Platshållare för bildnummer 5"/>
          <p:cNvSpPr>
            <a:spLocks noGrp="1"/>
          </p:cNvSpPr>
          <p:nvPr>
            <p:ph type="sldNum" sz="quarter" idx="12"/>
          </p:nvPr>
        </p:nvSpPr>
        <p:spPr/>
        <p:txBody>
          <a:bodyPr/>
          <a:lstStyle/>
          <a:p>
            <a:pPr>
              <a:defRPr/>
            </a:pPr>
            <a:fld id="{1FEE1F58-C497-8D4D-9AA3-6F68D35D66A6}" type="slidenum">
              <a:rPr lang="sv-SE" smtClean="0"/>
              <a:pPr>
                <a:defRPr/>
              </a:pPr>
              <a:t>10</a:t>
            </a:fld>
            <a:endParaRPr lang="sv-SE" sz="1400" dirty="0"/>
          </a:p>
        </p:txBody>
      </p:sp>
    </p:spTree>
    <p:extLst>
      <p:ext uri="{BB962C8B-B14F-4D97-AF65-F5344CB8AC3E}">
        <p14:creationId xmlns:p14="http://schemas.microsoft.com/office/powerpoint/2010/main" val="11694468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smart environments?</a:t>
            </a:r>
            <a:endParaRPr lang="en-GB" dirty="0"/>
          </a:p>
        </p:txBody>
      </p:sp>
      <p:sp>
        <p:nvSpPr>
          <p:cNvPr id="3" name="Content Placeholder 2"/>
          <p:cNvSpPr>
            <a:spLocks noGrp="1"/>
          </p:cNvSpPr>
          <p:nvPr>
            <p:ph idx="1"/>
          </p:nvPr>
        </p:nvSpPr>
        <p:spPr/>
        <p:txBody>
          <a:bodyPr/>
          <a:lstStyle/>
          <a:p>
            <a:r>
              <a:rPr lang="en-GB" sz="2400" dirty="0" smtClean="0">
                <a:latin typeface="Calibri" charset="0"/>
                <a:ea typeface="Calibri" charset="0"/>
                <a:cs typeface="Calibri" charset="0"/>
              </a:rPr>
              <a:t>Simplified: </a:t>
            </a:r>
          </a:p>
          <a:p>
            <a:pPr lvl="1"/>
            <a:r>
              <a:rPr lang="en-GB" sz="2400" dirty="0" smtClean="0">
                <a:latin typeface="Calibri" charset="0"/>
                <a:ea typeface="Calibri" charset="0"/>
                <a:cs typeface="Calibri" charset="0"/>
              </a:rPr>
              <a:t>environments where computing is involved for producing </a:t>
            </a:r>
            <a:r>
              <a:rPr lang="en-GB" sz="2400" b="1" i="1" dirty="0" smtClean="0">
                <a:latin typeface="Calibri" charset="0"/>
                <a:ea typeface="Calibri" charset="0"/>
                <a:cs typeface="Calibri" charset="0"/>
              </a:rPr>
              <a:t>aggregated values </a:t>
            </a:r>
            <a:r>
              <a:rPr lang="en-GB" sz="2400" dirty="0" smtClean="0">
                <a:latin typeface="Calibri" charset="0"/>
                <a:ea typeface="Calibri" charset="0"/>
                <a:cs typeface="Calibri" charset="0"/>
              </a:rPr>
              <a:t>beyond the basic information</a:t>
            </a:r>
          </a:p>
          <a:p>
            <a:pPr lvl="2"/>
            <a:r>
              <a:rPr lang="en-GB" sz="2400" b="1" dirty="0" smtClean="0">
                <a:solidFill>
                  <a:srgbClr val="800000"/>
                </a:solidFill>
                <a:latin typeface="Calibri" charset="0"/>
                <a:ea typeface="Calibri" charset="0"/>
                <a:cs typeface="Calibri" charset="0"/>
              </a:rPr>
              <a:t>For a PURPOSE</a:t>
            </a:r>
          </a:p>
          <a:p>
            <a:pPr lvl="3"/>
            <a:r>
              <a:rPr lang="en-GB" sz="2400" dirty="0" smtClean="0">
                <a:latin typeface="Calibri" charset="0"/>
                <a:ea typeface="Calibri" charset="0"/>
                <a:cs typeface="Calibri" charset="0"/>
              </a:rPr>
              <a:t>to improve something</a:t>
            </a:r>
          </a:p>
          <a:p>
            <a:pPr lvl="3"/>
            <a:r>
              <a:rPr lang="en-GB" sz="2400" dirty="0" smtClean="0">
                <a:latin typeface="Calibri" charset="0"/>
                <a:ea typeface="Calibri" charset="0"/>
                <a:cs typeface="Calibri" charset="0"/>
              </a:rPr>
              <a:t>to control something</a:t>
            </a:r>
          </a:p>
          <a:p>
            <a:pPr lvl="3"/>
            <a:r>
              <a:rPr lang="en-GB" sz="2400" dirty="0" smtClean="0">
                <a:latin typeface="Calibri" charset="0"/>
                <a:ea typeface="Calibri" charset="0"/>
                <a:cs typeface="Calibri" charset="0"/>
              </a:rPr>
              <a:t>to reduce/minimise undesired events</a:t>
            </a:r>
          </a:p>
          <a:p>
            <a:pPr lvl="2"/>
            <a:endParaRPr lang="en-GB" sz="2400" dirty="0">
              <a:latin typeface="Calibri" charset="0"/>
              <a:ea typeface="Calibri" charset="0"/>
              <a:cs typeface="Calibri" charset="0"/>
            </a:endParaRPr>
          </a:p>
        </p:txBody>
      </p:sp>
      <p:sp>
        <p:nvSpPr>
          <p:cNvPr id="5" name="Date Placeholder 4"/>
          <p:cNvSpPr>
            <a:spLocks noGrp="1"/>
          </p:cNvSpPr>
          <p:nvPr>
            <p:ph type="dt" sz="half" idx="10"/>
          </p:nvPr>
        </p:nvSpPr>
        <p:spPr/>
        <p:txBody>
          <a:bodyPr/>
          <a:lstStyle/>
          <a:p>
            <a:r>
              <a:rPr lang="sv-SE" smtClean="0"/>
              <a:t>2018-11-08</a:t>
            </a:r>
            <a:endParaRPr lang="sv-SE" sz="1400"/>
          </a:p>
        </p:txBody>
      </p:sp>
      <p:sp>
        <p:nvSpPr>
          <p:cNvPr id="6" name="Platshållare för bildnummer 5"/>
          <p:cNvSpPr>
            <a:spLocks noGrp="1"/>
          </p:cNvSpPr>
          <p:nvPr>
            <p:ph type="sldNum" sz="quarter" idx="12"/>
          </p:nvPr>
        </p:nvSpPr>
        <p:spPr/>
        <p:txBody>
          <a:bodyPr/>
          <a:lstStyle/>
          <a:p>
            <a:pPr>
              <a:defRPr/>
            </a:pPr>
            <a:fld id="{1FEE1F58-C497-8D4D-9AA3-6F68D35D66A6}" type="slidenum">
              <a:rPr lang="sv-SE" smtClean="0"/>
              <a:pPr>
                <a:defRPr/>
              </a:pPr>
              <a:t>11</a:t>
            </a:fld>
            <a:endParaRPr lang="sv-SE" sz="1400" dirty="0"/>
          </a:p>
        </p:txBody>
      </p:sp>
    </p:spTree>
    <p:extLst>
      <p:ext uri="{BB962C8B-B14F-4D97-AF65-F5344CB8AC3E}">
        <p14:creationId xmlns:p14="http://schemas.microsoft.com/office/powerpoint/2010/main" val="1122131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86" y="554160"/>
            <a:ext cx="11726562" cy="1080468"/>
          </a:xfrm>
        </p:spPr>
        <p:txBody>
          <a:bodyPr/>
          <a:lstStyle/>
          <a:p>
            <a:r>
              <a:rPr lang="en-GB" dirty="0" smtClean="0"/>
              <a:t>Why dedicating a course on interactivity in smart environments?</a:t>
            </a:r>
            <a:endParaRPr lang="en-GB" dirty="0"/>
          </a:p>
        </p:txBody>
      </p:sp>
      <p:sp>
        <p:nvSpPr>
          <p:cNvPr id="3" name="Content Placeholder 2"/>
          <p:cNvSpPr>
            <a:spLocks noGrp="1"/>
          </p:cNvSpPr>
          <p:nvPr>
            <p:ph idx="1"/>
          </p:nvPr>
        </p:nvSpPr>
        <p:spPr>
          <a:xfrm>
            <a:off x="3352799" y="1754659"/>
            <a:ext cx="8423190" cy="4417541"/>
          </a:xfrm>
        </p:spPr>
        <p:txBody>
          <a:bodyPr/>
          <a:lstStyle/>
          <a:p>
            <a:r>
              <a:rPr lang="en-GB" sz="2200" dirty="0">
                <a:latin typeface="Calibri" charset="0"/>
                <a:ea typeface="Calibri" charset="0"/>
                <a:cs typeface="Calibri" charset="0"/>
              </a:rPr>
              <a:t>wherever two physical or virtual or cyber-physical objects need to coordinate their beings and actions</a:t>
            </a:r>
            <a:r>
              <a:rPr lang="en-GB" sz="2200" dirty="0" smtClean="0">
                <a:latin typeface="Calibri" charset="0"/>
                <a:ea typeface="Calibri" charset="0"/>
                <a:cs typeface="Calibri" charset="0"/>
              </a:rPr>
              <a:t>…</a:t>
            </a:r>
            <a:endParaRPr lang="en-GB" sz="2200" dirty="0">
              <a:latin typeface="Calibri" charset="0"/>
              <a:ea typeface="Calibri" charset="0"/>
              <a:cs typeface="Calibri" charset="0"/>
            </a:endParaRPr>
          </a:p>
          <a:p>
            <a:pPr lvl="1"/>
            <a:endParaRPr lang="en-GB" dirty="0" smtClean="0">
              <a:latin typeface="Calibri" charset="0"/>
              <a:ea typeface="Calibri" charset="0"/>
              <a:cs typeface="Calibri" charset="0"/>
            </a:endParaRPr>
          </a:p>
          <a:p>
            <a:pPr lvl="1"/>
            <a:r>
              <a:rPr lang="en-GB" dirty="0" smtClean="0">
                <a:latin typeface="Calibri" charset="0"/>
                <a:ea typeface="Calibri" charset="0"/>
                <a:cs typeface="Calibri" charset="0"/>
              </a:rPr>
              <a:t>…</a:t>
            </a:r>
            <a:r>
              <a:rPr lang="en-GB" sz="2200" dirty="0" smtClean="0">
                <a:latin typeface="Calibri" charset="0"/>
                <a:ea typeface="Calibri" charset="0"/>
                <a:cs typeface="Calibri" charset="0"/>
              </a:rPr>
              <a:t>need for adaptation arise</a:t>
            </a:r>
          </a:p>
          <a:p>
            <a:pPr lvl="2"/>
            <a:r>
              <a:rPr lang="en-GB" sz="2200" dirty="0" smtClean="0">
                <a:latin typeface="Calibri" charset="0"/>
                <a:ea typeface="Calibri" charset="0"/>
                <a:cs typeface="Calibri" charset="0"/>
              </a:rPr>
              <a:t>Limitations in capacity:</a:t>
            </a:r>
          </a:p>
          <a:p>
            <a:pPr lvl="3"/>
            <a:r>
              <a:rPr lang="en-GB" sz="2200" dirty="0" smtClean="0">
                <a:latin typeface="Calibri" charset="0"/>
                <a:ea typeface="Calibri" charset="0"/>
                <a:cs typeface="Calibri" charset="0"/>
              </a:rPr>
              <a:t>Computational / cognitive</a:t>
            </a:r>
          </a:p>
          <a:p>
            <a:pPr lvl="3"/>
            <a:r>
              <a:rPr lang="en-GB" sz="2200" dirty="0" smtClean="0">
                <a:latin typeface="Calibri" charset="0"/>
                <a:ea typeface="Calibri" charset="0"/>
                <a:cs typeface="Calibri" charset="0"/>
              </a:rPr>
              <a:t>Social</a:t>
            </a:r>
          </a:p>
          <a:p>
            <a:pPr lvl="3"/>
            <a:r>
              <a:rPr lang="en-GB" sz="2200" dirty="0" smtClean="0">
                <a:latin typeface="Calibri" charset="0"/>
                <a:ea typeface="Calibri" charset="0"/>
                <a:cs typeface="Calibri" charset="0"/>
              </a:rPr>
              <a:t>Physical</a:t>
            </a:r>
          </a:p>
          <a:p>
            <a:pPr lvl="1"/>
            <a:r>
              <a:rPr lang="en-GB" sz="2200" dirty="0" smtClean="0">
                <a:latin typeface="Calibri" charset="0"/>
                <a:ea typeface="Calibri" charset="0"/>
                <a:cs typeface="Calibri" charset="0"/>
              </a:rPr>
              <a:t>…need for negotiation arise</a:t>
            </a:r>
          </a:p>
          <a:p>
            <a:pPr lvl="2"/>
            <a:r>
              <a:rPr lang="en-GB" sz="2200" dirty="0" smtClean="0">
                <a:latin typeface="Calibri" charset="0"/>
                <a:ea typeface="Calibri" charset="0"/>
                <a:cs typeface="Calibri" charset="0"/>
              </a:rPr>
              <a:t>Conflicting purposes and goals</a:t>
            </a:r>
          </a:p>
          <a:p>
            <a:pPr lvl="3"/>
            <a:r>
              <a:rPr lang="en-GB" sz="2200" dirty="0" smtClean="0">
                <a:latin typeface="Calibri" charset="0"/>
                <a:ea typeface="Calibri" charset="0"/>
                <a:cs typeface="Calibri" charset="0"/>
              </a:rPr>
              <a:t>Rational</a:t>
            </a:r>
          </a:p>
          <a:p>
            <a:pPr lvl="3"/>
            <a:r>
              <a:rPr lang="en-GB" sz="2200" dirty="0" smtClean="0">
                <a:latin typeface="Calibri" charset="0"/>
                <a:ea typeface="Calibri" charset="0"/>
                <a:cs typeface="Calibri" charset="0"/>
              </a:rPr>
              <a:t>Emotional</a:t>
            </a:r>
          </a:p>
          <a:p>
            <a:pPr lvl="3"/>
            <a:r>
              <a:rPr lang="en-GB" sz="2200" dirty="0" smtClean="0">
                <a:latin typeface="Calibri" charset="0"/>
                <a:ea typeface="Calibri" charset="0"/>
                <a:cs typeface="Calibri" charset="0"/>
              </a:rPr>
              <a:t>Social</a:t>
            </a:r>
          </a:p>
          <a:p>
            <a:pPr lvl="3"/>
            <a:endParaRPr lang="en-GB" dirty="0" smtClean="0">
              <a:latin typeface="Calibri" charset="0"/>
              <a:ea typeface="Calibri" charset="0"/>
              <a:cs typeface="Calibri" charset="0"/>
            </a:endParaRPr>
          </a:p>
          <a:p>
            <a:pPr lvl="2"/>
            <a:endParaRPr lang="en-GB" dirty="0">
              <a:latin typeface="Calibri" charset="0"/>
              <a:ea typeface="Calibri" charset="0"/>
              <a:cs typeface="Calibri" charset="0"/>
            </a:endParaRPr>
          </a:p>
        </p:txBody>
      </p:sp>
      <p:sp>
        <p:nvSpPr>
          <p:cNvPr id="5" name="TextBox 4"/>
          <p:cNvSpPr txBox="1"/>
          <p:nvPr/>
        </p:nvSpPr>
        <p:spPr>
          <a:xfrm>
            <a:off x="904185" y="3282423"/>
            <a:ext cx="1856277" cy="2123658"/>
          </a:xfrm>
          <a:prstGeom prst="rect">
            <a:avLst/>
          </a:prstGeom>
          <a:solidFill>
            <a:schemeClr val="bg1">
              <a:alpha val="72000"/>
            </a:schemeClr>
          </a:solidFill>
        </p:spPr>
        <p:txBody>
          <a:bodyPr wrap="none" rtlCol="0">
            <a:spAutoFit/>
          </a:bodyPr>
          <a:lstStyle/>
          <a:p>
            <a:pPr lvl="0"/>
            <a:r>
              <a:rPr lang="en-US" sz="2200" b="1" dirty="0">
                <a:solidFill>
                  <a:srgbClr val="800000"/>
                </a:solidFill>
                <a:latin typeface="Calibri"/>
                <a:cs typeface="Calibri"/>
              </a:rPr>
              <a:t>PURPOSEFUL</a:t>
            </a:r>
          </a:p>
          <a:p>
            <a:pPr lvl="0"/>
            <a:r>
              <a:rPr lang="en-US" sz="2200" b="1" dirty="0">
                <a:solidFill>
                  <a:srgbClr val="800000"/>
                </a:solidFill>
                <a:latin typeface="Calibri"/>
                <a:cs typeface="Calibri"/>
              </a:rPr>
              <a:t>INTERACTION </a:t>
            </a:r>
          </a:p>
          <a:p>
            <a:pPr lvl="0"/>
            <a:r>
              <a:rPr lang="en-US" sz="2200" b="1" dirty="0">
                <a:solidFill>
                  <a:srgbClr val="800000"/>
                </a:solidFill>
                <a:latin typeface="Calibri"/>
                <a:cs typeface="Calibri"/>
              </a:rPr>
              <a:t>DESIGN </a:t>
            </a:r>
          </a:p>
          <a:p>
            <a:pPr lvl="0"/>
            <a:r>
              <a:rPr lang="en-US" sz="2200" b="1" dirty="0">
                <a:solidFill>
                  <a:srgbClr val="800000"/>
                </a:solidFill>
                <a:latin typeface="Calibri"/>
                <a:cs typeface="Calibri"/>
              </a:rPr>
              <a:t>PAIRED WITH </a:t>
            </a:r>
          </a:p>
          <a:p>
            <a:pPr lvl="0"/>
            <a:r>
              <a:rPr lang="en-US" sz="2200" b="1" dirty="0">
                <a:solidFill>
                  <a:srgbClr val="800000"/>
                </a:solidFill>
                <a:latin typeface="Calibri"/>
                <a:cs typeface="Calibri"/>
              </a:rPr>
              <a:t>COMPUTING</a:t>
            </a:r>
          </a:p>
          <a:p>
            <a:pPr lvl="0"/>
            <a:r>
              <a:rPr lang="en-US" sz="2200" b="1" dirty="0">
                <a:solidFill>
                  <a:srgbClr val="800000"/>
                </a:solidFill>
                <a:latin typeface="Calibri"/>
                <a:cs typeface="Calibri"/>
              </a:rPr>
              <a:t>NEEDED</a:t>
            </a:r>
          </a:p>
        </p:txBody>
      </p:sp>
      <p:sp>
        <p:nvSpPr>
          <p:cNvPr id="7" name="Date Placeholder 6"/>
          <p:cNvSpPr>
            <a:spLocks noGrp="1"/>
          </p:cNvSpPr>
          <p:nvPr>
            <p:ph type="dt" sz="half" idx="10"/>
          </p:nvPr>
        </p:nvSpPr>
        <p:spPr/>
        <p:txBody>
          <a:bodyPr/>
          <a:lstStyle/>
          <a:p>
            <a:r>
              <a:rPr lang="sv-SE" smtClean="0"/>
              <a:t>2018-11-08</a:t>
            </a:r>
            <a:endParaRPr lang="sv-SE" sz="1400"/>
          </a:p>
        </p:txBody>
      </p:sp>
      <p:sp>
        <p:nvSpPr>
          <p:cNvPr id="4" name="Platshållare för bildnummer 3"/>
          <p:cNvSpPr>
            <a:spLocks noGrp="1"/>
          </p:cNvSpPr>
          <p:nvPr>
            <p:ph type="sldNum" sz="quarter" idx="12"/>
          </p:nvPr>
        </p:nvSpPr>
        <p:spPr/>
        <p:txBody>
          <a:bodyPr/>
          <a:lstStyle/>
          <a:p>
            <a:pPr>
              <a:defRPr/>
            </a:pPr>
            <a:fld id="{1FEE1F58-C497-8D4D-9AA3-6F68D35D66A6}" type="slidenum">
              <a:rPr lang="sv-SE" smtClean="0"/>
              <a:pPr>
                <a:defRPr/>
              </a:pPr>
              <a:t>12</a:t>
            </a:fld>
            <a:endParaRPr lang="sv-SE" sz="1400" dirty="0"/>
          </a:p>
        </p:txBody>
      </p:sp>
    </p:spTree>
    <p:extLst>
      <p:ext uri="{BB962C8B-B14F-4D97-AF65-F5344CB8AC3E}">
        <p14:creationId xmlns:p14="http://schemas.microsoft.com/office/powerpoint/2010/main" val="45597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984063" y="0"/>
            <a:ext cx="5327386" cy="6852413"/>
          </a:xfrm>
          <a:prstGeom prst="rect">
            <a:avLst/>
          </a:prstGeom>
          <a:noFill/>
          <a:ln>
            <a:noFill/>
          </a:ln>
          <a:effectLst/>
        </p:spPr>
        <p:txBody>
          <a:bodyPr vert="horz" lIns="91440" tIns="45720" rIns="91440" bIns="45720" rtlCol="0">
            <a:noAutofit/>
          </a:bodyPr>
          <a:lstStyle/>
          <a:p>
            <a:pPr marL="514350" indent="-514350">
              <a:spcBef>
                <a:spcPct val="20000"/>
              </a:spcBef>
              <a:buFont typeface="+mj-lt"/>
              <a:buAutoNum type="arabicPeriod"/>
              <a:defRPr/>
            </a:pPr>
            <a:r>
              <a:rPr lang="en-US" sz="1900" b="1" dirty="0">
                <a:latin typeface="Calibri"/>
                <a:cs typeface="Calibri"/>
              </a:rPr>
              <a:t>Human-Centered Computing</a:t>
            </a:r>
          </a:p>
          <a:p>
            <a:pPr marL="514350" indent="-514350">
              <a:spcBef>
                <a:spcPct val="20000"/>
              </a:spcBef>
              <a:buFont typeface="+mj-lt"/>
              <a:buAutoNum type="arabicPeriod"/>
              <a:defRPr/>
            </a:pPr>
            <a:r>
              <a:rPr lang="en-US" sz="1900" b="1" dirty="0">
                <a:latin typeface="Calibri"/>
                <a:cs typeface="Calibri"/>
              </a:rPr>
              <a:t>Affective Computing</a:t>
            </a:r>
            <a:r>
              <a:rPr lang="en-US" sz="1900" dirty="0">
                <a:latin typeface="Calibri"/>
                <a:cs typeface="Calibri"/>
              </a:rPr>
              <a:t>  </a:t>
            </a:r>
          </a:p>
          <a:p>
            <a:pPr marL="514350" indent="-514350">
              <a:spcBef>
                <a:spcPct val="20000"/>
              </a:spcBef>
              <a:buFont typeface="+mj-lt"/>
              <a:buAutoNum type="arabicPeriod"/>
              <a:defRPr/>
            </a:pPr>
            <a:r>
              <a:rPr lang="en-US" sz="1900" b="1" dirty="0">
                <a:latin typeface="Calibri"/>
                <a:cs typeface="Calibri"/>
              </a:rPr>
              <a:t>Ubiquitous Computing</a:t>
            </a:r>
            <a:r>
              <a:rPr lang="en-US" sz="1900" dirty="0">
                <a:latin typeface="Calibri"/>
                <a:cs typeface="Calibri"/>
              </a:rPr>
              <a:t>  </a:t>
            </a:r>
          </a:p>
          <a:p>
            <a:pPr marL="514350" indent="-514350" defTabSz="457200">
              <a:spcBef>
                <a:spcPct val="20000"/>
              </a:spcBef>
              <a:buFont typeface="+mj-lt"/>
              <a:buAutoNum type="arabicPeriod"/>
              <a:defRPr/>
            </a:pPr>
            <a:r>
              <a:rPr lang="en-US" sz="1900" b="1" dirty="0">
                <a:latin typeface="Calibri"/>
                <a:cs typeface="Calibri"/>
              </a:rPr>
              <a:t>Wearable Computing</a:t>
            </a:r>
          </a:p>
          <a:p>
            <a:pPr marL="514350" indent="-514350" defTabSz="457200">
              <a:spcBef>
                <a:spcPct val="20000"/>
              </a:spcBef>
              <a:buFont typeface="+mj-lt"/>
              <a:buAutoNum type="arabicPeriod"/>
              <a:defRPr/>
            </a:pPr>
            <a:r>
              <a:rPr lang="en-US" sz="1900" b="1" dirty="0">
                <a:latin typeface="Calibri"/>
                <a:cs typeface="Calibri"/>
              </a:rPr>
              <a:t>Ambient Intelligence</a:t>
            </a:r>
            <a:r>
              <a:rPr lang="en-US" sz="1900" dirty="0">
                <a:latin typeface="Calibri"/>
                <a:cs typeface="Calibri"/>
              </a:rPr>
              <a:t>  </a:t>
            </a:r>
          </a:p>
          <a:p>
            <a:pPr marL="514350" indent="-514350">
              <a:spcBef>
                <a:spcPct val="20000"/>
              </a:spcBef>
              <a:buFont typeface="+mj-lt"/>
              <a:buAutoNum type="arabicPeriod"/>
            </a:pPr>
            <a:r>
              <a:rPr lang="en-US" sz="1900" b="1" dirty="0">
                <a:latin typeface="Calibri"/>
                <a:cs typeface="Calibri"/>
              </a:rPr>
              <a:t>Embodied Intelligence</a:t>
            </a:r>
          </a:p>
          <a:p>
            <a:pPr marL="514350" indent="-514350">
              <a:spcBef>
                <a:spcPct val="20000"/>
              </a:spcBef>
              <a:buFont typeface="+mj-lt"/>
              <a:buAutoNum type="arabicPeriod"/>
            </a:pPr>
            <a:r>
              <a:rPr lang="en-US" sz="1900" b="1" dirty="0">
                <a:latin typeface="Calibri"/>
                <a:cs typeface="Calibri"/>
              </a:rPr>
              <a:t>Tangible Interfaces</a:t>
            </a:r>
            <a:r>
              <a:rPr lang="en-US" sz="1900" dirty="0">
                <a:latin typeface="Calibri"/>
                <a:cs typeface="Calibri"/>
              </a:rPr>
              <a:t>  </a:t>
            </a:r>
          </a:p>
          <a:p>
            <a:pPr marL="514350" indent="-514350" defTabSz="457200">
              <a:spcBef>
                <a:spcPct val="20000"/>
              </a:spcBef>
              <a:buFont typeface="+mj-lt"/>
              <a:buAutoNum type="arabicPeriod"/>
              <a:defRPr/>
            </a:pPr>
            <a:r>
              <a:rPr lang="en-US" sz="1900" b="1" dirty="0">
                <a:latin typeface="Calibri"/>
                <a:cs typeface="Calibri"/>
              </a:rPr>
              <a:t>Augmented Reality</a:t>
            </a:r>
          </a:p>
          <a:p>
            <a:pPr marL="514350" indent="-514350" defTabSz="457200">
              <a:spcBef>
                <a:spcPct val="20000"/>
              </a:spcBef>
              <a:buFont typeface="+mj-lt"/>
              <a:buAutoNum type="arabicPeriod"/>
              <a:defRPr/>
            </a:pPr>
            <a:r>
              <a:rPr lang="en-US" sz="1900" b="1" dirty="0">
                <a:latin typeface="Calibri"/>
                <a:cs typeface="Calibri"/>
              </a:rPr>
              <a:t>Virtual Reality</a:t>
            </a:r>
            <a:endParaRPr lang="en-US" sz="1900" dirty="0">
              <a:latin typeface="Calibri"/>
              <a:cs typeface="Calibri"/>
            </a:endParaRPr>
          </a:p>
          <a:p>
            <a:pPr marL="514350" indent="-514350" defTabSz="457200">
              <a:spcBef>
                <a:spcPct val="20000"/>
              </a:spcBef>
              <a:buFont typeface="+mj-lt"/>
              <a:buAutoNum type="arabicPeriod"/>
              <a:defRPr/>
            </a:pPr>
            <a:r>
              <a:rPr lang="en-US" sz="1900" b="1" dirty="0">
                <a:latin typeface="Calibri"/>
                <a:cs typeface="Calibri"/>
              </a:rPr>
              <a:t>Human-robot interaction</a:t>
            </a:r>
          </a:p>
          <a:p>
            <a:pPr marL="514350" indent="-514350">
              <a:spcBef>
                <a:spcPct val="20000"/>
              </a:spcBef>
              <a:buFont typeface="+mj-lt"/>
              <a:buAutoNum type="arabicPeriod"/>
            </a:pPr>
            <a:r>
              <a:rPr lang="en-US" sz="1900" b="1" dirty="0">
                <a:latin typeface="Calibri"/>
                <a:cs typeface="Calibri"/>
              </a:rPr>
              <a:t>Internet of Things</a:t>
            </a:r>
          </a:p>
          <a:p>
            <a:pPr marL="514350" indent="-514350">
              <a:spcBef>
                <a:spcPct val="20000"/>
              </a:spcBef>
              <a:buFont typeface="+mj-lt"/>
              <a:buAutoNum type="arabicPeriod"/>
            </a:pPr>
            <a:r>
              <a:rPr lang="en-US" sz="1900" b="1" dirty="0">
                <a:latin typeface="Calibri"/>
                <a:cs typeface="Calibri"/>
              </a:rPr>
              <a:t>Smart homes, smart cities</a:t>
            </a:r>
          </a:p>
          <a:p>
            <a:pPr marL="514350" indent="-514350">
              <a:spcBef>
                <a:spcPct val="20000"/>
              </a:spcBef>
              <a:buFont typeface="+mj-lt"/>
              <a:buAutoNum type="arabicPeriod"/>
            </a:pPr>
            <a:r>
              <a:rPr lang="en-US" sz="1900" b="1" dirty="0">
                <a:latin typeface="Calibri"/>
                <a:cs typeface="Calibri"/>
              </a:rPr>
              <a:t>Sensor-networks  </a:t>
            </a:r>
          </a:p>
          <a:p>
            <a:pPr marL="514350" indent="-514350">
              <a:spcBef>
                <a:spcPct val="20000"/>
              </a:spcBef>
              <a:buFont typeface="+mj-lt"/>
              <a:buAutoNum type="arabicPeriod"/>
              <a:defRPr/>
            </a:pPr>
            <a:r>
              <a:rPr lang="en-US" sz="1900" b="1" dirty="0">
                <a:latin typeface="Calibri"/>
                <a:cs typeface="Calibri"/>
              </a:rPr>
              <a:t>Computational social norms and agent communities</a:t>
            </a:r>
          </a:p>
          <a:p>
            <a:pPr marL="514350" indent="-514350">
              <a:spcBef>
                <a:spcPct val="20000"/>
              </a:spcBef>
              <a:buFont typeface="+mj-lt"/>
              <a:buAutoNum type="arabicPeriod"/>
            </a:pPr>
            <a:r>
              <a:rPr lang="en-US" sz="1900" b="1" dirty="0">
                <a:latin typeface="Calibri"/>
                <a:cs typeface="Calibri"/>
              </a:rPr>
              <a:t>Persuasive Technology</a:t>
            </a:r>
          </a:p>
          <a:p>
            <a:pPr marL="514350" indent="-514350">
              <a:spcBef>
                <a:spcPct val="20000"/>
              </a:spcBef>
              <a:buFont typeface="+mj-lt"/>
              <a:buAutoNum type="arabicPeriod"/>
            </a:pPr>
            <a:r>
              <a:rPr lang="en-US" sz="1900" b="1" dirty="0">
                <a:latin typeface="Calibri"/>
                <a:cs typeface="Calibri"/>
              </a:rPr>
              <a:t>Adaptive User Interfaces</a:t>
            </a:r>
          </a:p>
          <a:p>
            <a:pPr marL="514350" indent="-514350">
              <a:spcBef>
                <a:spcPct val="20000"/>
              </a:spcBef>
              <a:buFont typeface="+mj-lt"/>
              <a:buAutoNum type="arabicPeriod"/>
            </a:pPr>
            <a:r>
              <a:rPr lang="en-US" sz="1900" b="1" dirty="0">
                <a:latin typeface="Calibri"/>
                <a:cs typeface="Calibri"/>
              </a:rPr>
              <a:t>Assistive Technology</a:t>
            </a:r>
          </a:p>
          <a:p>
            <a:pPr marL="514350" indent="-514350">
              <a:spcBef>
                <a:spcPct val="20000"/>
              </a:spcBef>
              <a:buFont typeface="+mj-lt"/>
              <a:buAutoNum type="arabicPeriod"/>
            </a:pPr>
            <a:r>
              <a:rPr lang="en-US" sz="1900" b="1" dirty="0">
                <a:latin typeface="Calibri"/>
                <a:cs typeface="Calibri"/>
              </a:rPr>
              <a:t>Decision-Support Systems / Expert Systems</a:t>
            </a:r>
            <a:r>
              <a:rPr lang="en-US" sz="1900" dirty="0">
                <a:latin typeface="Calibri"/>
                <a:cs typeface="Calibri"/>
              </a:rPr>
              <a:t> </a:t>
            </a:r>
          </a:p>
          <a:p>
            <a:pPr marL="514350" indent="-514350">
              <a:spcBef>
                <a:spcPct val="20000"/>
              </a:spcBef>
              <a:buFont typeface="+mj-lt"/>
              <a:buAutoNum type="arabicPeriod"/>
            </a:pPr>
            <a:r>
              <a:rPr lang="en-US" sz="1900" b="1" dirty="0">
                <a:latin typeface="Calibri"/>
                <a:cs typeface="Calibri"/>
              </a:rPr>
              <a:t>Serious Games, …</a:t>
            </a:r>
          </a:p>
        </p:txBody>
      </p:sp>
      <p:sp>
        <p:nvSpPr>
          <p:cNvPr id="5" name="TextBox 4"/>
          <p:cNvSpPr txBox="1"/>
          <p:nvPr/>
        </p:nvSpPr>
        <p:spPr>
          <a:xfrm>
            <a:off x="1981201" y="1981200"/>
            <a:ext cx="2039213" cy="1785104"/>
          </a:xfrm>
          <a:prstGeom prst="rect">
            <a:avLst/>
          </a:prstGeom>
          <a:solidFill>
            <a:schemeClr val="bg1">
              <a:alpha val="72000"/>
            </a:schemeClr>
          </a:solidFill>
        </p:spPr>
        <p:txBody>
          <a:bodyPr wrap="none" rtlCol="0">
            <a:spAutoFit/>
          </a:bodyPr>
          <a:lstStyle/>
          <a:p>
            <a:pPr lvl="0"/>
            <a:r>
              <a:rPr lang="en-US" sz="2200" b="1" dirty="0">
                <a:latin typeface="Calibri"/>
                <a:cs typeface="Calibri"/>
              </a:rPr>
              <a:t>Intelligent User </a:t>
            </a:r>
          </a:p>
          <a:p>
            <a:pPr lvl="0"/>
            <a:r>
              <a:rPr lang="en-US" sz="2200" b="1" dirty="0">
                <a:latin typeface="Calibri"/>
                <a:cs typeface="Calibri"/>
              </a:rPr>
              <a:t>Interface (IUI) </a:t>
            </a:r>
          </a:p>
          <a:p>
            <a:pPr lvl="0"/>
            <a:r>
              <a:rPr lang="en-US" sz="2200" b="1" dirty="0">
                <a:latin typeface="Calibri"/>
                <a:cs typeface="Calibri"/>
              </a:rPr>
              <a:t>and </a:t>
            </a:r>
          </a:p>
          <a:p>
            <a:pPr lvl="0"/>
            <a:r>
              <a:rPr lang="en-US" sz="2200" b="1" dirty="0">
                <a:latin typeface="Calibri"/>
                <a:cs typeface="Calibri"/>
              </a:rPr>
              <a:t>Computing </a:t>
            </a:r>
          </a:p>
          <a:p>
            <a:pPr lvl="0"/>
            <a:r>
              <a:rPr lang="en-US" sz="2200" b="1" dirty="0">
                <a:latin typeface="Calibri"/>
                <a:cs typeface="Calibri"/>
              </a:rPr>
              <a:t>Paradigms: </a:t>
            </a:r>
          </a:p>
        </p:txBody>
      </p:sp>
      <p:grpSp>
        <p:nvGrpSpPr>
          <p:cNvPr id="11" name="Group 10"/>
          <p:cNvGrpSpPr/>
          <p:nvPr/>
        </p:nvGrpSpPr>
        <p:grpSpPr>
          <a:xfrm>
            <a:off x="2209800" y="4267200"/>
            <a:ext cx="2743200" cy="1219200"/>
            <a:chOff x="685800" y="4267200"/>
            <a:chExt cx="2743200" cy="1219200"/>
          </a:xfrm>
        </p:grpSpPr>
        <p:sp>
          <p:nvSpPr>
            <p:cNvPr id="7" name="Oval 6"/>
            <p:cNvSpPr/>
            <p:nvPr/>
          </p:nvSpPr>
          <p:spPr bwMode="auto">
            <a:xfrm>
              <a:off x="685800" y="4267200"/>
              <a:ext cx="1219200" cy="1219200"/>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3000" b="1" dirty="0">
                  <a:solidFill>
                    <a:schemeClr val="tx1"/>
                  </a:solidFill>
                  <a:latin typeface="Calibri"/>
                  <a:cs typeface="Calibri"/>
                </a:rPr>
                <a:t>HCI</a:t>
              </a:r>
            </a:p>
            <a:p>
              <a:pPr algn="ctr" eaLnBrk="0" fontAlgn="base" hangingPunct="0">
                <a:spcBef>
                  <a:spcPct val="0"/>
                </a:spcBef>
                <a:spcAft>
                  <a:spcPct val="0"/>
                </a:spcAft>
              </a:pPr>
              <a:r>
                <a:rPr lang="en-GB" sz="3000" dirty="0">
                  <a:solidFill>
                    <a:schemeClr val="tx1"/>
                  </a:solidFill>
                  <a:latin typeface="Calibri"/>
                  <a:cs typeface="Calibri"/>
                </a:rPr>
                <a:t>ID</a:t>
              </a:r>
              <a:endParaRPr lang="en-GB" sz="3000" b="1" dirty="0">
                <a:solidFill>
                  <a:schemeClr val="tx1"/>
                </a:solidFill>
                <a:latin typeface="Calibri"/>
                <a:cs typeface="Calibri"/>
              </a:endParaRPr>
            </a:p>
          </p:txBody>
        </p:sp>
        <p:sp>
          <p:nvSpPr>
            <p:cNvPr id="8" name="Oval 7"/>
            <p:cNvSpPr/>
            <p:nvPr/>
          </p:nvSpPr>
          <p:spPr bwMode="auto">
            <a:xfrm>
              <a:off x="2209800" y="4267200"/>
              <a:ext cx="1219200" cy="1219200"/>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3700" b="1" dirty="0">
                  <a:solidFill>
                    <a:schemeClr val="tx1"/>
                  </a:solidFill>
                  <a:latin typeface="Calibri"/>
                  <a:cs typeface="Calibri"/>
                </a:rPr>
                <a:t>AI</a:t>
              </a:r>
            </a:p>
          </p:txBody>
        </p:sp>
      </p:grpSp>
      <p:sp>
        <p:nvSpPr>
          <p:cNvPr id="10" name="Oval 9"/>
          <p:cNvSpPr/>
          <p:nvPr/>
        </p:nvSpPr>
        <p:spPr bwMode="auto">
          <a:xfrm>
            <a:off x="2971800" y="4267200"/>
            <a:ext cx="1219200" cy="1219200"/>
          </a:xfrm>
          <a:prstGeom prst="ellipse">
            <a:avLst/>
          </a:prstGeom>
          <a:solidFill>
            <a:srgbClr val="CCFFCC">
              <a:alpha val="53000"/>
            </a:srgb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3700" b="1" dirty="0">
              <a:solidFill>
                <a:schemeClr val="tx1">
                  <a:alpha val="28000"/>
                </a:schemeClr>
              </a:solidFill>
              <a:latin typeface="Calibri"/>
              <a:cs typeface="Calibri"/>
            </a:endParaRPr>
          </a:p>
        </p:txBody>
      </p:sp>
      <p:sp>
        <p:nvSpPr>
          <p:cNvPr id="9" name="Down Arrow 8"/>
          <p:cNvSpPr/>
          <p:nvPr/>
        </p:nvSpPr>
        <p:spPr bwMode="auto">
          <a:xfrm>
            <a:off x="3200400" y="3810000"/>
            <a:ext cx="762000" cy="838200"/>
          </a:xfrm>
          <a:prstGeom prst="down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chemeClr val="tx1"/>
              </a:solidFill>
              <a:latin typeface="Verdana" pitchFamily="36" charset="0"/>
            </a:endParaRPr>
          </a:p>
        </p:txBody>
      </p:sp>
      <p:sp>
        <p:nvSpPr>
          <p:cNvPr id="13" name="Date Placeholder 12"/>
          <p:cNvSpPr>
            <a:spLocks noGrp="1"/>
          </p:cNvSpPr>
          <p:nvPr>
            <p:ph type="dt" sz="half" idx="10"/>
          </p:nvPr>
        </p:nvSpPr>
        <p:spPr/>
        <p:txBody>
          <a:bodyPr/>
          <a:lstStyle/>
          <a:p>
            <a:r>
              <a:rPr lang="sv-SE" smtClean="0"/>
              <a:t>2018-11-08</a:t>
            </a:r>
            <a:endParaRPr lang="sv-SE" sz="1400"/>
          </a:p>
        </p:txBody>
      </p:sp>
      <p:sp>
        <p:nvSpPr>
          <p:cNvPr id="2" name="Platshållare för bildnummer 1"/>
          <p:cNvSpPr>
            <a:spLocks noGrp="1"/>
          </p:cNvSpPr>
          <p:nvPr>
            <p:ph type="sldNum" sz="quarter" idx="12"/>
          </p:nvPr>
        </p:nvSpPr>
        <p:spPr/>
        <p:txBody>
          <a:bodyPr/>
          <a:lstStyle/>
          <a:p>
            <a:pPr>
              <a:defRPr/>
            </a:pPr>
            <a:fld id="{1FEE1F58-C497-8D4D-9AA3-6F68D35D66A6}" type="slidenum">
              <a:rPr lang="sv-SE" smtClean="0"/>
              <a:pPr>
                <a:defRPr/>
              </a:pPr>
              <a:t>13</a:t>
            </a:fld>
            <a:endParaRPr lang="sv-SE" sz="1400" dirty="0"/>
          </a:p>
        </p:txBody>
      </p:sp>
    </p:spTree>
    <p:extLst>
      <p:ext uri="{BB962C8B-B14F-4D97-AF65-F5344CB8AC3E}">
        <p14:creationId xmlns:p14="http://schemas.microsoft.com/office/powerpoint/2010/main" val="182397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33" y="297064"/>
            <a:ext cx="12192000" cy="774761"/>
          </a:xfrm>
        </p:spPr>
        <p:txBody>
          <a:bodyPr/>
          <a:lstStyle/>
          <a:p>
            <a:r>
              <a:rPr lang="sv-SE" sz="2600" dirty="0" err="1"/>
              <a:t>Interactive</a:t>
            </a:r>
            <a:r>
              <a:rPr lang="sv-SE" sz="2600" dirty="0"/>
              <a:t>, Intelligent Systems and Environments</a:t>
            </a:r>
          </a:p>
        </p:txBody>
      </p:sp>
      <p:sp>
        <p:nvSpPr>
          <p:cNvPr id="7" name="Rektangel 6"/>
          <p:cNvSpPr/>
          <p:nvPr/>
        </p:nvSpPr>
        <p:spPr bwMode="auto">
          <a:xfrm>
            <a:off x="8794016" y="1928819"/>
            <a:ext cx="1800200" cy="416447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8" name="Rektangel 7"/>
          <p:cNvSpPr/>
          <p:nvPr/>
        </p:nvSpPr>
        <p:spPr bwMode="auto">
          <a:xfrm>
            <a:off x="3198576" y="1066801"/>
            <a:ext cx="5571822" cy="4805043"/>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6" name="Rektangel 5"/>
          <p:cNvSpPr/>
          <p:nvPr/>
        </p:nvSpPr>
        <p:spPr bwMode="auto">
          <a:xfrm>
            <a:off x="1655455" y="1925923"/>
            <a:ext cx="1512168" cy="4167373"/>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9" name="textruta 8"/>
          <p:cNvSpPr txBox="1"/>
          <p:nvPr/>
        </p:nvSpPr>
        <p:spPr>
          <a:xfrm>
            <a:off x="1655455" y="1923027"/>
            <a:ext cx="1512168" cy="3200876"/>
          </a:xfrm>
          <a:prstGeom prst="rect">
            <a:avLst/>
          </a:prstGeom>
          <a:noFill/>
        </p:spPr>
        <p:txBody>
          <a:bodyPr wrap="square" rtlCol="0">
            <a:spAutoFit/>
          </a:bodyPr>
          <a:lstStyle/>
          <a:p>
            <a:r>
              <a:rPr lang="sv-SE" sz="2200" dirty="0">
                <a:latin typeface="Calibri" charset="0"/>
                <a:ea typeface="Calibri" charset="0"/>
                <a:cs typeface="Calibri" charset="0"/>
              </a:rPr>
              <a:t>INPUT</a:t>
            </a:r>
          </a:p>
          <a:p>
            <a:endParaRPr lang="sv-SE" dirty="0">
              <a:latin typeface="Calibri" charset="0"/>
              <a:ea typeface="Calibri" charset="0"/>
              <a:cs typeface="Calibri" charset="0"/>
            </a:endParaRPr>
          </a:p>
          <a:p>
            <a:r>
              <a:rPr lang="sv-SE" dirty="0">
                <a:latin typeface="Calibri" charset="0"/>
                <a:ea typeface="Calibri" charset="0"/>
                <a:cs typeface="Calibri" charset="0"/>
              </a:rPr>
              <a:t>Sensor (implicit / </a:t>
            </a:r>
            <a:r>
              <a:rPr lang="sv-SE" dirty="0" err="1">
                <a:latin typeface="Calibri" charset="0"/>
                <a:ea typeface="Calibri" charset="0"/>
                <a:cs typeface="Calibri" charset="0"/>
              </a:rPr>
              <a:t>contextual</a:t>
            </a:r>
            <a:r>
              <a:rPr lang="sv-SE" dirty="0">
                <a:latin typeface="Calibri" charset="0"/>
                <a:ea typeface="Calibri" charset="0"/>
                <a:cs typeface="Calibri" charset="0"/>
              </a:rPr>
              <a:t>) information</a:t>
            </a:r>
          </a:p>
          <a:p>
            <a:endParaRPr lang="sv-SE" dirty="0">
              <a:latin typeface="Calibri" charset="0"/>
              <a:ea typeface="Calibri" charset="0"/>
              <a:cs typeface="Calibri" charset="0"/>
            </a:endParaRPr>
          </a:p>
          <a:p>
            <a:r>
              <a:rPr lang="sv-SE" dirty="0">
                <a:latin typeface="Calibri" charset="0"/>
                <a:ea typeface="Calibri" charset="0"/>
                <a:cs typeface="Calibri" charset="0"/>
              </a:rPr>
              <a:t>Manual (explicit / </a:t>
            </a:r>
            <a:r>
              <a:rPr lang="sv-SE" dirty="0" err="1">
                <a:latin typeface="Calibri" charset="0"/>
                <a:ea typeface="Calibri" charset="0"/>
                <a:cs typeface="Calibri" charset="0"/>
              </a:rPr>
              <a:t>intensional</a:t>
            </a:r>
            <a:r>
              <a:rPr lang="sv-SE" dirty="0">
                <a:latin typeface="Calibri" charset="0"/>
                <a:ea typeface="Calibri" charset="0"/>
                <a:cs typeface="Calibri" charset="0"/>
              </a:rPr>
              <a:t>) information</a:t>
            </a:r>
          </a:p>
        </p:txBody>
      </p:sp>
      <p:sp>
        <p:nvSpPr>
          <p:cNvPr id="10" name="textruta 9"/>
          <p:cNvSpPr txBox="1"/>
          <p:nvPr/>
        </p:nvSpPr>
        <p:spPr>
          <a:xfrm>
            <a:off x="8832304" y="1925924"/>
            <a:ext cx="1794658" cy="3662541"/>
          </a:xfrm>
          <a:prstGeom prst="rect">
            <a:avLst/>
          </a:prstGeom>
          <a:noFill/>
        </p:spPr>
        <p:txBody>
          <a:bodyPr wrap="none" rtlCol="0">
            <a:spAutoFit/>
          </a:bodyPr>
          <a:lstStyle/>
          <a:p>
            <a:r>
              <a:rPr lang="sv-SE" dirty="0">
                <a:latin typeface="Calibri" charset="0"/>
                <a:ea typeface="Calibri" charset="0"/>
                <a:cs typeface="Calibri" charset="0"/>
              </a:rPr>
              <a:t>OUTPUT </a:t>
            </a:r>
          </a:p>
          <a:p>
            <a:r>
              <a:rPr lang="sv-SE" sz="1400" dirty="0">
                <a:latin typeface="Calibri" charset="0"/>
                <a:ea typeface="Calibri" charset="0"/>
                <a:cs typeface="Calibri" charset="0"/>
              </a:rPr>
              <a:t>(actions/</a:t>
            </a:r>
            <a:r>
              <a:rPr lang="sv-SE" sz="1400" dirty="0" err="1">
                <a:latin typeface="Calibri" charset="0"/>
                <a:ea typeface="Calibri" charset="0"/>
                <a:cs typeface="Calibri" charset="0"/>
              </a:rPr>
              <a:t>behaviour</a:t>
            </a:r>
            <a:r>
              <a:rPr lang="sv-SE" sz="1400" dirty="0">
                <a:latin typeface="Calibri" charset="0"/>
                <a:ea typeface="Calibri" charset="0"/>
                <a:cs typeface="Calibri" charset="0"/>
              </a:rPr>
              <a:t>)</a:t>
            </a:r>
          </a:p>
          <a:p>
            <a:endParaRPr lang="sv-SE" sz="1400" dirty="0">
              <a:latin typeface="Calibri" charset="0"/>
              <a:ea typeface="Calibri" charset="0"/>
              <a:cs typeface="Calibri" charset="0"/>
            </a:endParaRPr>
          </a:p>
          <a:p>
            <a:r>
              <a:rPr lang="sv-SE" dirty="0" err="1">
                <a:latin typeface="Calibri" charset="0"/>
                <a:ea typeface="Calibri" charset="0"/>
                <a:cs typeface="Calibri" charset="0"/>
              </a:rPr>
              <a:t>Advice</a:t>
            </a:r>
            <a:endParaRPr lang="sv-SE" dirty="0">
              <a:latin typeface="Calibri" charset="0"/>
              <a:ea typeface="Calibri" charset="0"/>
              <a:cs typeface="Calibri" charset="0"/>
            </a:endParaRPr>
          </a:p>
          <a:p>
            <a:r>
              <a:rPr lang="sv-SE" dirty="0">
                <a:latin typeface="Calibri" charset="0"/>
                <a:ea typeface="Calibri" charset="0"/>
                <a:cs typeface="Calibri" charset="0"/>
              </a:rPr>
              <a:t>Decision</a:t>
            </a:r>
          </a:p>
          <a:p>
            <a:r>
              <a:rPr lang="sv-SE" dirty="0" err="1">
                <a:latin typeface="Calibri" charset="0"/>
                <a:ea typeface="Calibri" charset="0"/>
                <a:cs typeface="Calibri" charset="0"/>
              </a:rPr>
              <a:t>Direction</a:t>
            </a:r>
            <a:endParaRPr lang="sv-SE" dirty="0">
              <a:latin typeface="Calibri" charset="0"/>
              <a:ea typeface="Calibri" charset="0"/>
              <a:cs typeface="Calibri" charset="0"/>
            </a:endParaRPr>
          </a:p>
          <a:p>
            <a:r>
              <a:rPr lang="sv-SE" dirty="0" err="1">
                <a:latin typeface="Calibri" charset="0"/>
                <a:ea typeface="Calibri" charset="0"/>
                <a:cs typeface="Calibri" charset="0"/>
              </a:rPr>
              <a:t>Question</a:t>
            </a:r>
            <a:endParaRPr lang="sv-SE" dirty="0">
              <a:latin typeface="Calibri" charset="0"/>
              <a:ea typeface="Calibri" charset="0"/>
              <a:cs typeface="Calibri" charset="0"/>
            </a:endParaRPr>
          </a:p>
          <a:p>
            <a:r>
              <a:rPr lang="sv-SE" dirty="0" err="1">
                <a:latin typeface="Calibri" charset="0"/>
                <a:ea typeface="Calibri" charset="0"/>
                <a:cs typeface="Calibri" charset="0"/>
              </a:rPr>
              <a:t>Confirmation</a:t>
            </a:r>
            <a:endParaRPr lang="sv-SE" dirty="0">
              <a:latin typeface="Calibri" charset="0"/>
              <a:ea typeface="Calibri" charset="0"/>
              <a:cs typeface="Calibri" charset="0"/>
            </a:endParaRPr>
          </a:p>
          <a:p>
            <a:r>
              <a:rPr lang="sv-SE" dirty="0">
                <a:latin typeface="Calibri" charset="0"/>
                <a:ea typeface="Calibri" charset="0"/>
                <a:cs typeface="Calibri" charset="0"/>
              </a:rPr>
              <a:t>Alert</a:t>
            </a:r>
          </a:p>
          <a:p>
            <a:r>
              <a:rPr lang="sv-SE" dirty="0" err="1">
                <a:latin typeface="Calibri" charset="0"/>
                <a:ea typeface="Calibri" charset="0"/>
                <a:cs typeface="Calibri" charset="0"/>
              </a:rPr>
              <a:t>Facial</a:t>
            </a:r>
            <a:r>
              <a:rPr lang="sv-SE" dirty="0">
                <a:latin typeface="Calibri" charset="0"/>
                <a:ea typeface="Calibri" charset="0"/>
                <a:cs typeface="Calibri" charset="0"/>
              </a:rPr>
              <a:t> expression</a:t>
            </a:r>
          </a:p>
          <a:p>
            <a:r>
              <a:rPr lang="sv-SE" dirty="0">
                <a:latin typeface="Calibri" charset="0"/>
                <a:ea typeface="Calibri" charset="0"/>
                <a:cs typeface="Calibri" charset="0"/>
              </a:rPr>
              <a:t>Change </a:t>
            </a:r>
            <a:r>
              <a:rPr lang="sv-SE" dirty="0" err="1">
                <a:latin typeface="Calibri" charset="0"/>
                <a:ea typeface="Calibri" charset="0"/>
                <a:cs typeface="Calibri" charset="0"/>
              </a:rPr>
              <a:t>of</a:t>
            </a:r>
            <a:r>
              <a:rPr lang="sv-SE" dirty="0">
                <a:latin typeface="Calibri" charset="0"/>
                <a:ea typeface="Calibri" charset="0"/>
                <a:cs typeface="Calibri" charset="0"/>
              </a:rPr>
              <a:t> </a:t>
            </a:r>
          </a:p>
          <a:p>
            <a:r>
              <a:rPr lang="sv-SE" dirty="0" err="1">
                <a:latin typeface="Calibri" charset="0"/>
                <a:ea typeface="Calibri" charset="0"/>
                <a:cs typeface="Calibri" charset="0"/>
              </a:rPr>
              <a:t>environment</a:t>
            </a:r>
            <a:endParaRPr lang="sv-SE" dirty="0">
              <a:latin typeface="Calibri" charset="0"/>
              <a:ea typeface="Calibri" charset="0"/>
              <a:cs typeface="Calibri" charset="0"/>
            </a:endParaRPr>
          </a:p>
          <a:p>
            <a:r>
              <a:rPr lang="mr-IN" dirty="0">
                <a:latin typeface="Calibri" charset="0"/>
                <a:ea typeface="Calibri" charset="0"/>
                <a:cs typeface="Calibri" charset="0"/>
              </a:rPr>
              <a:t>…</a:t>
            </a:r>
            <a:endParaRPr lang="sv-SE" dirty="0">
              <a:latin typeface="Calibri" charset="0"/>
              <a:ea typeface="Calibri" charset="0"/>
              <a:cs typeface="Calibri" charset="0"/>
            </a:endParaRPr>
          </a:p>
        </p:txBody>
      </p:sp>
      <p:sp>
        <p:nvSpPr>
          <p:cNvPr id="11" name="textruta 10"/>
          <p:cNvSpPr txBox="1"/>
          <p:nvPr/>
        </p:nvSpPr>
        <p:spPr>
          <a:xfrm>
            <a:off x="3320118" y="1556592"/>
            <a:ext cx="5368170" cy="4031873"/>
          </a:xfrm>
          <a:prstGeom prst="rect">
            <a:avLst/>
          </a:prstGeom>
          <a:noFill/>
        </p:spPr>
        <p:txBody>
          <a:bodyPr wrap="square" rtlCol="0">
            <a:spAutoFit/>
          </a:bodyPr>
          <a:lstStyle/>
          <a:p>
            <a:r>
              <a:rPr lang="sv-SE" sz="2200" dirty="0">
                <a:latin typeface="Calibri" charset="0"/>
                <a:ea typeface="Calibri" charset="0"/>
                <a:cs typeface="Calibri" charset="0"/>
              </a:rPr>
              <a:t>SOLUTIONS TO PERSON-ADAPTED SUPPORT</a:t>
            </a:r>
          </a:p>
          <a:p>
            <a:endParaRPr lang="sv-SE" dirty="0">
              <a:latin typeface="Calibri" charset="0"/>
              <a:ea typeface="Calibri" charset="0"/>
              <a:cs typeface="Calibri" charset="0"/>
            </a:endParaRPr>
          </a:p>
          <a:p>
            <a:r>
              <a:rPr lang="sv-SE" dirty="0">
                <a:latin typeface="Calibri" charset="0"/>
                <a:ea typeface="Calibri" charset="0"/>
                <a:cs typeface="Calibri" charset="0"/>
              </a:rPr>
              <a:t>Interpretation </a:t>
            </a:r>
            <a:r>
              <a:rPr lang="sv-SE" dirty="0" err="1">
                <a:latin typeface="Calibri" charset="0"/>
                <a:ea typeface="Calibri" charset="0"/>
                <a:cs typeface="Calibri" charset="0"/>
              </a:rPr>
              <a:t>of</a:t>
            </a:r>
            <a:r>
              <a:rPr lang="sv-SE" dirty="0">
                <a:latin typeface="Calibri" charset="0"/>
                <a:ea typeface="Calibri" charset="0"/>
                <a:cs typeface="Calibri" charset="0"/>
              </a:rPr>
              <a:t> the situation and </a:t>
            </a:r>
            <a:r>
              <a:rPr lang="sv-SE" dirty="0" err="1">
                <a:latin typeface="Calibri" charset="0"/>
                <a:ea typeface="Calibri" charset="0"/>
                <a:cs typeface="Calibri" charset="0"/>
              </a:rPr>
              <a:t>knowledge</a:t>
            </a:r>
            <a:r>
              <a:rPr lang="sv-SE" dirty="0">
                <a:latin typeface="Calibri" charset="0"/>
                <a:ea typeface="Calibri" charset="0"/>
                <a:cs typeface="Calibri" charset="0"/>
              </a:rPr>
              <a:t>:</a:t>
            </a:r>
          </a:p>
          <a:p>
            <a:r>
              <a:rPr lang="sv-SE" dirty="0">
                <a:latin typeface="Calibri" charset="0"/>
                <a:ea typeface="Calibri" charset="0"/>
                <a:cs typeface="Calibri" charset="0"/>
              </a:rPr>
              <a:t>	</a:t>
            </a:r>
            <a:r>
              <a:rPr lang="sv-SE" dirty="0" err="1">
                <a:latin typeface="Calibri" charset="0"/>
                <a:ea typeface="Calibri" charset="0"/>
                <a:cs typeface="Calibri" charset="0"/>
              </a:rPr>
              <a:t>User</a:t>
            </a:r>
            <a:r>
              <a:rPr lang="sv-SE" dirty="0">
                <a:latin typeface="Calibri" charset="0"/>
                <a:ea typeface="Calibri" charset="0"/>
                <a:cs typeface="Calibri" charset="0"/>
              </a:rPr>
              <a:t> </a:t>
            </a:r>
            <a:r>
              <a:rPr lang="sv-SE" dirty="0" err="1">
                <a:latin typeface="Calibri" charset="0"/>
                <a:ea typeface="Calibri" charset="0"/>
                <a:cs typeface="Calibri" charset="0"/>
              </a:rPr>
              <a:t>model</a:t>
            </a:r>
            <a:endParaRPr lang="sv-SE" dirty="0">
              <a:latin typeface="Calibri" charset="0"/>
              <a:ea typeface="Calibri" charset="0"/>
              <a:cs typeface="Calibri" charset="0"/>
            </a:endParaRPr>
          </a:p>
          <a:p>
            <a:r>
              <a:rPr lang="sv-SE" dirty="0">
                <a:latin typeface="Calibri" charset="0"/>
                <a:ea typeface="Calibri" charset="0"/>
                <a:cs typeface="Calibri" charset="0"/>
              </a:rPr>
              <a:t>	</a:t>
            </a:r>
            <a:r>
              <a:rPr lang="mr-IN" dirty="0">
                <a:latin typeface="Calibri" charset="0"/>
                <a:ea typeface="Calibri" charset="0"/>
                <a:cs typeface="Calibri" charset="0"/>
              </a:rPr>
              <a:t>…</a:t>
            </a:r>
            <a:endParaRPr lang="sv-SE" dirty="0">
              <a:latin typeface="Calibri" charset="0"/>
              <a:ea typeface="Calibri" charset="0"/>
              <a:cs typeface="Calibri" charset="0"/>
            </a:endParaRPr>
          </a:p>
          <a:p>
            <a:endParaRPr lang="sv-SE" dirty="0">
              <a:latin typeface="Calibri" charset="0"/>
              <a:ea typeface="Calibri" charset="0"/>
              <a:cs typeface="Calibri" charset="0"/>
            </a:endParaRPr>
          </a:p>
          <a:p>
            <a:endParaRPr lang="sv-SE" dirty="0">
              <a:latin typeface="Calibri" charset="0"/>
              <a:ea typeface="Calibri" charset="0"/>
              <a:cs typeface="Calibri" charset="0"/>
            </a:endParaRPr>
          </a:p>
          <a:p>
            <a:r>
              <a:rPr lang="sv-SE" dirty="0">
                <a:latin typeface="Calibri" charset="0"/>
                <a:ea typeface="Calibri" charset="0"/>
                <a:cs typeface="Calibri" charset="0"/>
              </a:rPr>
              <a:t>Reasoning and decision </a:t>
            </a:r>
            <a:r>
              <a:rPr lang="sv-SE" dirty="0" err="1">
                <a:latin typeface="Calibri" charset="0"/>
                <a:ea typeface="Calibri" charset="0"/>
                <a:cs typeface="Calibri" charset="0"/>
              </a:rPr>
              <a:t>making</a:t>
            </a:r>
            <a:r>
              <a:rPr lang="sv-SE" dirty="0">
                <a:latin typeface="Calibri" charset="0"/>
                <a:ea typeface="Calibri" charset="0"/>
                <a:cs typeface="Calibri" charset="0"/>
              </a:rPr>
              <a:t>:</a:t>
            </a:r>
          </a:p>
          <a:p>
            <a:r>
              <a:rPr lang="sv-SE" dirty="0">
                <a:latin typeface="Calibri" charset="0"/>
                <a:ea typeface="Calibri" charset="0"/>
                <a:cs typeface="Calibri" charset="0"/>
              </a:rPr>
              <a:t>	</a:t>
            </a:r>
            <a:r>
              <a:rPr lang="mr-IN" dirty="0">
                <a:latin typeface="Calibri" charset="0"/>
                <a:ea typeface="Calibri" charset="0"/>
                <a:cs typeface="Calibri" charset="0"/>
              </a:rPr>
              <a:t>…</a:t>
            </a:r>
            <a:endParaRPr lang="sv-SE" dirty="0">
              <a:latin typeface="Calibri" charset="0"/>
              <a:ea typeface="Calibri" charset="0"/>
              <a:cs typeface="Calibri" charset="0"/>
            </a:endParaRPr>
          </a:p>
          <a:p>
            <a:endParaRPr lang="sv-SE" dirty="0">
              <a:latin typeface="Calibri" charset="0"/>
              <a:ea typeface="Calibri" charset="0"/>
              <a:cs typeface="Calibri" charset="0"/>
            </a:endParaRPr>
          </a:p>
          <a:p>
            <a:endParaRPr lang="sv-SE" dirty="0">
              <a:latin typeface="Calibri" charset="0"/>
              <a:ea typeface="Calibri" charset="0"/>
              <a:cs typeface="Calibri" charset="0"/>
            </a:endParaRPr>
          </a:p>
          <a:p>
            <a:r>
              <a:rPr lang="sv-SE" dirty="0" err="1">
                <a:latin typeface="Calibri" charset="0"/>
                <a:ea typeface="Calibri" charset="0"/>
                <a:cs typeface="Calibri" charset="0"/>
              </a:rPr>
              <a:t>Interaction</a:t>
            </a:r>
            <a:r>
              <a:rPr lang="sv-SE" dirty="0">
                <a:latin typeface="Calibri" charset="0"/>
                <a:ea typeface="Calibri" charset="0"/>
                <a:cs typeface="Calibri" charset="0"/>
              </a:rPr>
              <a:t> design:</a:t>
            </a:r>
          </a:p>
          <a:p>
            <a:r>
              <a:rPr lang="sv-SE" dirty="0">
                <a:latin typeface="Calibri" charset="0"/>
                <a:ea typeface="Calibri" charset="0"/>
                <a:cs typeface="Calibri" charset="0"/>
              </a:rPr>
              <a:t>	</a:t>
            </a:r>
            <a:r>
              <a:rPr lang="mr-IN" dirty="0">
                <a:latin typeface="Calibri" charset="0"/>
                <a:ea typeface="Calibri" charset="0"/>
                <a:cs typeface="Calibri" charset="0"/>
              </a:rPr>
              <a:t>…</a:t>
            </a:r>
            <a:endParaRPr lang="sv-SE" dirty="0">
              <a:latin typeface="Calibri" charset="0"/>
              <a:ea typeface="Calibri" charset="0"/>
              <a:cs typeface="Calibri" charset="0"/>
            </a:endParaRPr>
          </a:p>
          <a:p>
            <a:endParaRPr lang="sv-SE" dirty="0">
              <a:latin typeface="Calibri" charset="0"/>
              <a:ea typeface="Calibri" charset="0"/>
              <a:cs typeface="Calibri" charset="0"/>
            </a:endParaRPr>
          </a:p>
        </p:txBody>
      </p:sp>
      <p:sp>
        <p:nvSpPr>
          <p:cNvPr id="16" name="Vänsterböjd 15"/>
          <p:cNvSpPr/>
          <p:nvPr/>
        </p:nvSpPr>
        <p:spPr bwMode="auto">
          <a:xfrm rot="16200000">
            <a:off x="5661238" y="-2040893"/>
            <a:ext cx="869524" cy="72008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pic>
        <p:nvPicPr>
          <p:cNvPr id="1028" name="Picture 4" descr="ildresultat för människa siluett"/>
          <p:cNvPicPr>
            <a:picLocks noChangeAspect="1" noChangeArrowheads="1"/>
          </p:cNvPicPr>
          <p:nvPr/>
        </p:nvPicPr>
        <p:blipFill rotWithShape="1">
          <a:blip r:embed="rId2">
            <a:extLst>
              <a:ext uri="{28A0092B-C50C-407E-A947-70E740481C1C}">
                <a14:useLocalDpi xmlns:a14="http://schemas.microsoft.com/office/drawing/2010/main" val="0"/>
              </a:ext>
            </a:extLst>
          </a:blip>
          <a:srcRect r="1439" b="65246"/>
          <a:stretch/>
        </p:blipFill>
        <p:spPr bwMode="auto">
          <a:xfrm>
            <a:off x="4970184" y="5877272"/>
            <a:ext cx="2493968" cy="860042"/>
          </a:xfrm>
          <a:prstGeom prst="rect">
            <a:avLst/>
          </a:prstGeom>
          <a:noFill/>
          <a:extLst>
            <a:ext uri="{909E8E84-426E-40DD-AFC4-6F175D3DCCD1}">
              <a14:hiddenFill xmlns:a14="http://schemas.microsoft.com/office/drawing/2010/main">
                <a:solidFill>
                  <a:srgbClr val="FFFFFF"/>
                </a:solidFill>
              </a14:hiddenFill>
            </a:ext>
          </a:extLst>
        </p:spPr>
      </p:pic>
      <p:sp>
        <p:nvSpPr>
          <p:cNvPr id="15" name="Vänsterböjd 14"/>
          <p:cNvSpPr/>
          <p:nvPr/>
        </p:nvSpPr>
        <p:spPr bwMode="auto">
          <a:xfrm rot="5400000">
            <a:off x="5661238" y="2706205"/>
            <a:ext cx="869524" cy="72008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3" name="Platshållare för datum 2"/>
          <p:cNvSpPr>
            <a:spLocks noGrp="1"/>
          </p:cNvSpPr>
          <p:nvPr>
            <p:ph type="dt" sz="half" idx="10"/>
          </p:nvPr>
        </p:nvSpPr>
        <p:spPr/>
        <p:txBody>
          <a:bodyPr/>
          <a:lstStyle/>
          <a:p>
            <a:pPr>
              <a:defRPr/>
            </a:pPr>
            <a:r>
              <a:rPr lang="sv-SE" smtClean="0"/>
              <a:t>2018-11-08</a:t>
            </a:r>
            <a:endParaRPr lang="sv-SE" sz="1000" b="0" dirty="0"/>
          </a:p>
        </p:txBody>
      </p:sp>
      <p:sp>
        <p:nvSpPr>
          <p:cNvPr id="5" name="Platshållare för bildnummer 4"/>
          <p:cNvSpPr>
            <a:spLocks noGrp="1"/>
          </p:cNvSpPr>
          <p:nvPr>
            <p:ph type="sldNum" sz="quarter" idx="12"/>
          </p:nvPr>
        </p:nvSpPr>
        <p:spPr/>
        <p:txBody>
          <a:bodyPr/>
          <a:lstStyle/>
          <a:p>
            <a:pPr>
              <a:defRPr/>
            </a:pPr>
            <a:fld id="{1FEE1F58-C497-8D4D-9AA3-6F68D35D66A6}" type="slidenum">
              <a:rPr lang="sv-SE" smtClean="0"/>
              <a:pPr>
                <a:defRPr/>
              </a:pPr>
              <a:t>14</a:t>
            </a:fld>
            <a:endParaRPr lang="sv-SE" sz="1400" dirty="0"/>
          </a:p>
        </p:txBody>
      </p:sp>
    </p:spTree>
    <p:extLst>
      <p:ext uri="{BB962C8B-B14F-4D97-AF65-F5344CB8AC3E}">
        <p14:creationId xmlns:p14="http://schemas.microsoft.com/office/powerpoint/2010/main" val="2056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dissolv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dissolv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dissolve">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dissolve">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dissolve">
                                      <p:cBhvr>
                                        <p:cTn id="37" dur="500"/>
                                        <p:tgtEl>
                                          <p:spTgt spid="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dissolve">
                                      <p:cBhvr>
                                        <p:cTn id="42" dur="500"/>
                                        <p:tgtEl>
                                          <p:spTgt spid="1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
                                            <p:txEl>
                                              <p:pRg st="11" end="11"/>
                                            </p:txEl>
                                          </p:spTgt>
                                        </p:tgtEl>
                                        <p:attrNameLst>
                                          <p:attrName>style.visibility</p:attrName>
                                        </p:attrNameLst>
                                      </p:cBhvr>
                                      <p:to>
                                        <p:strVal val="visible"/>
                                      </p:to>
                                    </p:set>
                                    <p:animEffect transition="in" filter="dissolve">
                                      <p:cBhvr>
                                        <p:cTn id="47" dur="500"/>
                                        <p:tgtEl>
                                          <p:spTgt spid="11">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1">
                                            <p:txEl>
                                              <p:pRg st="12" end="12"/>
                                            </p:txEl>
                                          </p:spTgt>
                                        </p:tgtEl>
                                        <p:attrNameLst>
                                          <p:attrName>style.visibility</p:attrName>
                                        </p:attrNameLst>
                                      </p:cBhvr>
                                      <p:to>
                                        <p:strVal val="visible"/>
                                      </p:to>
                                    </p:set>
                                    <p:animEffect transition="in" filter="dissolve">
                                      <p:cBhvr>
                                        <p:cTn id="52"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51" y="250370"/>
            <a:ext cx="12192000" cy="1066800"/>
          </a:xfrm>
        </p:spPr>
        <p:txBody>
          <a:bodyPr/>
          <a:lstStyle/>
          <a:p>
            <a:r>
              <a:rPr lang="en-GB" dirty="0" smtClean="0"/>
              <a:t>Design vs. Interaction vs. Computing </a:t>
            </a:r>
            <a:r>
              <a:rPr lang="en-GB" dirty="0" err="1" smtClean="0"/>
              <a:t>vs</a:t>
            </a:r>
            <a:r>
              <a:rPr lang="en-GB" dirty="0" smtClean="0"/>
              <a:t>…</a:t>
            </a:r>
            <a:endParaRPr lang="en-GB" dirty="0"/>
          </a:p>
        </p:txBody>
      </p:sp>
      <p:sp>
        <p:nvSpPr>
          <p:cNvPr id="5" name="Content Placeholder 2"/>
          <p:cNvSpPr txBox="1">
            <a:spLocks/>
          </p:cNvSpPr>
          <p:nvPr/>
        </p:nvSpPr>
        <p:spPr>
          <a:xfrm>
            <a:off x="3200399" y="1729946"/>
            <a:ext cx="8563233" cy="4518454"/>
          </a:xfrm>
          <a:prstGeom prst="rect">
            <a:avLst/>
          </a:prstGeom>
          <a:solidFill>
            <a:srgbClr val="D9E9FF">
              <a:alpha val="16000"/>
            </a:srgbClr>
          </a:solidFill>
          <a:ln>
            <a:solidFill>
              <a:schemeClr val="tx1">
                <a:lumMod val="75000"/>
                <a:lumOff val="25000"/>
              </a:schemeClr>
            </a:solidFill>
          </a:ln>
          <a:effectLst/>
        </p:spPr>
        <p:txBody>
          <a:bodyPr vert="horz" lIns="91440" tIns="45720" rIns="91440" bIns="45720" rtlCol="0">
            <a:noAutofit/>
          </a:bodyPr>
          <a:lstStyle/>
          <a:p>
            <a:pPr lvl="0">
              <a:spcBef>
                <a:spcPct val="20000"/>
              </a:spcBef>
              <a:defRPr/>
            </a:pPr>
            <a:r>
              <a:rPr lang="en-US" dirty="0">
                <a:latin typeface="Calibri"/>
                <a:cs typeface="Calibri"/>
              </a:rPr>
              <a:t>The course covers </a:t>
            </a:r>
            <a:r>
              <a:rPr lang="en-US" b="1" i="1" dirty="0">
                <a:latin typeface="Calibri"/>
                <a:cs typeface="Calibri"/>
              </a:rPr>
              <a:t>interactivity with intelligent, interactive systems in a societal context </a:t>
            </a:r>
            <a:r>
              <a:rPr lang="en-US" dirty="0">
                <a:latin typeface="Calibri"/>
                <a:cs typeface="Calibri"/>
              </a:rPr>
              <a:t>based on five perspectives.</a:t>
            </a:r>
          </a:p>
          <a:p>
            <a:pPr marL="342900" indent="-342900" defTabSz="457200">
              <a:spcBef>
                <a:spcPct val="20000"/>
              </a:spcBef>
              <a:defRPr/>
            </a:pPr>
            <a:endParaRPr lang="en-US" sz="800" dirty="0">
              <a:latin typeface="Calibri"/>
              <a:cs typeface="Calibri"/>
            </a:endParaRPr>
          </a:p>
          <a:p>
            <a:pPr marL="514350" indent="-514350">
              <a:spcBef>
                <a:spcPct val="20000"/>
              </a:spcBef>
              <a:buFont typeface="+mj-lt"/>
              <a:buAutoNum type="arabicPeriod"/>
              <a:defRPr/>
            </a:pPr>
            <a:r>
              <a:rPr lang="en-US" sz="1900" b="1" dirty="0">
                <a:latin typeface="Calibri"/>
                <a:cs typeface="Calibri"/>
              </a:rPr>
              <a:t>Interaction Perspective</a:t>
            </a:r>
            <a:r>
              <a:rPr lang="en-US" dirty="0">
                <a:latin typeface="Calibri"/>
                <a:cs typeface="Calibri"/>
              </a:rPr>
              <a:t>: Designs, sensor techniques, feedback techniques, content, purpose, behaviour. </a:t>
            </a:r>
          </a:p>
          <a:p>
            <a:pPr marL="514350" indent="-514350">
              <a:spcBef>
                <a:spcPct val="20000"/>
              </a:spcBef>
              <a:buFont typeface="+mj-lt"/>
              <a:buAutoNum type="arabicPeriod"/>
              <a:defRPr/>
            </a:pPr>
            <a:endParaRPr lang="en-US" sz="1300" dirty="0">
              <a:latin typeface="Calibri"/>
              <a:cs typeface="Calibri"/>
            </a:endParaRPr>
          </a:p>
          <a:p>
            <a:pPr marL="514350" indent="-514350">
              <a:spcBef>
                <a:spcPct val="20000"/>
              </a:spcBef>
              <a:buFont typeface="+mj-lt"/>
              <a:buAutoNum type="arabicPeriod"/>
              <a:defRPr/>
            </a:pPr>
            <a:r>
              <a:rPr lang="en-US" sz="1700" b="1" dirty="0">
                <a:latin typeface="Calibri"/>
                <a:cs typeface="Calibri"/>
              </a:rPr>
              <a:t>Socio-Psychological</a:t>
            </a:r>
            <a:r>
              <a:rPr lang="en-US" sz="1700" dirty="0">
                <a:latin typeface="Calibri"/>
                <a:cs typeface="Calibri"/>
              </a:rPr>
              <a:t> / </a:t>
            </a:r>
            <a:r>
              <a:rPr lang="en-US" sz="1700" b="1" dirty="0">
                <a:latin typeface="Calibri"/>
                <a:cs typeface="Calibri"/>
              </a:rPr>
              <a:t>Activity-Systemic / Socio-Technical Systems Perspective</a:t>
            </a:r>
            <a:r>
              <a:rPr lang="en-US" sz="1300" dirty="0">
                <a:latin typeface="Calibri"/>
                <a:cs typeface="Calibri"/>
              </a:rPr>
              <a:t>: evaluate the effect of use, mechanisms for development, change. Motivation, behavior change, autonomy, empowerment, competence, relatedness. Value for the individual, society.</a:t>
            </a:r>
          </a:p>
          <a:p>
            <a:pPr marL="514350" indent="-514350">
              <a:spcBef>
                <a:spcPct val="20000"/>
              </a:spcBef>
              <a:buFont typeface="+mj-lt"/>
              <a:buAutoNum type="arabicPeriod"/>
              <a:defRPr/>
            </a:pPr>
            <a:endParaRPr lang="en-US" sz="800" dirty="0">
              <a:latin typeface="Calibri"/>
              <a:cs typeface="Calibri"/>
            </a:endParaRPr>
          </a:p>
          <a:p>
            <a:pPr marL="514350" indent="-514350">
              <a:spcBef>
                <a:spcPct val="20000"/>
              </a:spcBef>
              <a:buFont typeface="+mj-lt"/>
              <a:buAutoNum type="arabicPeriod"/>
              <a:defRPr/>
            </a:pPr>
            <a:r>
              <a:rPr lang="en-US" sz="1700" b="1" dirty="0">
                <a:latin typeface="Calibri"/>
                <a:cs typeface="Calibri"/>
              </a:rPr>
              <a:t>Design Perspective</a:t>
            </a:r>
            <a:r>
              <a:rPr lang="en-US" sz="1300" dirty="0">
                <a:latin typeface="Calibri"/>
                <a:cs typeface="Calibri"/>
              </a:rPr>
              <a:t>: Theories, methods and techniques, in particular participatory action research approaches, activity-centered design, emergent, agile methods. </a:t>
            </a:r>
            <a:r>
              <a:rPr lang="en-GB" sz="1300" dirty="0">
                <a:latin typeface="Calibri"/>
                <a:cs typeface="Calibri"/>
              </a:rPr>
              <a:t>Cross-professional implementation projects.</a:t>
            </a:r>
          </a:p>
          <a:p>
            <a:pPr marL="514350" indent="-514350">
              <a:spcBef>
                <a:spcPct val="20000"/>
              </a:spcBef>
              <a:buFont typeface="+mj-lt"/>
              <a:buAutoNum type="arabicPeriod"/>
              <a:defRPr/>
            </a:pPr>
            <a:endParaRPr lang="en-GB" sz="1300" dirty="0">
              <a:latin typeface="Calibri"/>
              <a:cs typeface="Calibri"/>
            </a:endParaRPr>
          </a:p>
          <a:p>
            <a:pPr marL="514350" indent="-514350">
              <a:spcBef>
                <a:spcPct val="20000"/>
              </a:spcBef>
              <a:buFont typeface="+mj-lt"/>
              <a:buAutoNum type="arabicPeriod"/>
              <a:defRPr/>
            </a:pPr>
            <a:r>
              <a:rPr lang="en-US" sz="1700" b="1" dirty="0">
                <a:latin typeface="Calibri"/>
                <a:cs typeface="Calibri"/>
              </a:rPr>
              <a:t>Computing/Intelligence Perspective</a:t>
            </a:r>
            <a:r>
              <a:rPr lang="en-US" sz="1300" dirty="0">
                <a:latin typeface="Calibri"/>
                <a:cs typeface="Calibri"/>
              </a:rPr>
              <a:t>: Machine Learning: Pattern Recognition, Case-Based Reasoning; logics, technology for emergence, adaptation, mixed-initiative systems, etc.</a:t>
            </a:r>
          </a:p>
          <a:p>
            <a:pPr marL="514350" indent="-514350" defTabSz="457200">
              <a:spcBef>
                <a:spcPct val="20000"/>
              </a:spcBef>
              <a:buFont typeface="+mj-lt"/>
              <a:buAutoNum type="arabicPeriod"/>
              <a:defRPr/>
            </a:pPr>
            <a:endParaRPr lang="en-US" sz="1300" dirty="0">
              <a:latin typeface="Calibri"/>
              <a:cs typeface="Calibri"/>
            </a:endParaRPr>
          </a:p>
          <a:p>
            <a:pPr marL="514350" indent="-514350">
              <a:spcBef>
                <a:spcPct val="20000"/>
              </a:spcBef>
              <a:buFont typeface="+mj-lt"/>
              <a:buAutoNum type="arabicPeriod"/>
              <a:defRPr/>
            </a:pPr>
            <a:r>
              <a:rPr lang="en-US" sz="1700" b="1" dirty="0">
                <a:latin typeface="Calibri"/>
                <a:cs typeface="Calibri"/>
              </a:rPr>
              <a:t>Technical perspective</a:t>
            </a:r>
            <a:r>
              <a:rPr lang="en-US" sz="1300" dirty="0">
                <a:latin typeface="Calibri"/>
                <a:cs typeface="Calibri"/>
              </a:rPr>
              <a:t>: System architecture, communication patterns, service-oriented architectures, security, etc. </a:t>
            </a:r>
          </a:p>
          <a:p>
            <a:pPr marL="514350" indent="-514350" defTabSz="457200">
              <a:spcBef>
                <a:spcPct val="20000"/>
              </a:spcBef>
              <a:buFont typeface="+mj-lt"/>
              <a:buAutoNum type="arabicPeriod"/>
              <a:defRPr/>
            </a:pPr>
            <a:endParaRPr lang="en-US" sz="1300" dirty="0">
              <a:latin typeface="Calibri"/>
              <a:cs typeface="Calibri"/>
            </a:endParaRPr>
          </a:p>
        </p:txBody>
      </p:sp>
      <p:sp>
        <p:nvSpPr>
          <p:cNvPr id="6" name="TextBox 5"/>
          <p:cNvSpPr txBox="1"/>
          <p:nvPr/>
        </p:nvSpPr>
        <p:spPr>
          <a:xfrm>
            <a:off x="1316661" y="3539579"/>
            <a:ext cx="1562384" cy="769441"/>
          </a:xfrm>
          <a:prstGeom prst="rect">
            <a:avLst/>
          </a:prstGeom>
          <a:solidFill>
            <a:schemeClr val="bg1">
              <a:alpha val="72000"/>
            </a:schemeClr>
          </a:solidFill>
        </p:spPr>
        <p:txBody>
          <a:bodyPr wrap="none" rtlCol="0">
            <a:spAutoFit/>
          </a:bodyPr>
          <a:lstStyle/>
          <a:p>
            <a:pPr lvl="0"/>
            <a:r>
              <a:rPr lang="en-US" sz="2200" b="1" dirty="0">
                <a:solidFill>
                  <a:srgbClr val="800000"/>
                </a:solidFill>
                <a:latin typeface="Calibri"/>
                <a:cs typeface="Calibri"/>
              </a:rPr>
              <a:t>SOCIETAL</a:t>
            </a:r>
          </a:p>
          <a:p>
            <a:pPr lvl="0"/>
            <a:r>
              <a:rPr lang="en-US" sz="2200" dirty="0">
                <a:solidFill>
                  <a:srgbClr val="800000"/>
                </a:solidFill>
                <a:latin typeface="Calibri"/>
                <a:cs typeface="Calibri"/>
              </a:rPr>
              <a:t>CHALLENGE</a:t>
            </a:r>
            <a:endParaRPr lang="en-US" sz="2200" b="1" dirty="0">
              <a:solidFill>
                <a:srgbClr val="800000"/>
              </a:solidFill>
              <a:latin typeface="Calibri"/>
              <a:cs typeface="Calibri"/>
            </a:endParaRPr>
          </a:p>
        </p:txBody>
      </p:sp>
      <p:sp>
        <p:nvSpPr>
          <p:cNvPr id="8" name="Date Placeholder 7"/>
          <p:cNvSpPr>
            <a:spLocks noGrp="1"/>
          </p:cNvSpPr>
          <p:nvPr>
            <p:ph type="dt" sz="half" idx="10"/>
          </p:nvPr>
        </p:nvSpPr>
        <p:spPr/>
        <p:txBody>
          <a:bodyPr/>
          <a:lstStyle/>
          <a:p>
            <a:r>
              <a:rPr lang="sv-SE" smtClean="0"/>
              <a:t>2018-11-08</a:t>
            </a:r>
            <a:endParaRPr lang="sv-SE" sz="1400"/>
          </a:p>
        </p:txBody>
      </p:sp>
      <p:sp>
        <p:nvSpPr>
          <p:cNvPr id="3" name="Platshållare för bildnummer 2"/>
          <p:cNvSpPr>
            <a:spLocks noGrp="1"/>
          </p:cNvSpPr>
          <p:nvPr>
            <p:ph type="sldNum" sz="quarter" idx="12"/>
          </p:nvPr>
        </p:nvSpPr>
        <p:spPr/>
        <p:txBody>
          <a:bodyPr/>
          <a:lstStyle/>
          <a:p>
            <a:pPr>
              <a:defRPr/>
            </a:pPr>
            <a:fld id="{1FEE1F58-C497-8D4D-9AA3-6F68D35D66A6}" type="slidenum">
              <a:rPr lang="sv-SE" smtClean="0"/>
              <a:pPr>
                <a:defRPr/>
              </a:pPr>
              <a:t>15</a:t>
            </a:fld>
            <a:endParaRPr lang="sv-SE" sz="1400" dirty="0"/>
          </a:p>
        </p:txBody>
      </p:sp>
    </p:spTree>
    <p:extLst>
      <p:ext uri="{BB962C8B-B14F-4D97-AF65-F5344CB8AC3E}">
        <p14:creationId xmlns:p14="http://schemas.microsoft.com/office/powerpoint/2010/main" val="285840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an intelligent </a:t>
            </a:r>
            <a:r>
              <a:rPr lang="en-US" dirty="0" smtClean="0"/>
              <a:t>software agent</a:t>
            </a:r>
            <a:r>
              <a:rPr lang="en-US" dirty="0"/>
              <a:t>?</a:t>
            </a:r>
            <a:br>
              <a:rPr lang="en-US" dirty="0"/>
            </a:br>
            <a:endParaRPr lang="en-US" dirty="0"/>
          </a:p>
        </p:txBody>
      </p:sp>
      <p:sp>
        <p:nvSpPr>
          <p:cNvPr id="3" name="Underrubrik 2"/>
          <p:cNvSpPr>
            <a:spLocks noGrp="1"/>
          </p:cNvSpPr>
          <p:nvPr>
            <p:ph type="subTitle" idx="1"/>
          </p:nvPr>
        </p:nvSpPr>
        <p:spPr>
          <a:xfrm>
            <a:off x="2347785" y="3284539"/>
            <a:ext cx="7636474" cy="1083680"/>
          </a:xfrm>
        </p:spPr>
        <p:txBody>
          <a:bodyPr/>
          <a:lstStyle/>
          <a:p>
            <a:r>
              <a:rPr lang="sv-SE" dirty="0" smtClean="0"/>
              <a:t>From </a:t>
            </a:r>
            <a:r>
              <a:rPr lang="sv-SE" dirty="0" err="1" smtClean="0"/>
              <a:t>now</a:t>
            </a:r>
            <a:r>
              <a:rPr lang="sv-SE" dirty="0" smtClean="0"/>
              <a:t> on </a:t>
            </a:r>
            <a:r>
              <a:rPr lang="sv-SE" dirty="0" err="1" smtClean="0"/>
              <a:t>simply</a:t>
            </a:r>
            <a:r>
              <a:rPr lang="sv-SE" dirty="0" smtClean="0"/>
              <a:t> ”intelligent agent” or just ”agent” </a:t>
            </a:r>
            <a:endParaRPr lang="sv-SE" dirty="0"/>
          </a:p>
        </p:txBody>
      </p:sp>
    </p:spTree>
    <p:extLst>
      <p:ext uri="{BB962C8B-B14F-4D97-AF65-F5344CB8AC3E}">
        <p14:creationId xmlns:p14="http://schemas.microsoft.com/office/powerpoint/2010/main" val="827759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p:nvPr/>
        </p:nvGrpSpPr>
        <p:grpSpPr>
          <a:xfrm>
            <a:off x="897466" y="991831"/>
            <a:ext cx="3200400" cy="5621118"/>
            <a:chOff x="1828800" y="822497"/>
            <a:chExt cx="3200400" cy="5621118"/>
          </a:xfrm>
        </p:grpSpPr>
        <p:sp>
          <p:nvSpPr>
            <p:cNvPr id="4" name="Cloud Callout 3"/>
            <p:cNvSpPr/>
            <p:nvPr/>
          </p:nvSpPr>
          <p:spPr>
            <a:xfrm>
              <a:off x="1828800" y="822497"/>
              <a:ext cx="3200400" cy="3755644"/>
            </a:xfrm>
            <a:prstGeom prst="cloudCallout">
              <a:avLst>
                <a:gd name="adj1" fmla="val 20962"/>
                <a:gd name="adj2" fmla="val 60549"/>
              </a:avLst>
            </a:prstGeom>
            <a:solidFill>
              <a:srgbClr val="6C82BC">
                <a:alpha val="57000"/>
              </a:srgbClr>
            </a:solidFill>
            <a:ln>
              <a:solidFill>
                <a:schemeClr val="tx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solidFill>
                  <a:srgbClr val="6C82BC"/>
                </a:solidFill>
              </a:endParaRPr>
            </a:p>
          </p:txBody>
        </p:sp>
        <p:grpSp>
          <p:nvGrpSpPr>
            <p:cNvPr id="5" name="Group 50"/>
            <p:cNvGrpSpPr/>
            <p:nvPr/>
          </p:nvGrpSpPr>
          <p:grpSpPr>
            <a:xfrm>
              <a:off x="3376599" y="4950731"/>
              <a:ext cx="873668" cy="1492884"/>
              <a:chOff x="3753420" y="3161466"/>
              <a:chExt cx="873668" cy="1492884"/>
            </a:xfrm>
          </p:grpSpPr>
          <p:sp>
            <p:nvSpPr>
              <p:cNvPr id="6" name="Smiley Face 5"/>
              <p:cNvSpPr/>
              <p:nvPr/>
            </p:nvSpPr>
            <p:spPr>
              <a:xfrm>
                <a:off x="3900835" y="3161466"/>
                <a:ext cx="419567" cy="399364"/>
              </a:xfrm>
              <a:prstGeom prst="smileyFace">
                <a:avLst/>
              </a:prstGeom>
              <a:solidFill>
                <a:srgbClr val="FFFFFF"/>
              </a:solidFill>
              <a:ln>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 name="Straight Connector 6"/>
              <p:cNvCxnSpPr>
                <a:endCxn id="6" idx="4"/>
              </p:cNvCxnSpPr>
              <p:nvPr/>
            </p:nvCxnSpPr>
            <p:spPr>
              <a:xfrm rot="16200000" flipV="1">
                <a:off x="3895154" y="3776295"/>
                <a:ext cx="430932"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flipH="1" flipV="1">
                <a:off x="3674435" y="4218165"/>
                <a:ext cx="662587"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3884218" y="4218165"/>
                <a:ext cx="662588"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753420" y="3674235"/>
                <a:ext cx="357201" cy="294846"/>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110621" y="3674235"/>
                <a:ext cx="516467" cy="179387"/>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2157659" y="1001884"/>
              <a:ext cx="2542684" cy="3477875"/>
            </a:xfrm>
            <a:prstGeom prst="rect">
              <a:avLst/>
            </a:prstGeom>
            <a:noFill/>
          </p:spPr>
          <p:txBody>
            <a:bodyPr wrap="none" rtlCol="0">
              <a:spAutoFit/>
            </a:bodyPr>
            <a:lstStyle/>
            <a:p>
              <a:pPr algn="ctr"/>
              <a:endParaRPr lang="en-GB" sz="2000" b="1" dirty="0">
                <a:solidFill>
                  <a:schemeClr val="tx2">
                    <a:lumMod val="50000"/>
                  </a:schemeClr>
                </a:solidFill>
                <a:latin typeface="Abadi MT Condensed Light"/>
                <a:cs typeface="Abadi MT Condensed Light"/>
              </a:endParaRPr>
            </a:p>
            <a:p>
              <a:pPr algn="ctr"/>
              <a:r>
                <a:rPr lang="en-GB" sz="2000" b="1" dirty="0" smtClean="0">
                  <a:solidFill>
                    <a:schemeClr val="tx2">
                      <a:lumMod val="50000"/>
                    </a:schemeClr>
                  </a:solidFill>
                  <a:latin typeface="Abadi MT Condensed Light"/>
                  <a:cs typeface="Abadi MT Condensed Light"/>
                </a:rPr>
                <a:t>INTELLIGENT - COGNITION</a:t>
              </a:r>
              <a:r>
                <a:rPr lang="en-GB" sz="2000" dirty="0" smtClean="0">
                  <a:solidFill>
                    <a:schemeClr val="tx2">
                      <a:lumMod val="50000"/>
                    </a:schemeClr>
                  </a:solidFill>
                  <a:latin typeface="Abadi MT Condensed Light"/>
                  <a:cs typeface="Abadi MT Condensed Light"/>
                </a:rPr>
                <a:t>: </a:t>
              </a:r>
            </a:p>
            <a:p>
              <a:pPr algn="ctr"/>
              <a:r>
                <a:rPr lang="en-GB" sz="2000" dirty="0" smtClean="0">
                  <a:solidFill>
                    <a:schemeClr val="tx2">
                      <a:lumMod val="50000"/>
                    </a:schemeClr>
                  </a:solidFill>
                  <a:latin typeface="Abadi MT Condensed Light"/>
                  <a:cs typeface="Abadi MT Condensed Light"/>
                </a:rPr>
                <a:t>PERCEPTION</a:t>
              </a:r>
            </a:p>
            <a:p>
              <a:pPr algn="ctr"/>
              <a:r>
                <a:rPr lang="en-GB" sz="2000" dirty="0" smtClean="0">
                  <a:solidFill>
                    <a:schemeClr val="tx2">
                      <a:lumMod val="50000"/>
                    </a:schemeClr>
                  </a:solidFill>
                  <a:latin typeface="Abadi MT Condensed Light"/>
                  <a:cs typeface="Abadi MT Condensed Light"/>
                </a:rPr>
                <a:t>LEARNING</a:t>
              </a:r>
            </a:p>
            <a:p>
              <a:pPr algn="ctr"/>
              <a:r>
                <a:rPr lang="en-GB" sz="2000" dirty="0" smtClean="0">
                  <a:solidFill>
                    <a:schemeClr val="tx2">
                      <a:lumMod val="50000"/>
                    </a:schemeClr>
                  </a:solidFill>
                  <a:latin typeface="Abadi MT Condensed Light"/>
                  <a:cs typeface="Abadi MT Condensed Light"/>
                </a:rPr>
                <a:t>KNOWLEDGE-SKILLS</a:t>
              </a:r>
            </a:p>
            <a:p>
              <a:pPr algn="ctr"/>
              <a:r>
                <a:rPr lang="en-GB" sz="2000" dirty="0" smtClean="0">
                  <a:solidFill>
                    <a:schemeClr val="tx2">
                      <a:lumMod val="50000"/>
                    </a:schemeClr>
                  </a:solidFill>
                  <a:latin typeface="Abadi MT Condensed Light"/>
                  <a:cs typeface="Abadi MT Condensed Light"/>
                </a:rPr>
                <a:t>REASONING</a:t>
              </a:r>
            </a:p>
            <a:p>
              <a:pPr algn="ctr"/>
              <a:r>
                <a:rPr lang="en-GB" sz="2000" dirty="0" smtClean="0">
                  <a:solidFill>
                    <a:schemeClr val="tx2">
                      <a:lumMod val="50000"/>
                    </a:schemeClr>
                  </a:solidFill>
                  <a:latin typeface="Abadi MT Condensed Light"/>
                  <a:cs typeface="Abadi MT Condensed Light"/>
                </a:rPr>
                <a:t>MANAGING UNCERTAINTIES</a:t>
              </a:r>
            </a:p>
            <a:p>
              <a:pPr algn="ctr"/>
              <a:r>
                <a:rPr lang="en-GB" sz="2000" dirty="0" smtClean="0">
                  <a:solidFill>
                    <a:schemeClr val="tx2">
                      <a:lumMod val="50000"/>
                    </a:schemeClr>
                  </a:solidFill>
                  <a:latin typeface="Abadi MT Condensed Light"/>
                  <a:cs typeface="Abadi MT Condensed Light"/>
                </a:rPr>
                <a:t>DECISION MAKING</a:t>
              </a:r>
            </a:p>
            <a:p>
              <a:pPr algn="ctr"/>
              <a:r>
                <a:rPr lang="en-GB" sz="2000" dirty="0" smtClean="0">
                  <a:solidFill>
                    <a:schemeClr val="tx2">
                      <a:lumMod val="50000"/>
                    </a:schemeClr>
                  </a:solidFill>
                  <a:latin typeface="Abadi MT Condensed Light"/>
                  <a:cs typeface="Abadi MT Condensed Light"/>
                </a:rPr>
                <a:t>PLANNIING</a:t>
              </a:r>
            </a:p>
            <a:p>
              <a:pPr algn="ctr"/>
              <a:r>
                <a:rPr lang="en-GB" sz="2000" dirty="0" smtClean="0">
                  <a:solidFill>
                    <a:schemeClr val="tx2">
                      <a:lumMod val="50000"/>
                    </a:schemeClr>
                  </a:solidFill>
                  <a:latin typeface="Abadi MT Condensed Light"/>
                  <a:cs typeface="Abadi MT Condensed Light"/>
                </a:rPr>
                <a:t>COMMUNICATION</a:t>
              </a:r>
            </a:p>
            <a:p>
              <a:pPr algn="ctr"/>
              <a:endParaRPr lang="en-GB" sz="2000" dirty="0">
                <a:solidFill>
                  <a:schemeClr val="tx2">
                    <a:lumMod val="50000"/>
                  </a:schemeClr>
                </a:solidFill>
                <a:latin typeface="Abadi MT Condensed Light"/>
                <a:cs typeface="Abadi MT Condensed Light"/>
              </a:endParaRPr>
            </a:p>
          </p:txBody>
        </p:sp>
      </p:grpSp>
      <p:grpSp>
        <p:nvGrpSpPr>
          <p:cNvPr id="24" name="Group 23"/>
          <p:cNvGrpSpPr/>
          <p:nvPr/>
        </p:nvGrpSpPr>
        <p:grpSpPr>
          <a:xfrm>
            <a:off x="6390967" y="1171218"/>
            <a:ext cx="3200400" cy="4958530"/>
            <a:chOff x="1828800" y="822497"/>
            <a:chExt cx="3200400" cy="4958530"/>
          </a:xfrm>
        </p:grpSpPr>
        <p:sp>
          <p:nvSpPr>
            <p:cNvPr id="26" name="Cloud Callout 3"/>
            <p:cNvSpPr/>
            <p:nvPr/>
          </p:nvSpPr>
          <p:spPr>
            <a:xfrm>
              <a:off x="1828800" y="822497"/>
              <a:ext cx="3200400" cy="3755644"/>
            </a:xfrm>
            <a:prstGeom prst="cloudCallout">
              <a:avLst>
                <a:gd name="adj1" fmla="val 20962"/>
                <a:gd name="adj2" fmla="val 60549"/>
              </a:avLst>
            </a:prstGeom>
            <a:solidFill>
              <a:srgbClr val="6C82BC">
                <a:alpha val="57000"/>
              </a:srgbClr>
            </a:solidFill>
            <a:ln>
              <a:solidFill>
                <a:schemeClr val="tx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solidFill>
                  <a:srgbClr val="6C82BC"/>
                </a:solidFill>
              </a:endParaRPr>
            </a:p>
          </p:txBody>
        </p:sp>
        <p:grpSp>
          <p:nvGrpSpPr>
            <p:cNvPr id="27" name="Group 50"/>
            <p:cNvGrpSpPr/>
            <p:nvPr/>
          </p:nvGrpSpPr>
          <p:grpSpPr>
            <a:xfrm>
              <a:off x="3376599" y="4950731"/>
              <a:ext cx="866567" cy="830296"/>
              <a:chOff x="3753420" y="3161466"/>
              <a:chExt cx="866567" cy="830296"/>
            </a:xfrm>
          </p:grpSpPr>
          <p:sp>
            <p:nvSpPr>
              <p:cNvPr id="29" name="Smiley Face 5"/>
              <p:cNvSpPr/>
              <p:nvPr/>
            </p:nvSpPr>
            <p:spPr>
              <a:xfrm>
                <a:off x="3900835" y="3161466"/>
                <a:ext cx="419567" cy="399364"/>
              </a:xfrm>
              <a:prstGeom prst="smileyFace">
                <a:avLst/>
              </a:prstGeom>
              <a:solidFill>
                <a:srgbClr val="FFFFFF"/>
              </a:solidFill>
              <a:ln>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0" name="Straight Connector 6"/>
              <p:cNvCxnSpPr>
                <a:endCxn id="29" idx="4"/>
              </p:cNvCxnSpPr>
              <p:nvPr/>
            </p:nvCxnSpPr>
            <p:spPr>
              <a:xfrm rot="16200000" flipV="1">
                <a:off x="3895154" y="3776295"/>
                <a:ext cx="430932"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9"/>
              <p:cNvCxnSpPr/>
              <p:nvPr/>
            </p:nvCxnSpPr>
            <p:spPr>
              <a:xfrm flipV="1">
                <a:off x="3753420" y="3674235"/>
                <a:ext cx="357201" cy="294846"/>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10"/>
              <p:cNvCxnSpPr/>
              <p:nvPr/>
            </p:nvCxnSpPr>
            <p:spPr>
              <a:xfrm>
                <a:off x="4110621" y="3674235"/>
                <a:ext cx="509366" cy="138139"/>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28" name="TextBox 11"/>
            <p:cNvSpPr txBox="1"/>
            <p:nvPr/>
          </p:nvSpPr>
          <p:spPr>
            <a:xfrm>
              <a:off x="2157659" y="1001884"/>
              <a:ext cx="2542684" cy="3170099"/>
            </a:xfrm>
            <a:prstGeom prst="rect">
              <a:avLst/>
            </a:prstGeom>
            <a:noFill/>
          </p:spPr>
          <p:txBody>
            <a:bodyPr wrap="none" rtlCol="0">
              <a:spAutoFit/>
            </a:bodyPr>
            <a:lstStyle/>
            <a:p>
              <a:pPr algn="ctr"/>
              <a:endParaRPr lang="en-GB" sz="2000" b="1" dirty="0">
                <a:solidFill>
                  <a:schemeClr val="tx2">
                    <a:lumMod val="50000"/>
                  </a:schemeClr>
                </a:solidFill>
                <a:latin typeface="Abadi MT Condensed Light"/>
                <a:cs typeface="Abadi MT Condensed Light"/>
              </a:endParaRPr>
            </a:p>
            <a:p>
              <a:pPr algn="ctr"/>
              <a:r>
                <a:rPr lang="en-GB" sz="2000" b="1" dirty="0" smtClean="0">
                  <a:solidFill>
                    <a:schemeClr val="tx2">
                      <a:lumMod val="50000"/>
                    </a:schemeClr>
                  </a:solidFill>
                  <a:latin typeface="Abadi MT Condensed Light"/>
                  <a:cs typeface="Abadi MT Condensed Light"/>
                </a:rPr>
                <a:t>INTELLIGENT - COGNITION: </a:t>
              </a:r>
            </a:p>
            <a:p>
              <a:pPr algn="ctr"/>
              <a:r>
                <a:rPr lang="en-GB" sz="2000" dirty="0" smtClean="0">
                  <a:solidFill>
                    <a:schemeClr val="tx2">
                      <a:lumMod val="50000"/>
                    </a:schemeClr>
                  </a:solidFill>
                  <a:latin typeface="Abadi MT Condensed Light"/>
                  <a:cs typeface="Abadi MT Condensed Light"/>
                </a:rPr>
                <a:t>PERCEPTION</a:t>
              </a:r>
            </a:p>
            <a:p>
              <a:pPr algn="ctr"/>
              <a:r>
                <a:rPr lang="en-GB" sz="2000" dirty="0" smtClean="0">
                  <a:solidFill>
                    <a:schemeClr val="tx2">
                      <a:lumMod val="50000"/>
                    </a:schemeClr>
                  </a:solidFill>
                  <a:latin typeface="Abadi MT Condensed Light"/>
                  <a:cs typeface="Abadi MT Condensed Light"/>
                </a:rPr>
                <a:t>LEARNING</a:t>
              </a:r>
            </a:p>
            <a:p>
              <a:pPr algn="ctr"/>
              <a:r>
                <a:rPr lang="en-GB" sz="2000" dirty="0" smtClean="0">
                  <a:solidFill>
                    <a:schemeClr val="tx2">
                      <a:lumMod val="50000"/>
                    </a:schemeClr>
                  </a:solidFill>
                  <a:latin typeface="Abadi MT Condensed Light"/>
                  <a:cs typeface="Abadi MT Condensed Light"/>
                </a:rPr>
                <a:t>KNOWLEDGE-SKILLS?</a:t>
              </a:r>
              <a:endParaRPr lang="en-GB" sz="2000" dirty="0">
                <a:solidFill>
                  <a:schemeClr val="tx2">
                    <a:lumMod val="50000"/>
                  </a:schemeClr>
                </a:solidFill>
                <a:latin typeface="Abadi MT Condensed Light"/>
                <a:cs typeface="Abadi MT Condensed Light"/>
              </a:endParaRPr>
            </a:p>
            <a:p>
              <a:pPr algn="ctr"/>
              <a:r>
                <a:rPr lang="en-GB" sz="2000" dirty="0">
                  <a:solidFill>
                    <a:schemeClr val="tx2">
                      <a:lumMod val="50000"/>
                    </a:schemeClr>
                  </a:solidFill>
                  <a:latin typeface="Abadi MT Condensed Light"/>
                  <a:cs typeface="Abadi MT Condensed Light"/>
                </a:rPr>
                <a:t>REASONING</a:t>
              </a:r>
            </a:p>
            <a:p>
              <a:pPr algn="ctr"/>
              <a:r>
                <a:rPr lang="en-GB" sz="2000" dirty="0">
                  <a:solidFill>
                    <a:schemeClr val="tx2">
                      <a:lumMod val="50000"/>
                    </a:schemeClr>
                  </a:solidFill>
                  <a:latin typeface="Abadi MT Condensed Light"/>
                  <a:cs typeface="Abadi MT Condensed Light"/>
                </a:rPr>
                <a:t>MANAGING UNCERTAINTIES</a:t>
              </a:r>
            </a:p>
            <a:p>
              <a:pPr algn="ctr"/>
              <a:r>
                <a:rPr lang="en-GB" sz="2000" dirty="0">
                  <a:solidFill>
                    <a:schemeClr val="tx2">
                      <a:lumMod val="50000"/>
                    </a:schemeClr>
                  </a:solidFill>
                  <a:latin typeface="Abadi MT Condensed Light"/>
                  <a:cs typeface="Abadi MT Condensed Light"/>
                </a:rPr>
                <a:t>DECISION MAKING</a:t>
              </a:r>
            </a:p>
            <a:p>
              <a:pPr algn="ctr"/>
              <a:r>
                <a:rPr lang="en-GB" sz="2000" dirty="0">
                  <a:solidFill>
                    <a:schemeClr val="tx2">
                      <a:lumMod val="50000"/>
                    </a:schemeClr>
                  </a:solidFill>
                  <a:latin typeface="Abadi MT Condensed Light"/>
                  <a:cs typeface="Abadi MT Condensed Light"/>
                </a:rPr>
                <a:t>PLANNIING</a:t>
              </a:r>
            </a:p>
            <a:p>
              <a:pPr algn="ctr"/>
              <a:r>
                <a:rPr lang="en-GB" sz="2000" dirty="0">
                  <a:solidFill>
                    <a:schemeClr val="tx2">
                      <a:lumMod val="50000"/>
                    </a:schemeClr>
                  </a:solidFill>
                  <a:latin typeface="Abadi MT Condensed Light"/>
                  <a:cs typeface="Abadi MT Condensed Light"/>
                </a:rPr>
                <a:t>COMMUNICATION</a:t>
              </a:r>
            </a:p>
          </p:txBody>
        </p:sp>
      </p:grpSp>
      <p:sp>
        <p:nvSpPr>
          <p:cNvPr id="35" name="TextBox 11"/>
          <p:cNvSpPr txBox="1"/>
          <p:nvPr/>
        </p:nvSpPr>
        <p:spPr>
          <a:xfrm>
            <a:off x="9454536" y="1344604"/>
            <a:ext cx="2737464" cy="3170099"/>
          </a:xfrm>
          <a:prstGeom prst="rect">
            <a:avLst/>
          </a:prstGeom>
          <a:noFill/>
        </p:spPr>
        <p:txBody>
          <a:bodyPr wrap="square" rtlCol="0">
            <a:spAutoFit/>
          </a:bodyPr>
          <a:lstStyle/>
          <a:p>
            <a:pPr algn="ctr"/>
            <a:r>
              <a:rPr lang="en-GB" sz="2000" b="1" dirty="0" smtClean="0">
                <a:solidFill>
                  <a:schemeClr val="tx2">
                    <a:lumMod val="50000"/>
                  </a:schemeClr>
                </a:solidFill>
                <a:latin typeface="Abadi MT Condensed Light"/>
                <a:cs typeface="Abadi MT Condensed Light"/>
              </a:rPr>
              <a:t>ARTIFICIAL INTELLIGENCE METHOD examples: </a:t>
            </a:r>
          </a:p>
          <a:p>
            <a:pPr algn="ctr"/>
            <a:r>
              <a:rPr lang="en-GB" sz="2000" dirty="0" smtClean="0">
                <a:solidFill>
                  <a:schemeClr val="tx2">
                    <a:lumMod val="50000"/>
                  </a:schemeClr>
                </a:solidFill>
                <a:latin typeface="Abadi MT Condensed Light"/>
                <a:cs typeface="Abadi MT Condensed Light"/>
              </a:rPr>
              <a:t>Pattern Recognition</a:t>
            </a:r>
          </a:p>
          <a:p>
            <a:pPr algn="ctr"/>
            <a:r>
              <a:rPr lang="en-GB" sz="2000" dirty="0" smtClean="0">
                <a:solidFill>
                  <a:schemeClr val="tx2">
                    <a:lumMod val="50000"/>
                  </a:schemeClr>
                </a:solidFill>
                <a:latin typeface="Abadi MT Condensed Light"/>
                <a:cs typeface="Abadi MT Condensed Light"/>
              </a:rPr>
              <a:t>Machine Learning</a:t>
            </a:r>
          </a:p>
          <a:p>
            <a:pPr algn="ctr"/>
            <a:r>
              <a:rPr lang="en-GB" sz="2000" dirty="0" smtClean="0">
                <a:solidFill>
                  <a:schemeClr val="tx2">
                    <a:lumMod val="50000"/>
                  </a:schemeClr>
                </a:solidFill>
                <a:latin typeface="Abadi MT Condensed Light"/>
                <a:cs typeface="Abadi MT Condensed Light"/>
              </a:rPr>
              <a:t>Knowledge Representation</a:t>
            </a:r>
          </a:p>
          <a:p>
            <a:pPr algn="ctr"/>
            <a:r>
              <a:rPr lang="en-GB" sz="2000" dirty="0" smtClean="0">
                <a:solidFill>
                  <a:schemeClr val="tx2">
                    <a:lumMod val="50000"/>
                  </a:schemeClr>
                </a:solidFill>
                <a:latin typeface="Abadi MT Condensed Light"/>
                <a:cs typeface="Abadi MT Condensed Light"/>
              </a:rPr>
              <a:t>Case-Based Reasoning</a:t>
            </a:r>
          </a:p>
          <a:p>
            <a:pPr algn="ctr"/>
            <a:r>
              <a:rPr lang="en-GB" sz="2000" dirty="0" smtClean="0">
                <a:solidFill>
                  <a:schemeClr val="tx2">
                    <a:lumMod val="50000"/>
                  </a:schemeClr>
                </a:solidFill>
                <a:latin typeface="Abadi MT Condensed Light"/>
                <a:cs typeface="Abadi MT Condensed Light"/>
              </a:rPr>
              <a:t>Formal argumentation</a:t>
            </a:r>
          </a:p>
          <a:p>
            <a:pPr algn="ctr"/>
            <a:r>
              <a:rPr lang="en-GB" sz="2000" dirty="0" smtClean="0">
                <a:solidFill>
                  <a:schemeClr val="tx2">
                    <a:lumMod val="50000"/>
                  </a:schemeClr>
                </a:solidFill>
                <a:latin typeface="Abadi MT Condensed Light"/>
                <a:cs typeface="Abadi MT Condensed Light"/>
              </a:rPr>
              <a:t>Answer Set Solvers</a:t>
            </a:r>
          </a:p>
          <a:p>
            <a:pPr algn="ctr"/>
            <a:r>
              <a:rPr lang="en-GB" sz="2000" dirty="0">
                <a:solidFill>
                  <a:schemeClr val="tx2">
                    <a:lumMod val="50000"/>
                  </a:schemeClr>
                </a:solidFill>
                <a:latin typeface="Abadi MT Condensed Light"/>
                <a:cs typeface="Abadi MT Condensed Light"/>
              </a:rPr>
              <a:t>P</a:t>
            </a:r>
            <a:r>
              <a:rPr lang="en-GB" sz="2000" dirty="0" smtClean="0">
                <a:solidFill>
                  <a:schemeClr val="tx2">
                    <a:lumMod val="50000"/>
                  </a:schemeClr>
                </a:solidFill>
                <a:latin typeface="Abadi MT Condensed Light"/>
                <a:cs typeface="Abadi MT Condensed Light"/>
              </a:rPr>
              <a:t>lanning</a:t>
            </a:r>
          </a:p>
          <a:p>
            <a:pPr algn="ctr"/>
            <a:r>
              <a:rPr lang="en-GB" sz="2000" dirty="0" smtClean="0">
                <a:solidFill>
                  <a:schemeClr val="tx2">
                    <a:lumMod val="50000"/>
                  </a:schemeClr>
                </a:solidFill>
                <a:latin typeface="Abadi MT Condensed Light"/>
                <a:cs typeface="Abadi MT Condensed Light"/>
              </a:rPr>
              <a:t>Natural Language Processing</a:t>
            </a:r>
          </a:p>
        </p:txBody>
      </p:sp>
      <p:sp>
        <p:nvSpPr>
          <p:cNvPr id="22" name="Rubrik 2"/>
          <p:cNvSpPr txBox="1">
            <a:spLocks/>
          </p:cNvSpPr>
          <p:nvPr/>
        </p:nvSpPr>
        <p:spPr>
          <a:xfrm>
            <a:off x="3436291" y="4065337"/>
            <a:ext cx="3616251" cy="487553"/>
          </a:xfrm>
          <a:prstGeom prst="rect">
            <a:avLst/>
          </a:prstGeom>
          <a:solidFill>
            <a:schemeClr val="accent1">
              <a:lumMod val="75000"/>
              <a:alpha val="40000"/>
            </a:schemeClr>
          </a:solidFill>
          <a:ln>
            <a:solidFill>
              <a:schemeClr val="accent1">
                <a:lumMod val="75000"/>
              </a:schemeClr>
            </a:solidFill>
          </a:ln>
          <a:effectLst>
            <a:outerShdw blurRad="50800" dist="76200" dir="2700000" algn="tl" rotWithShape="0">
              <a:prstClr val="black">
                <a:alpha val="40000"/>
              </a:prstClr>
            </a:outerShdw>
          </a:effectLst>
        </p:spPr>
        <p:txBody>
          <a:bodyPr vert="horz" lIns="0" tIns="0" rIns="0" bIns="0" rtlCol="0" anchor="ctr">
            <a:noAutofit/>
          </a:bodyPr>
          <a:lstStyle>
            <a:lvl1pPr algn="ctr" defTabSz="914400" rtl="0" eaLnBrk="1" latinLnBrk="0" hangingPunct="1">
              <a:lnSpc>
                <a:spcPct val="100000"/>
              </a:lnSpc>
              <a:spcBef>
                <a:spcPct val="0"/>
              </a:spcBef>
              <a:buNone/>
              <a:defRPr sz="2800" b="1" i="0" kern="1200" cap="all" baseline="0">
                <a:solidFill>
                  <a:schemeClr val="tx1"/>
                </a:solidFill>
                <a:latin typeface="+mj-lt"/>
                <a:ea typeface="+mj-ea"/>
                <a:cs typeface="+mj-cs"/>
              </a:defRPr>
            </a:lvl1pPr>
          </a:lstStyle>
          <a:p>
            <a:r>
              <a:rPr lang="sv-SE" sz="2000" dirty="0" smtClean="0">
                <a:solidFill>
                  <a:srgbClr val="F8FFD9"/>
                </a:solidFill>
              </a:rPr>
              <a:t>COMMON LANGUAGE</a:t>
            </a:r>
            <a:endParaRPr lang="sv-SE" sz="2000" dirty="0">
              <a:solidFill>
                <a:srgbClr val="F8FFD9"/>
              </a:solidFill>
            </a:endParaRPr>
          </a:p>
        </p:txBody>
      </p:sp>
      <p:sp>
        <p:nvSpPr>
          <p:cNvPr id="23" name="Title 1"/>
          <p:cNvSpPr txBox="1">
            <a:spLocks/>
          </p:cNvSpPr>
          <p:nvPr/>
        </p:nvSpPr>
        <p:spPr bwMode="auto">
          <a:xfrm>
            <a:off x="4283450" y="5120065"/>
            <a:ext cx="3047997"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defRPr/>
            </a:pPr>
            <a:r>
              <a:rPr lang="en-GB" sz="3500" b="1" kern="0" dirty="0" smtClean="0">
                <a:solidFill>
                  <a:srgbClr val="000000"/>
                </a:solidFill>
                <a:latin typeface="Abadi MT Condensed Light"/>
                <a:ea typeface="ＭＳ Ｐゴシック" pitchFamily="36" charset="-128"/>
                <a:cs typeface="Abadi MT Condensed Light"/>
              </a:rPr>
              <a:t>INTERACTION</a:t>
            </a:r>
            <a:endParaRPr lang="en-GB" sz="4500" b="1" kern="0" dirty="0">
              <a:solidFill>
                <a:srgbClr val="000000"/>
              </a:solidFill>
              <a:latin typeface="Abadi MT Condensed Light"/>
              <a:ea typeface="ＭＳ Ｐゴシック" pitchFamily="36" charset="-128"/>
              <a:cs typeface="Abadi MT Condensed Light"/>
            </a:endParaRPr>
          </a:p>
        </p:txBody>
      </p:sp>
      <p:sp>
        <p:nvSpPr>
          <p:cNvPr id="25" name="Title 1"/>
          <p:cNvSpPr>
            <a:spLocks noGrp="1"/>
          </p:cNvSpPr>
          <p:nvPr>
            <p:ph type="title"/>
          </p:nvPr>
        </p:nvSpPr>
        <p:spPr>
          <a:xfrm>
            <a:off x="0" y="381001"/>
            <a:ext cx="11046941" cy="914400"/>
          </a:xfrm>
        </p:spPr>
        <p:txBody>
          <a:bodyPr/>
          <a:lstStyle/>
          <a:p>
            <a:r>
              <a:rPr lang="en-GB" smtClean="0"/>
              <a:t>HUMAN ACTOR  </a:t>
            </a:r>
            <a:r>
              <a:rPr lang="en-GB" dirty="0" smtClean="0"/>
              <a:t>	</a:t>
            </a:r>
            <a:r>
              <a:rPr lang="en-GB" smtClean="0"/>
              <a:t>	 SOFTWARE </a:t>
            </a:r>
            <a:r>
              <a:rPr lang="en-GB" dirty="0" smtClean="0"/>
              <a:t>AGENT</a:t>
            </a:r>
            <a:endParaRPr lang="en-GB" dirty="0"/>
          </a:p>
        </p:txBody>
      </p:sp>
      <p:sp>
        <p:nvSpPr>
          <p:cNvPr id="2" name="Platshållare för datum 1"/>
          <p:cNvSpPr>
            <a:spLocks noGrp="1"/>
          </p:cNvSpPr>
          <p:nvPr>
            <p:ph type="dt" sz="half" idx="10"/>
          </p:nvPr>
        </p:nvSpPr>
        <p:spPr/>
        <p:txBody>
          <a:bodyPr/>
          <a:lstStyle/>
          <a:p>
            <a:pPr>
              <a:defRPr/>
            </a:pPr>
            <a:r>
              <a:rPr lang="sv-SE" smtClean="0"/>
              <a:t>2018-11-08</a:t>
            </a:r>
            <a:endParaRPr lang="sv-SE" sz="1000" b="0" dirty="0"/>
          </a:p>
        </p:txBody>
      </p:sp>
      <p:sp>
        <p:nvSpPr>
          <p:cNvPr id="13" name="Platshållare för bildnummer 12"/>
          <p:cNvSpPr>
            <a:spLocks noGrp="1"/>
          </p:cNvSpPr>
          <p:nvPr>
            <p:ph type="sldNum" sz="quarter" idx="12"/>
          </p:nvPr>
        </p:nvSpPr>
        <p:spPr/>
        <p:txBody>
          <a:bodyPr/>
          <a:lstStyle/>
          <a:p>
            <a:pPr>
              <a:defRPr/>
            </a:pPr>
            <a:fld id="{1FEE1F58-C497-8D4D-9AA3-6F68D35D66A6}" type="slidenum">
              <a:rPr lang="sv-SE" smtClean="0"/>
              <a:pPr>
                <a:defRPr/>
              </a:pPr>
              <a:t>17</a:t>
            </a:fld>
            <a:endParaRPr lang="sv-SE" sz="1400" dirty="0"/>
          </a:p>
        </p:txBody>
      </p:sp>
    </p:spTree>
    <p:extLst>
      <p:ext uri="{BB962C8B-B14F-4D97-AF65-F5344CB8AC3E}">
        <p14:creationId xmlns:p14="http://schemas.microsoft.com/office/powerpoint/2010/main" val="90824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000" fill="hold"/>
                                        <p:tgtEl>
                                          <p:spTgt spid="24"/>
                                        </p:tgtEl>
                                        <p:attrNameLst>
                                          <p:attrName>ppt_x</p:attrName>
                                        </p:attrNameLst>
                                      </p:cBhvr>
                                      <p:tavLst>
                                        <p:tav tm="0">
                                          <p:val>
                                            <p:strVal val="#ppt_x"/>
                                          </p:val>
                                        </p:tav>
                                        <p:tav tm="100000">
                                          <p:val>
                                            <p:strVal val="#ppt_x"/>
                                          </p:val>
                                        </p:tav>
                                      </p:tavLst>
                                    </p:anim>
                                    <p:anim calcmode="lin" valueType="num">
                                      <p:cBhvr additive="base">
                                        <p:cTn id="14"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ssolv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p:nvPr/>
        </p:nvGrpSpPr>
        <p:grpSpPr>
          <a:xfrm>
            <a:off x="1083732" y="978861"/>
            <a:ext cx="3200400" cy="5481688"/>
            <a:chOff x="1828800" y="961927"/>
            <a:chExt cx="3200400" cy="5481688"/>
          </a:xfrm>
        </p:grpSpPr>
        <p:sp>
          <p:nvSpPr>
            <p:cNvPr id="4" name="Cloud Callout 3"/>
            <p:cNvSpPr/>
            <p:nvPr/>
          </p:nvSpPr>
          <p:spPr>
            <a:xfrm>
              <a:off x="1828800" y="961927"/>
              <a:ext cx="3200400" cy="3616214"/>
            </a:xfrm>
            <a:prstGeom prst="cloudCallout">
              <a:avLst>
                <a:gd name="adj1" fmla="val 25724"/>
                <a:gd name="adj2" fmla="val 69278"/>
              </a:avLst>
            </a:prstGeom>
            <a:solidFill>
              <a:srgbClr val="6C82BC">
                <a:alpha val="57000"/>
              </a:srgbClr>
            </a:solidFill>
            <a:ln>
              <a:solidFill>
                <a:schemeClr val="tx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solidFill>
                  <a:srgbClr val="6C82BC"/>
                </a:solidFill>
              </a:endParaRPr>
            </a:p>
          </p:txBody>
        </p:sp>
        <p:grpSp>
          <p:nvGrpSpPr>
            <p:cNvPr id="5" name="Group 50"/>
            <p:cNvGrpSpPr/>
            <p:nvPr/>
          </p:nvGrpSpPr>
          <p:grpSpPr>
            <a:xfrm>
              <a:off x="3376599" y="4950731"/>
              <a:ext cx="845537" cy="1492884"/>
              <a:chOff x="3753420" y="3161466"/>
              <a:chExt cx="845537" cy="1492884"/>
            </a:xfrm>
          </p:grpSpPr>
          <p:sp>
            <p:nvSpPr>
              <p:cNvPr id="6" name="Smiley Face 5"/>
              <p:cNvSpPr/>
              <p:nvPr/>
            </p:nvSpPr>
            <p:spPr>
              <a:xfrm>
                <a:off x="3900835" y="3161466"/>
                <a:ext cx="419567" cy="399364"/>
              </a:xfrm>
              <a:prstGeom prst="smileyFace">
                <a:avLst/>
              </a:prstGeom>
              <a:solidFill>
                <a:srgbClr val="FFFFFF"/>
              </a:solidFill>
              <a:ln>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 name="Straight Connector 6"/>
              <p:cNvCxnSpPr>
                <a:endCxn id="6" idx="4"/>
              </p:cNvCxnSpPr>
              <p:nvPr/>
            </p:nvCxnSpPr>
            <p:spPr>
              <a:xfrm rot="16200000" flipV="1">
                <a:off x="3895154" y="3776295"/>
                <a:ext cx="430932"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flipH="1" flipV="1">
                <a:off x="3674435" y="4218165"/>
                <a:ext cx="662587"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3884218" y="4218165"/>
                <a:ext cx="662588"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753420" y="3674235"/>
                <a:ext cx="357201" cy="294846"/>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110621" y="3620935"/>
                <a:ext cx="488336" cy="53300"/>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2392965" y="1308100"/>
              <a:ext cx="2112117" cy="3170099"/>
            </a:xfrm>
            <a:prstGeom prst="rect">
              <a:avLst/>
            </a:prstGeom>
            <a:noFill/>
          </p:spPr>
          <p:txBody>
            <a:bodyPr wrap="none" rtlCol="0">
              <a:spAutoFit/>
            </a:bodyPr>
            <a:lstStyle/>
            <a:p>
              <a:pPr algn="ctr"/>
              <a:r>
                <a:rPr lang="en-GB" sz="2000" dirty="0" smtClean="0">
                  <a:solidFill>
                    <a:schemeClr val="tx2">
                      <a:lumMod val="50000"/>
                    </a:schemeClr>
                  </a:solidFill>
                  <a:latin typeface="Abadi MT Condensed Light"/>
                  <a:cs typeface="Abadi MT Condensed Light"/>
                </a:rPr>
                <a:t>AUTONOMOUS</a:t>
              </a:r>
              <a:endParaRPr lang="en-GB" sz="2000" dirty="0">
                <a:solidFill>
                  <a:schemeClr val="tx2">
                    <a:lumMod val="50000"/>
                  </a:schemeClr>
                </a:solidFill>
                <a:latin typeface="Abadi MT Condensed Light"/>
                <a:cs typeface="Abadi MT Condensed Light"/>
              </a:endParaRPr>
            </a:p>
            <a:p>
              <a:pPr algn="ctr"/>
              <a:r>
                <a:rPr lang="en-GB" sz="2000" dirty="0">
                  <a:solidFill>
                    <a:schemeClr val="tx2">
                      <a:lumMod val="50000"/>
                    </a:schemeClr>
                  </a:solidFill>
                  <a:latin typeface="Abadi MT Condensed Light"/>
                  <a:cs typeface="Abadi MT Condensed Light"/>
                </a:rPr>
                <a:t>C</a:t>
              </a:r>
              <a:r>
                <a:rPr lang="en-GB" sz="2000" dirty="0" smtClean="0">
                  <a:solidFill>
                    <a:schemeClr val="tx2">
                      <a:lumMod val="50000"/>
                    </a:schemeClr>
                  </a:solidFill>
                  <a:latin typeface="Abadi MT Condensed Light"/>
                  <a:cs typeface="Abadi MT Condensed Light"/>
                </a:rPr>
                <a:t>APABEL</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DEVELOPS</a:t>
              </a:r>
              <a:endParaRPr lang="en-GB" sz="2000" dirty="0">
                <a:solidFill>
                  <a:schemeClr val="tx2">
                    <a:lumMod val="50000"/>
                  </a:schemeClr>
                </a:solidFill>
                <a:latin typeface="Abadi MT Condensed Light"/>
                <a:cs typeface="Abadi MT Condensed Light"/>
              </a:endParaRPr>
            </a:p>
            <a:p>
              <a:pPr algn="ctr"/>
              <a:r>
                <a:rPr lang="en-GB" sz="2000" dirty="0">
                  <a:solidFill>
                    <a:schemeClr val="tx2">
                      <a:lumMod val="50000"/>
                    </a:schemeClr>
                  </a:solidFill>
                  <a:latin typeface="Abadi MT Condensed Light"/>
                  <a:cs typeface="Abadi MT Condensed Light"/>
                </a:rPr>
                <a:t>SOCIAL</a:t>
              </a:r>
            </a:p>
            <a:p>
              <a:pPr algn="ctr"/>
              <a:r>
                <a:rPr lang="en-GB" sz="2000" dirty="0" smtClean="0">
                  <a:solidFill>
                    <a:schemeClr val="tx2">
                      <a:lumMod val="50000"/>
                    </a:schemeClr>
                  </a:solidFill>
                  <a:latin typeface="Abadi MT Condensed Light"/>
                  <a:cs typeface="Abadi MT Condensed Light"/>
                </a:rPr>
                <a:t>ADAPTIVE/ADAPTABLE</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REACTIVE</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PROACTIVE</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MORAL</a:t>
              </a:r>
            </a:p>
            <a:p>
              <a:pPr algn="ctr"/>
              <a:r>
                <a:rPr lang="en-GB" sz="2000" dirty="0" smtClean="0">
                  <a:solidFill>
                    <a:schemeClr val="tx2">
                      <a:lumMod val="50000"/>
                    </a:schemeClr>
                  </a:solidFill>
                  <a:latin typeface="Abadi MT Condensed Light"/>
                  <a:cs typeface="Abadi MT Condensed Light"/>
                </a:rPr>
                <a:t>EMPHATIC</a:t>
              </a:r>
            </a:p>
            <a:p>
              <a:pPr algn="ctr"/>
              <a:r>
                <a:rPr lang="en-GB" sz="2000" dirty="0" smtClean="0">
                  <a:solidFill>
                    <a:schemeClr val="tx2">
                      <a:lumMod val="50000"/>
                    </a:schemeClr>
                  </a:solidFill>
                  <a:latin typeface="Abadi MT Condensed Light"/>
                  <a:cs typeface="Abadi MT Condensed Light"/>
                </a:rPr>
                <a:t>JUDGEMENT</a:t>
              </a:r>
              <a:endParaRPr lang="en-GB" sz="2000" dirty="0">
                <a:solidFill>
                  <a:schemeClr val="tx2">
                    <a:lumMod val="50000"/>
                  </a:schemeClr>
                </a:solidFill>
                <a:latin typeface="Abadi MT Condensed Light"/>
                <a:cs typeface="Abadi MT Condensed Light"/>
              </a:endParaRPr>
            </a:p>
          </p:txBody>
        </p:sp>
      </p:grpSp>
      <p:grpSp>
        <p:nvGrpSpPr>
          <p:cNvPr id="13" name="Group 22"/>
          <p:cNvGrpSpPr/>
          <p:nvPr/>
        </p:nvGrpSpPr>
        <p:grpSpPr>
          <a:xfrm>
            <a:off x="6324600" y="978861"/>
            <a:ext cx="3200400" cy="4819100"/>
            <a:chOff x="5562600" y="961927"/>
            <a:chExt cx="3200400" cy="4819100"/>
          </a:xfrm>
        </p:grpSpPr>
        <p:sp>
          <p:nvSpPr>
            <p:cNvPr id="14" name="Cloud Callout 13"/>
            <p:cNvSpPr/>
            <p:nvPr/>
          </p:nvSpPr>
          <p:spPr>
            <a:xfrm>
              <a:off x="5562600" y="961927"/>
              <a:ext cx="3200400" cy="3669513"/>
            </a:xfrm>
            <a:prstGeom prst="cloudCallout">
              <a:avLst>
                <a:gd name="adj1" fmla="val 25724"/>
                <a:gd name="adj2" fmla="val 67630"/>
              </a:avLst>
            </a:prstGeom>
            <a:solidFill>
              <a:srgbClr val="84A4F2">
                <a:alpha val="56863"/>
              </a:srgbClr>
            </a:solidFill>
            <a:ln>
              <a:solidFill>
                <a:schemeClr val="tx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nvGrpSpPr>
            <p:cNvPr id="15" name="Group 50"/>
            <p:cNvGrpSpPr/>
            <p:nvPr/>
          </p:nvGrpSpPr>
          <p:grpSpPr>
            <a:xfrm>
              <a:off x="7110399" y="4950731"/>
              <a:ext cx="845537" cy="830296"/>
              <a:chOff x="3753420" y="3161466"/>
              <a:chExt cx="845537" cy="830296"/>
            </a:xfrm>
          </p:grpSpPr>
          <p:sp>
            <p:nvSpPr>
              <p:cNvPr id="16" name="Smiley Face 15"/>
              <p:cNvSpPr/>
              <p:nvPr/>
            </p:nvSpPr>
            <p:spPr>
              <a:xfrm>
                <a:off x="3900835" y="3161466"/>
                <a:ext cx="419567" cy="399364"/>
              </a:xfrm>
              <a:prstGeom prst="smileyFace">
                <a:avLst/>
              </a:prstGeom>
              <a:solidFill>
                <a:srgbClr val="FFFFFF"/>
              </a:solidFill>
              <a:ln>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Connector 16"/>
              <p:cNvCxnSpPr>
                <a:endCxn id="16" idx="4"/>
              </p:cNvCxnSpPr>
              <p:nvPr/>
            </p:nvCxnSpPr>
            <p:spPr>
              <a:xfrm rot="16200000" flipV="1">
                <a:off x="3895154" y="3776295"/>
                <a:ext cx="430932"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3753420" y="3674235"/>
                <a:ext cx="357201" cy="294846"/>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110621" y="3620935"/>
                <a:ext cx="488336" cy="53300"/>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6062791" y="1259145"/>
              <a:ext cx="2219518" cy="3170099"/>
            </a:xfrm>
            <a:prstGeom prst="rect">
              <a:avLst/>
            </a:prstGeom>
            <a:noFill/>
          </p:spPr>
          <p:txBody>
            <a:bodyPr wrap="none" rtlCol="0">
              <a:spAutoFit/>
            </a:bodyPr>
            <a:lstStyle/>
            <a:p>
              <a:pPr algn="ctr"/>
              <a:r>
                <a:rPr lang="en-GB" sz="2000" dirty="0" smtClean="0">
                  <a:solidFill>
                    <a:schemeClr val="tx2">
                      <a:lumMod val="50000"/>
                    </a:schemeClr>
                  </a:solidFill>
                  <a:latin typeface="Abadi MT Condensed Light"/>
                  <a:cs typeface="Abadi MT Condensed Light"/>
                </a:rPr>
                <a:t>AUTONOMOUS?</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CAPABEL?</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DEVELOPS?</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SOCIAL?</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ADAPTIVE/ADAPTABLE?</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REACTIVE?</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PROACTIVE?</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MORAL?</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EMPHATIC?</a:t>
              </a:r>
              <a:endParaRPr lang="en-GB" sz="2000" dirty="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JUDGEMENT?</a:t>
              </a:r>
              <a:endParaRPr lang="en-GB" sz="2000" dirty="0">
                <a:solidFill>
                  <a:schemeClr val="tx2">
                    <a:lumMod val="50000"/>
                  </a:schemeClr>
                </a:solidFill>
                <a:latin typeface="Abadi MT Condensed Light"/>
                <a:cs typeface="Abadi MT Condensed Light"/>
              </a:endParaRPr>
            </a:p>
          </p:txBody>
        </p:sp>
      </p:grpSp>
      <p:sp>
        <p:nvSpPr>
          <p:cNvPr id="25" name="Title 1"/>
          <p:cNvSpPr txBox="1">
            <a:spLocks/>
          </p:cNvSpPr>
          <p:nvPr/>
        </p:nvSpPr>
        <p:spPr bwMode="auto">
          <a:xfrm>
            <a:off x="4190055" y="4567585"/>
            <a:ext cx="3047997" cy="20432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GB" sz="4500" b="1" kern="0" dirty="0" err="1" smtClean="0">
                <a:solidFill>
                  <a:srgbClr val="000000"/>
                </a:solidFill>
                <a:latin typeface="Abadi MT Condensed Light"/>
                <a:ea typeface="ＭＳ Ｐゴシック" pitchFamily="36" charset="-128"/>
                <a:cs typeface="Abadi MT Condensed Light"/>
              </a:rPr>
              <a:t>interACT</a:t>
            </a:r>
            <a:endParaRPr lang="en-GB" sz="4500" b="1" kern="0" dirty="0" smtClean="0">
              <a:solidFill>
                <a:srgbClr val="000000"/>
              </a:solidFill>
              <a:latin typeface="Abadi MT Condensed Light"/>
              <a:ea typeface="ＭＳ Ｐゴシック" pitchFamily="36" charset="-128"/>
              <a:cs typeface="Abadi MT Condensed Light"/>
            </a:endParaRPr>
          </a:p>
          <a:p>
            <a:pPr algn="ctr" eaLnBrk="0" fontAlgn="base" hangingPunct="0">
              <a:spcBef>
                <a:spcPct val="0"/>
              </a:spcBef>
              <a:spcAft>
                <a:spcPct val="0"/>
              </a:spcAft>
              <a:defRPr/>
            </a:pPr>
            <a:r>
              <a:rPr lang="en-GB" sz="4500" b="1" kern="0" dirty="0" smtClean="0">
                <a:solidFill>
                  <a:srgbClr val="000000"/>
                </a:solidFill>
                <a:latin typeface="Abadi MT Condensed Light"/>
                <a:ea typeface="ＭＳ Ｐゴシック" pitchFamily="36" charset="-128"/>
                <a:cs typeface="Abadi MT Condensed Light"/>
              </a:rPr>
              <a:t>COLLABORATE</a:t>
            </a:r>
          </a:p>
          <a:p>
            <a:pPr algn="ctr" eaLnBrk="0" fontAlgn="base" hangingPunct="0">
              <a:spcBef>
                <a:spcPct val="0"/>
              </a:spcBef>
              <a:spcAft>
                <a:spcPct val="0"/>
              </a:spcAft>
              <a:defRPr/>
            </a:pPr>
            <a:r>
              <a:rPr lang="en-GB" sz="4500" b="1" kern="0" dirty="0" smtClean="0">
                <a:solidFill>
                  <a:srgbClr val="000000"/>
                </a:solidFill>
                <a:latin typeface="Abadi MT Condensed Light"/>
                <a:ea typeface="ＭＳ Ｐゴシック" pitchFamily="36" charset="-128"/>
                <a:cs typeface="Abadi MT Condensed Light"/>
              </a:rPr>
              <a:t>COOPERATE</a:t>
            </a:r>
            <a:endParaRPr lang="en-GB" sz="4500" b="1" kern="0" dirty="0">
              <a:solidFill>
                <a:srgbClr val="000000"/>
              </a:solidFill>
              <a:latin typeface="Abadi MT Condensed Light"/>
              <a:ea typeface="ＭＳ Ｐゴシック" pitchFamily="36" charset="-128"/>
              <a:cs typeface="Abadi MT Condensed Light"/>
            </a:endParaRPr>
          </a:p>
        </p:txBody>
      </p:sp>
      <p:sp>
        <p:nvSpPr>
          <p:cNvPr id="26" name="TextBox 11"/>
          <p:cNvSpPr txBox="1"/>
          <p:nvPr/>
        </p:nvSpPr>
        <p:spPr>
          <a:xfrm>
            <a:off x="9454536" y="1344604"/>
            <a:ext cx="2737464" cy="3170099"/>
          </a:xfrm>
          <a:prstGeom prst="rect">
            <a:avLst/>
          </a:prstGeom>
          <a:noFill/>
        </p:spPr>
        <p:txBody>
          <a:bodyPr wrap="square" rtlCol="0">
            <a:spAutoFit/>
          </a:bodyPr>
          <a:lstStyle/>
          <a:p>
            <a:pPr algn="ctr"/>
            <a:r>
              <a:rPr lang="en-GB" sz="2000" b="1" dirty="0" smtClean="0">
                <a:solidFill>
                  <a:schemeClr val="tx2">
                    <a:lumMod val="50000"/>
                  </a:schemeClr>
                </a:solidFill>
                <a:latin typeface="Abadi MT Condensed Light"/>
                <a:cs typeface="Abadi MT Condensed Light"/>
              </a:rPr>
              <a:t>ARTIFICIAL INTELLIGENCE METHOD examples: </a:t>
            </a:r>
          </a:p>
          <a:p>
            <a:pPr algn="ctr"/>
            <a:r>
              <a:rPr lang="en-GB" sz="2000" dirty="0" smtClean="0">
                <a:solidFill>
                  <a:schemeClr val="tx2">
                    <a:lumMod val="50000"/>
                  </a:schemeClr>
                </a:solidFill>
                <a:latin typeface="Abadi MT Condensed Light"/>
                <a:cs typeface="Abadi MT Condensed Light"/>
              </a:rPr>
              <a:t>Pattern Recognition</a:t>
            </a:r>
          </a:p>
          <a:p>
            <a:pPr algn="ctr"/>
            <a:r>
              <a:rPr lang="en-GB" sz="2000" dirty="0" smtClean="0">
                <a:solidFill>
                  <a:schemeClr val="tx2">
                    <a:lumMod val="50000"/>
                  </a:schemeClr>
                </a:solidFill>
                <a:latin typeface="Abadi MT Condensed Light"/>
                <a:cs typeface="Abadi MT Condensed Light"/>
              </a:rPr>
              <a:t>Machine Learning</a:t>
            </a:r>
          </a:p>
          <a:p>
            <a:pPr algn="ctr"/>
            <a:r>
              <a:rPr lang="en-GB" sz="2000" dirty="0">
                <a:solidFill>
                  <a:schemeClr val="tx2">
                    <a:lumMod val="50000"/>
                  </a:schemeClr>
                </a:solidFill>
                <a:latin typeface="Abadi MT Condensed Light"/>
                <a:cs typeface="Abadi MT Condensed Light"/>
              </a:rPr>
              <a:t>Knowledge Representation</a:t>
            </a:r>
          </a:p>
          <a:p>
            <a:pPr algn="ctr"/>
            <a:r>
              <a:rPr lang="en-GB" sz="2000" dirty="0" smtClean="0">
                <a:solidFill>
                  <a:schemeClr val="tx2">
                    <a:lumMod val="50000"/>
                  </a:schemeClr>
                </a:solidFill>
                <a:latin typeface="Abadi MT Condensed Light"/>
                <a:cs typeface="Abadi MT Condensed Light"/>
              </a:rPr>
              <a:t>Case-Based Reasoning</a:t>
            </a:r>
          </a:p>
          <a:p>
            <a:pPr algn="ctr"/>
            <a:r>
              <a:rPr lang="en-GB" sz="2000" dirty="0" smtClean="0">
                <a:solidFill>
                  <a:schemeClr val="tx2">
                    <a:lumMod val="50000"/>
                  </a:schemeClr>
                </a:solidFill>
                <a:latin typeface="Abadi MT Condensed Light"/>
                <a:cs typeface="Abadi MT Condensed Light"/>
              </a:rPr>
              <a:t>Formal argumentation</a:t>
            </a:r>
          </a:p>
          <a:p>
            <a:pPr algn="ctr"/>
            <a:r>
              <a:rPr lang="en-GB" sz="2000" dirty="0" smtClean="0">
                <a:solidFill>
                  <a:schemeClr val="tx2">
                    <a:lumMod val="50000"/>
                  </a:schemeClr>
                </a:solidFill>
                <a:latin typeface="Abadi MT Condensed Light"/>
                <a:cs typeface="Abadi MT Condensed Light"/>
              </a:rPr>
              <a:t>Answer Set Solvers</a:t>
            </a:r>
          </a:p>
          <a:p>
            <a:pPr algn="ctr"/>
            <a:r>
              <a:rPr lang="en-GB" sz="2000" dirty="0">
                <a:solidFill>
                  <a:schemeClr val="tx2">
                    <a:lumMod val="50000"/>
                  </a:schemeClr>
                </a:solidFill>
                <a:latin typeface="Abadi MT Condensed Light"/>
                <a:cs typeface="Abadi MT Condensed Light"/>
              </a:rPr>
              <a:t>P</a:t>
            </a:r>
            <a:r>
              <a:rPr lang="en-GB" sz="2000" dirty="0" smtClean="0">
                <a:solidFill>
                  <a:schemeClr val="tx2">
                    <a:lumMod val="50000"/>
                  </a:schemeClr>
                </a:solidFill>
                <a:latin typeface="Abadi MT Condensed Light"/>
                <a:cs typeface="Abadi MT Condensed Light"/>
              </a:rPr>
              <a:t>lanning</a:t>
            </a:r>
          </a:p>
          <a:p>
            <a:pPr algn="ctr"/>
            <a:r>
              <a:rPr lang="en-GB" sz="2000" dirty="0" smtClean="0">
                <a:solidFill>
                  <a:schemeClr val="tx2">
                    <a:lumMod val="50000"/>
                  </a:schemeClr>
                </a:solidFill>
                <a:latin typeface="Abadi MT Condensed Light"/>
                <a:cs typeface="Abadi MT Condensed Light"/>
              </a:rPr>
              <a:t>Natural Language Processing</a:t>
            </a:r>
          </a:p>
        </p:txBody>
      </p:sp>
      <p:sp>
        <p:nvSpPr>
          <p:cNvPr id="24" name="Title 1"/>
          <p:cNvSpPr>
            <a:spLocks noGrp="1"/>
          </p:cNvSpPr>
          <p:nvPr>
            <p:ph type="title"/>
          </p:nvPr>
        </p:nvSpPr>
        <p:spPr>
          <a:xfrm>
            <a:off x="0" y="306859"/>
            <a:ext cx="11046941" cy="914400"/>
          </a:xfrm>
        </p:spPr>
        <p:txBody>
          <a:bodyPr/>
          <a:lstStyle/>
          <a:p>
            <a:r>
              <a:rPr lang="en-GB" smtClean="0"/>
              <a:t>HUMAN ACTOR  </a:t>
            </a:r>
            <a:r>
              <a:rPr lang="en-GB" dirty="0" smtClean="0"/>
              <a:t>			SOFTWARE AGENT</a:t>
            </a:r>
            <a:endParaRPr lang="en-GB" dirty="0"/>
          </a:p>
        </p:txBody>
      </p:sp>
      <p:sp>
        <p:nvSpPr>
          <p:cNvPr id="2" name="Platshållare för datum 1"/>
          <p:cNvSpPr>
            <a:spLocks noGrp="1"/>
          </p:cNvSpPr>
          <p:nvPr>
            <p:ph type="dt" sz="half" idx="10"/>
          </p:nvPr>
        </p:nvSpPr>
        <p:spPr/>
        <p:txBody>
          <a:bodyPr/>
          <a:lstStyle/>
          <a:p>
            <a:pPr>
              <a:defRPr/>
            </a:pPr>
            <a:r>
              <a:rPr lang="sv-SE" smtClean="0"/>
              <a:t>2018-11-08</a:t>
            </a:r>
            <a:endParaRPr lang="sv-SE" sz="1000" b="0" dirty="0"/>
          </a:p>
        </p:txBody>
      </p:sp>
      <p:sp>
        <p:nvSpPr>
          <p:cNvPr id="18" name="Platshållare för bildnummer 17"/>
          <p:cNvSpPr>
            <a:spLocks noGrp="1"/>
          </p:cNvSpPr>
          <p:nvPr>
            <p:ph type="sldNum" sz="quarter" idx="12"/>
          </p:nvPr>
        </p:nvSpPr>
        <p:spPr/>
        <p:txBody>
          <a:bodyPr/>
          <a:lstStyle/>
          <a:p>
            <a:pPr>
              <a:defRPr/>
            </a:pPr>
            <a:fld id="{1FEE1F58-C497-8D4D-9AA3-6F68D35D66A6}" type="slidenum">
              <a:rPr lang="sv-SE" smtClean="0"/>
              <a:pPr>
                <a:defRPr/>
              </a:pPr>
              <a:t>18</a:t>
            </a:fld>
            <a:endParaRPr lang="sv-SE" sz="1400" dirty="0"/>
          </a:p>
        </p:txBody>
      </p:sp>
    </p:spTree>
    <p:extLst>
      <p:ext uri="{BB962C8B-B14F-4D97-AF65-F5344CB8AC3E}">
        <p14:creationId xmlns:p14="http://schemas.microsoft.com/office/powerpoint/2010/main" val="6307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660295" y="391620"/>
            <a:ext cx="8863152" cy="1080468"/>
          </a:xfrm>
        </p:spPr>
        <p:txBody>
          <a:bodyPr/>
          <a:lstStyle/>
          <a:p>
            <a:r>
              <a:rPr lang="sv-SE" altLang="en-US" dirty="0" smtClean="0">
                <a:ea typeface="ＭＳ Ｐゴシック" panose="020B0600070205080204" pitchFamily="34" charset="-128"/>
              </a:rPr>
              <a:t>intelligent agent</a:t>
            </a:r>
          </a:p>
        </p:txBody>
      </p:sp>
      <p:sp>
        <p:nvSpPr>
          <p:cNvPr id="3" name="Content Placeholder 2"/>
          <p:cNvSpPr>
            <a:spLocks noGrp="1"/>
          </p:cNvSpPr>
          <p:nvPr>
            <p:ph idx="1"/>
          </p:nvPr>
        </p:nvSpPr>
        <p:spPr>
          <a:xfrm>
            <a:off x="605480" y="1396408"/>
            <a:ext cx="10565027" cy="4056856"/>
          </a:xfrm>
        </p:spPr>
        <p:txBody>
          <a:bodyPr>
            <a:normAutofit/>
          </a:bodyPr>
          <a:lstStyle/>
          <a:p>
            <a:pPr marL="0" indent="0">
              <a:buNone/>
              <a:defRPr/>
            </a:pPr>
            <a:r>
              <a:rPr lang="en-US" sz="2000" dirty="0">
                <a:latin typeface="Calibri" charset="0"/>
                <a:ea typeface="Calibri" charset="0"/>
                <a:cs typeface="Calibri" charset="0"/>
              </a:rPr>
              <a:t>In general</a:t>
            </a:r>
            <a:r>
              <a:rPr lang="en-US" sz="2000" dirty="0">
                <a:solidFill>
                  <a:schemeClr val="accent1">
                    <a:lumMod val="60000"/>
                    <a:lumOff val="40000"/>
                  </a:schemeClr>
                </a:solidFill>
                <a:latin typeface="Calibri" charset="0"/>
                <a:ea typeface="Calibri" charset="0"/>
                <a:cs typeface="Calibri" charset="0"/>
              </a:rPr>
              <a:t>, </a:t>
            </a:r>
            <a:r>
              <a:rPr lang="en-US" sz="2000" b="1" dirty="0">
                <a:solidFill>
                  <a:schemeClr val="accent1">
                    <a:lumMod val="60000"/>
                    <a:lumOff val="40000"/>
                  </a:schemeClr>
                </a:solidFill>
                <a:latin typeface="Calibri" charset="0"/>
                <a:ea typeface="Calibri" charset="0"/>
                <a:cs typeface="Calibri" charset="0"/>
              </a:rPr>
              <a:t>intelligent (software) agents </a:t>
            </a:r>
            <a:r>
              <a:rPr lang="en-US" sz="2000" dirty="0">
                <a:latin typeface="Calibri" charset="0"/>
                <a:ea typeface="Calibri" charset="0"/>
                <a:cs typeface="Calibri" charset="0"/>
              </a:rPr>
              <a:t>are expected </a:t>
            </a:r>
            <a:r>
              <a:rPr lang="en-US" sz="2000" dirty="0" smtClean="0">
                <a:latin typeface="Calibri" charset="0"/>
                <a:ea typeface="Calibri" charset="0"/>
                <a:cs typeface="Calibri" charset="0"/>
              </a:rPr>
              <a:t>to express </a:t>
            </a:r>
            <a:r>
              <a:rPr lang="en-US" sz="2000" dirty="0">
                <a:latin typeface="Calibri" charset="0"/>
                <a:ea typeface="Calibri" charset="0"/>
                <a:cs typeface="Calibri" charset="0"/>
              </a:rPr>
              <a:t>some kind of behavior which – to some degree </a:t>
            </a:r>
            <a:r>
              <a:rPr lang="en-US" sz="2000" dirty="0" smtClean="0">
                <a:latin typeface="Calibri" charset="0"/>
                <a:ea typeface="Calibri" charset="0"/>
                <a:cs typeface="Calibri" charset="0"/>
              </a:rPr>
              <a:t>– </a:t>
            </a:r>
            <a:r>
              <a:rPr lang="en-US" sz="2000" b="1" dirty="0" smtClean="0">
                <a:solidFill>
                  <a:schemeClr val="accent1">
                    <a:lumMod val="60000"/>
                    <a:lumOff val="40000"/>
                  </a:schemeClr>
                </a:solidFill>
                <a:latin typeface="Calibri" charset="0"/>
                <a:ea typeface="Calibri" charset="0"/>
                <a:cs typeface="Calibri" charset="0"/>
              </a:rPr>
              <a:t>resembles </a:t>
            </a:r>
            <a:r>
              <a:rPr lang="en-US" sz="2000" b="1" dirty="0">
                <a:solidFill>
                  <a:schemeClr val="accent1">
                    <a:lumMod val="60000"/>
                    <a:lumOff val="40000"/>
                  </a:schemeClr>
                </a:solidFill>
                <a:latin typeface="Calibri" charset="0"/>
                <a:ea typeface="Calibri" charset="0"/>
                <a:cs typeface="Calibri" charset="0"/>
              </a:rPr>
              <a:t>the human mind's capability </a:t>
            </a:r>
            <a:r>
              <a:rPr lang="en-US" sz="2000" dirty="0">
                <a:latin typeface="Calibri" charset="0"/>
                <a:ea typeface="Calibri" charset="0"/>
                <a:cs typeface="Calibri" charset="0"/>
              </a:rPr>
              <a:t>of problem </a:t>
            </a:r>
            <a:r>
              <a:rPr lang="en-US" sz="2000" dirty="0" smtClean="0">
                <a:latin typeface="Calibri" charset="0"/>
                <a:ea typeface="Calibri" charset="0"/>
                <a:cs typeface="Calibri" charset="0"/>
              </a:rPr>
              <a:t>solving.  </a:t>
            </a:r>
            <a:endParaRPr lang="en-US" sz="2000" dirty="0">
              <a:latin typeface="Calibri" charset="0"/>
              <a:ea typeface="Calibri" charset="0"/>
              <a:cs typeface="Calibri" charset="0"/>
            </a:endParaRPr>
          </a:p>
          <a:p>
            <a:pPr marL="0" indent="0">
              <a:buNone/>
              <a:defRPr/>
            </a:pPr>
            <a:r>
              <a:rPr lang="sv-SE" sz="2000" dirty="0" smtClean="0">
                <a:latin typeface="Calibri" charset="0"/>
                <a:ea typeface="Calibri" charset="0"/>
                <a:cs typeface="Calibri" charset="0"/>
              </a:rPr>
              <a:t>A popular </a:t>
            </a:r>
            <a:r>
              <a:rPr lang="en-US" sz="2000" dirty="0" smtClean="0">
                <a:latin typeface="Calibri" charset="0"/>
                <a:ea typeface="Calibri" charset="0"/>
                <a:cs typeface="Calibri" charset="0"/>
              </a:rPr>
              <a:t>definition of the </a:t>
            </a:r>
            <a:r>
              <a:rPr lang="en-US" sz="2000" dirty="0">
                <a:latin typeface="Calibri" charset="0"/>
                <a:ea typeface="Calibri" charset="0"/>
                <a:cs typeface="Calibri" charset="0"/>
              </a:rPr>
              <a:t>properties of an </a:t>
            </a:r>
            <a:r>
              <a:rPr lang="en-US" sz="2000" dirty="0" smtClean="0">
                <a:latin typeface="Calibri" charset="0"/>
                <a:ea typeface="Calibri" charset="0"/>
                <a:cs typeface="Calibri" charset="0"/>
              </a:rPr>
              <a:t>intelligent agent are:</a:t>
            </a:r>
            <a:endParaRPr lang="en-US" sz="2000" dirty="0">
              <a:latin typeface="Calibri" charset="0"/>
              <a:ea typeface="Calibri" charset="0"/>
              <a:cs typeface="Calibri" charset="0"/>
            </a:endParaRPr>
          </a:p>
          <a:p>
            <a:pPr lvl="1">
              <a:defRPr/>
            </a:pPr>
            <a:r>
              <a:rPr lang="en-US" sz="2000" b="1" dirty="0">
                <a:solidFill>
                  <a:schemeClr val="accent1">
                    <a:lumMod val="60000"/>
                    <a:lumOff val="40000"/>
                  </a:schemeClr>
                </a:solidFill>
                <a:latin typeface="Calibri" charset="0"/>
                <a:ea typeface="Calibri" charset="0"/>
                <a:cs typeface="Calibri" charset="0"/>
              </a:rPr>
              <a:t>Autonomy</a:t>
            </a:r>
            <a:r>
              <a:rPr lang="en-US" sz="2000" dirty="0">
                <a:latin typeface="Calibri" charset="0"/>
                <a:ea typeface="Calibri" charset="0"/>
                <a:cs typeface="Calibri" charset="0"/>
              </a:rPr>
              <a:t>: An agent executes actions on its own incentive, not (generally) depending on the interaction with external entities like a human user.</a:t>
            </a:r>
          </a:p>
          <a:p>
            <a:pPr lvl="1">
              <a:defRPr/>
            </a:pPr>
            <a:r>
              <a:rPr lang="en-US" sz="2000" b="1" dirty="0">
                <a:solidFill>
                  <a:schemeClr val="accent1">
                    <a:lumMod val="60000"/>
                    <a:lumOff val="40000"/>
                  </a:schemeClr>
                </a:solidFill>
                <a:latin typeface="Calibri" charset="0"/>
                <a:ea typeface="Calibri" charset="0"/>
                <a:cs typeface="Calibri" charset="0"/>
              </a:rPr>
              <a:t>Proactivity</a:t>
            </a:r>
            <a:r>
              <a:rPr lang="en-US" sz="2000" dirty="0">
                <a:solidFill>
                  <a:schemeClr val="accent2"/>
                </a:solidFill>
                <a:latin typeface="Calibri" charset="0"/>
                <a:ea typeface="Calibri" charset="0"/>
                <a:cs typeface="Calibri" charset="0"/>
              </a:rPr>
              <a:t>: </a:t>
            </a:r>
            <a:r>
              <a:rPr lang="en-US" sz="2000" dirty="0">
                <a:latin typeface="Calibri" charset="0"/>
                <a:ea typeface="Calibri" charset="0"/>
                <a:cs typeface="Calibri" charset="0"/>
              </a:rPr>
              <a:t>An agent shall be able to decide about </a:t>
            </a:r>
            <a:r>
              <a:rPr lang="en-US" sz="2000" dirty="0" smtClean="0">
                <a:latin typeface="Calibri" charset="0"/>
                <a:ea typeface="Calibri" charset="0"/>
                <a:cs typeface="Calibri" charset="0"/>
              </a:rPr>
              <a:t>actions and take action, </a:t>
            </a:r>
            <a:r>
              <a:rPr lang="en-US" sz="2000" dirty="0">
                <a:latin typeface="Calibri" charset="0"/>
                <a:ea typeface="Calibri" charset="0"/>
                <a:cs typeface="Calibri" charset="0"/>
              </a:rPr>
              <a:t>which purposefully bring it closer to achieving </a:t>
            </a:r>
            <a:r>
              <a:rPr lang="sv-SE" sz="2000" dirty="0">
                <a:latin typeface="Calibri" charset="0"/>
                <a:ea typeface="Calibri" charset="0"/>
                <a:cs typeface="Calibri" charset="0"/>
              </a:rPr>
              <a:t>its goals. The actions are goal oriented. </a:t>
            </a:r>
          </a:p>
          <a:p>
            <a:pPr lvl="1">
              <a:defRPr/>
            </a:pPr>
            <a:r>
              <a:rPr lang="en-US" sz="2000" b="1" dirty="0">
                <a:solidFill>
                  <a:schemeClr val="accent1">
                    <a:lumMod val="60000"/>
                    <a:lumOff val="40000"/>
                  </a:schemeClr>
                </a:solidFill>
                <a:latin typeface="Calibri" charset="0"/>
                <a:ea typeface="Calibri" charset="0"/>
                <a:cs typeface="Calibri" charset="0"/>
              </a:rPr>
              <a:t>Reactivity</a:t>
            </a:r>
            <a:r>
              <a:rPr lang="en-US" sz="2000" dirty="0">
                <a:latin typeface="Calibri" charset="0"/>
                <a:ea typeface="Calibri" charset="0"/>
                <a:cs typeface="Calibri" charset="0"/>
              </a:rPr>
              <a:t>: An agent reacts to changes in its environment, </a:t>
            </a:r>
            <a:r>
              <a:rPr lang="sv-SE" sz="2000" dirty="0">
                <a:latin typeface="Calibri" charset="0"/>
                <a:ea typeface="Calibri" charset="0"/>
                <a:cs typeface="Calibri" charset="0"/>
              </a:rPr>
              <a:t>adapting its plans appropriately.</a:t>
            </a:r>
          </a:p>
          <a:p>
            <a:pPr lvl="1">
              <a:defRPr/>
            </a:pPr>
            <a:r>
              <a:rPr lang="en-US" sz="2000" b="1" dirty="0">
                <a:solidFill>
                  <a:schemeClr val="accent1">
                    <a:lumMod val="60000"/>
                    <a:lumOff val="40000"/>
                  </a:schemeClr>
                </a:solidFill>
                <a:latin typeface="Calibri" charset="0"/>
                <a:ea typeface="Calibri" charset="0"/>
                <a:cs typeface="Calibri" charset="0"/>
              </a:rPr>
              <a:t>Social capabilities</a:t>
            </a:r>
            <a:r>
              <a:rPr lang="en-US" sz="2000" dirty="0">
                <a:solidFill>
                  <a:schemeClr val="accent1">
                    <a:lumMod val="60000"/>
                    <a:lumOff val="40000"/>
                  </a:schemeClr>
                </a:solidFill>
                <a:latin typeface="Calibri" charset="0"/>
                <a:ea typeface="Calibri" charset="0"/>
                <a:cs typeface="Calibri" charset="0"/>
              </a:rPr>
              <a:t>: </a:t>
            </a:r>
            <a:r>
              <a:rPr lang="en-US" sz="2000" dirty="0">
                <a:latin typeface="Calibri" charset="0"/>
                <a:ea typeface="Calibri" charset="0"/>
                <a:cs typeface="Calibri" charset="0"/>
              </a:rPr>
              <a:t>An agent is capable of exchanging information with other agents and utilizes it for achieving </a:t>
            </a:r>
            <a:r>
              <a:rPr lang="sv-SE" sz="2000" dirty="0">
                <a:latin typeface="Calibri" charset="0"/>
                <a:ea typeface="Calibri" charset="0"/>
                <a:cs typeface="Calibri" charset="0"/>
              </a:rPr>
              <a:t>its goals (negotiation and cooperation).</a:t>
            </a:r>
            <a:endParaRPr lang="en-US" sz="2000" dirty="0">
              <a:latin typeface="Calibri" charset="0"/>
              <a:ea typeface="Calibri" charset="0"/>
              <a:cs typeface="Calibri" charset="0"/>
            </a:endParaRPr>
          </a:p>
          <a:p>
            <a:pPr lvl="1">
              <a:defRPr/>
            </a:pPr>
            <a:endParaRPr lang="sv-SE" sz="2000" dirty="0">
              <a:latin typeface="Calibri" charset="0"/>
              <a:ea typeface="Calibri" charset="0"/>
              <a:cs typeface="Calibri" charset="0"/>
            </a:endParaRPr>
          </a:p>
        </p:txBody>
      </p:sp>
      <p:sp>
        <p:nvSpPr>
          <p:cNvPr id="22534" name="Rectangle 5"/>
          <p:cNvSpPr>
            <a:spLocks noChangeArrowheads="1"/>
          </p:cNvSpPr>
          <p:nvPr/>
        </p:nvSpPr>
        <p:spPr bwMode="auto">
          <a:xfrm>
            <a:off x="4176584" y="5917818"/>
            <a:ext cx="71051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sv-SE" sz="1500" dirty="0"/>
              <a:t>Wooldridge, 1999, Reasoning about Rational Agents, The MIT press.</a:t>
            </a:r>
          </a:p>
        </p:txBody>
      </p:sp>
      <p:sp>
        <p:nvSpPr>
          <p:cNvPr id="2" name="TextBox 1"/>
          <p:cNvSpPr txBox="1"/>
          <p:nvPr/>
        </p:nvSpPr>
        <p:spPr>
          <a:xfrm>
            <a:off x="2261046" y="5237820"/>
            <a:ext cx="7661649" cy="43088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2200" dirty="0">
                <a:latin typeface="Calibri" charset="0"/>
                <a:ea typeface="Calibri" charset="0"/>
                <a:cs typeface="Calibri" charset="0"/>
              </a:rPr>
              <a:t>Do you know a </a:t>
            </a:r>
            <a:r>
              <a:rPr lang="en-US" sz="2200">
                <a:latin typeface="Calibri" charset="0"/>
                <a:ea typeface="Calibri" charset="0"/>
                <a:cs typeface="Calibri" charset="0"/>
              </a:rPr>
              <a:t>person </a:t>
            </a:r>
            <a:r>
              <a:rPr lang="en-US" sz="2200" smtClean="0">
                <a:latin typeface="Calibri" charset="0"/>
                <a:ea typeface="Calibri" charset="0"/>
                <a:cs typeface="Calibri" charset="0"/>
              </a:rPr>
              <a:t>who complies </a:t>
            </a:r>
            <a:r>
              <a:rPr lang="en-US" sz="2200" dirty="0">
                <a:latin typeface="Calibri" charset="0"/>
                <a:ea typeface="Calibri" charset="0"/>
                <a:cs typeface="Calibri" charset="0"/>
              </a:rPr>
              <a:t>with all these properties? </a:t>
            </a:r>
            <a:r>
              <a:rPr lang="en-US" sz="2200" dirty="0">
                <a:solidFill>
                  <a:srgbClr val="FFFF00"/>
                </a:solidFill>
                <a:latin typeface="Calibri" charset="0"/>
                <a:ea typeface="Calibri" charset="0"/>
                <a:cs typeface="Calibri" charset="0"/>
                <a:sym typeface="Wingdings" panose="05000000000000000000" pitchFamily="2" charset="2"/>
              </a:rPr>
              <a:t></a:t>
            </a:r>
            <a:endParaRPr lang="en-US" sz="2200" dirty="0">
              <a:solidFill>
                <a:srgbClr val="FFFF00"/>
              </a:solidFill>
              <a:latin typeface="Calibri" charset="0"/>
              <a:ea typeface="Calibri" charset="0"/>
              <a:cs typeface="Calibri" charset="0"/>
            </a:endParaRPr>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sp>
        <p:nvSpPr>
          <p:cNvPr id="5" name="Platshållare för bildnummer 4"/>
          <p:cNvSpPr>
            <a:spLocks noGrp="1"/>
          </p:cNvSpPr>
          <p:nvPr>
            <p:ph type="sldNum" sz="quarter" idx="12"/>
          </p:nvPr>
        </p:nvSpPr>
        <p:spPr/>
        <p:txBody>
          <a:bodyPr/>
          <a:lstStyle/>
          <a:p>
            <a:pPr>
              <a:defRPr/>
            </a:pPr>
            <a:fld id="{1FEE1F58-C497-8D4D-9AA3-6F68D35D66A6}" type="slidenum">
              <a:rPr lang="sv-SE" smtClean="0"/>
              <a:pPr>
                <a:defRPr/>
              </a:pPr>
              <a:t>19</a:t>
            </a:fld>
            <a:endParaRPr lang="sv-SE" sz="1400" dirty="0"/>
          </a:p>
        </p:txBody>
      </p:sp>
    </p:spTree>
    <p:extLst>
      <p:ext uri="{BB962C8B-B14F-4D97-AF65-F5344CB8AC3E}">
        <p14:creationId xmlns:p14="http://schemas.microsoft.com/office/powerpoint/2010/main" val="55769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anim calcmode="lin" valueType="num">
                                      <p:cBhvr>
                                        <p:cTn id="1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Course Management</a:t>
            </a:r>
            <a:endParaRPr lang="en-GB" dirty="0"/>
          </a:p>
        </p:txBody>
      </p:sp>
      <p:sp>
        <p:nvSpPr>
          <p:cNvPr id="3" name="Content Placeholder 2"/>
          <p:cNvSpPr>
            <a:spLocks noGrp="1"/>
          </p:cNvSpPr>
          <p:nvPr>
            <p:ph idx="1"/>
          </p:nvPr>
        </p:nvSpPr>
        <p:spPr>
          <a:xfrm>
            <a:off x="1376090" y="2273643"/>
            <a:ext cx="8702905" cy="4015946"/>
          </a:xfrm>
        </p:spPr>
        <p:txBody>
          <a:bodyPr/>
          <a:lstStyle/>
          <a:p>
            <a:r>
              <a:rPr lang="en-GB" b="1" dirty="0" smtClean="0"/>
              <a:t>Helena Lindgren</a:t>
            </a:r>
            <a:r>
              <a:rPr lang="en-GB" dirty="0" smtClean="0"/>
              <a:t>, </a:t>
            </a:r>
            <a:r>
              <a:rPr lang="en-GB" dirty="0" err="1" smtClean="0"/>
              <a:t>helena@cs.umu.se</a:t>
            </a:r>
            <a:endParaRPr lang="en-GB" dirty="0" smtClean="0"/>
          </a:p>
          <a:p>
            <a:r>
              <a:rPr lang="en-GB" b="1" dirty="0" smtClean="0"/>
              <a:t>Juan Carlos Nieves</a:t>
            </a:r>
            <a:r>
              <a:rPr lang="en-GB" dirty="0" smtClean="0"/>
              <a:t>,  </a:t>
            </a:r>
            <a:r>
              <a:rPr lang="en-GB" dirty="0" err="1" smtClean="0"/>
              <a:t>jcnieves@cs.umu.se</a:t>
            </a:r>
            <a:endParaRPr lang="en-GB" dirty="0" smtClean="0"/>
          </a:p>
          <a:p>
            <a:r>
              <a:rPr lang="en-GB" b="1" dirty="0" smtClean="0"/>
              <a:t>Esteban Guerrero</a:t>
            </a:r>
            <a:r>
              <a:rPr lang="en-GB" dirty="0" smtClean="0"/>
              <a:t>,  </a:t>
            </a:r>
            <a:r>
              <a:rPr lang="en-GB" dirty="0" err="1" smtClean="0"/>
              <a:t>esteban@cs.umu.se</a:t>
            </a:r>
            <a:endParaRPr lang="en-GB" dirty="0" smtClean="0"/>
          </a:p>
          <a:p>
            <a:endParaRPr lang="en-GB" dirty="0" smtClean="0"/>
          </a:p>
          <a:p>
            <a:r>
              <a:rPr lang="en-GB" dirty="0" smtClean="0"/>
              <a:t>Elin </a:t>
            </a:r>
            <a:r>
              <a:rPr lang="en-GB" dirty="0" err="1" smtClean="0"/>
              <a:t>Granholm</a:t>
            </a:r>
            <a:endParaRPr lang="en-GB" dirty="0" smtClean="0"/>
          </a:p>
          <a:p>
            <a:r>
              <a:rPr lang="en-GB" dirty="0" smtClean="0"/>
              <a:t>Caroline </a:t>
            </a:r>
            <a:r>
              <a:rPr lang="en-GB" dirty="0" err="1" smtClean="0"/>
              <a:t>Fischl</a:t>
            </a:r>
            <a:endParaRPr lang="en-GB" dirty="0" smtClean="0"/>
          </a:p>
          <a:p>
            <a:endParaRPr lang="en-GB" dirty="0" smtClean="0"/>
          </a:p>
          <a:p>
            <a:r>
              <a:rPr lang="en-GB" b="1" dirty="0" smtClean="0"/>
              <a:t>Information on </a:t>
            </a:r>
            <a:r>
              <a:rPr lang="en-GB" b="1" dirty="0" err="1" smtClean="0"/>
              <a:t>Cambro</a:t>
            </a:r>
            <a:endParaRPr lang="en-GB" b="1" dirty="0" smtClean="0"/>
          </a:p>
          <a:p>
            <a:pPr lvl="1"/>
            <a:r>
              <a:rPr lang="en-GB" dirty="0" smtClean="0"/>
              <a:t>Theoretical part</a:t>
            </a:r>
          </a:p>
          <a:p>
            <a:pPr lvl="1"/>
            <a:r>
              <a:rPr lang="en-GB" dirty="0" smtClean="0"/>
              <a:t>Laboratory part: project</a:t>
            </a:r>
          </a:p>
          <a:p>
            <a:r>
              <a:rPr lang="en-GB" dirty="0" smtClean="0"/>
              <a:t>Pedagogic methodology</a:t>
            </a:r>
          </a:p>
        </p:txBody>
      </p:sp>
      <p:sp>
        <p:nvSpPr>
          <p:cNvPr id="5" name="Date Placeholder 4"/>
          <p:cNvSpPr>
            <a:spLocks noGrp="1"/>
          </p:cNvSpPr>
          <p:nvPr>
            <p:ph type="dt" sz="half" idx="10"/>
          </p:nvPr>
        </p:nvSpPr>
        <p:spPr/>
        <p:txBody>
          <a:bodyPr/>
          <a:lstStyle/>
          <a:p>
            <a:r>
              <a:rPr lang="sv-SE" smtClean="0"/>
              <a:t>2018-11-08</a:t>
            </a:r>
            <a:endParaRPr lang="sv-SE" sz="1400"/>
          </a:p>
        </p:txBody>
      </p:sp>
      <p:sp>
        <p:nvSpPr>
          <p:cNvPr id="6" name="Platshållare för bildnummer 5"/>
          <p:cNvSpPr>
            <a:spLocks noGrp="1"/>
          </p:cNvSpPr>
          <p:nvPr>
            <p:ph type="sldNum" sz="quarter" idx="12"/>
          </p:nvPr>
        </p:nvSpPr>
        <p:spPr/>
        <p:txBody>
          <a:bodyPr/>
          <a:lstStyle/>
          <a:p>
            <a:pPr>
              <a:defRPr/>
            </a:pPr>
            <a:fld id="{1FEE1F58-C497-8D4D-9AA3-6F68D35D66A6}" type="slidenum">
              <a:rPr lang="sv-SE" smtClean="0"/>
              <a:pPr>
                <a:defRPr/>
              </a:pPr>
              <a:t>2</a:t>
            </a:fld>
            <a:endParaRPr lang="sv-SE" sz="1400" dirty="0"/>
          </a:p>
        </p:txBody>
      </p:sp>
    </p:spTree>
    <p:extLst>
      <p:ext uri="{BB962C8B-B14F-4D97-AF65-F5344CB8AC3E}">
        <p14:creationId xmlns:p14="http://schemas.microsoft.com/office/powerpoint/2010/main" val="1100708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sv-SE" altLang="en-US" dirty="0" smtClean="0">
                <a:ea typeface="ＭＳ Ｐゴシック" panose="020B0600070205080204" pitchFamily="34" charset="-128"/>
              </a:rPr>
              <a:t>A </a:t>
            </a:r>
            <a:r>
              <a:rPr lang="sv-SE" altLang="en-US" dirty="0" err="1" smtClean="0">
                <a:ea typeface="ＭＳ Ｐゴシック" panose="020B0600070205080204" pitchFamily="34" charset="-128"/>
              </a:rPr>
              <a:t>basic</a:t>
            </a:r>
            <a:r>
              <a:rPr lang="sv-SE" altLang="en-US" dirty="0" smtClean="0">
                <a:ea typeface="ＭＳ Ｐゴシック" panose="020B0600070205080204" pitchFamily="34" charset="-128"/>
              </a:rPr>
              <a:t> </a:t>
            </a:r>
            <a:r>
              <a:rPr lang="sv-SE" altLang="en-US" dirty="0" err="1" smtClean="0">
                <a:ea typeface="ＭＳ Ｐゴシック" panose="020B0600070205080204" pitchFamily="34" charset="-128"/>
              </a:rPr>
              <a:t>architecture</a:t>
            </a:r>
            <a:r>
              <a:rPr lang="sv-SE" altLang="en-US" dirty="0" smtClean="0">
                <a:ea typeface="ＭＳ Ｐゴシック" panose="020B0600070205080204" pitchFamily="34" charset="-128"/>
              </a:rPr>
              <a:t> </a:t>
            </a:r>
            <a:r>
              <a:rPr lang="sv-SE" altLang="en-US" dirty="0" err="1" smtClean="0">
                <a:ea typeface="ＭＳ Ｐゴシック" panose="020B0600070205080204" pitchFamily="34" charset="-128"/>
              </a:rPr>
              <a:t>of</a:t>
            </a:r>
            <a:r>
              <a:rPr lang="sv-SE" altLang="en-US" dirty="0" smtClean="0">
                <a:ea typeface="ＭＳ Ｐゴシック" panose="020B0600070205080204" pitchFamily="34" charset="-128"/>
              </a:rPr>
              <a:t> an intelligent agent</a:t>
            </a:r>
          </a:p>
        </p:txBody>
      </p:sp>
      <p:pic>
        <p:nvPicPr>
          <p:cNvPr id="2050" name="Picture 2" descr="http://web.uvic.ca/%7Erayhan/csc560/projects/images/intelligent_agent.png"/>
          <p:cNvPicPr>
            <a:picLocks noChangeAspect="1" noChangeArrowheads="1"/>
          </p:cNvPicPr>
          <p:nvPr/>
        </p:nvPicPr>
        <p:blipFill>
          <a:blip r:embed="rId2"/>
          <a:srcRect/>
          <a:stretch>
            <a:fillRect/>
          </a:stretch>
        </p:blipFill>
        <p:spPr bwMode="auto">
          <a:xfrm>
            <a:off x="1320528" y="2307984"/>
            <a:ext cx="9202919" cy="3833324"/>
          </a:xfrm>
          <a:prstGeom prst="rect">
            <a:avLst/>
          </a:prstGeom>
        </p:spPr>
        <p:style>
          <a:lnRef idx="3">
            <a:schemeClr val="lt1"/>
          </a:lnRef>
          <a:fillRef idx="1">
            <a:schemeClr val="accent2"/>
          </a:fillRef>
          <a:effectRef idx="1">
            <a:schemeClr val="accent2"/>
          </a:effectRef>
          <a:fontRef idx="minor">
            <a:schemeClr val="lt1"/>
          </a:fontRef>
        </p:style>
      </p:pic>
      <p:sp>
        <p:nvSpPr>
          <p:cNvPr id="2" name="Platshållare för datum 1"/>
          <p:cNvSpPr>
            <a:spLocks noGrp="1"/>
          </p:cNvSpPr>
          <p:nvPr>
            <p:ph type="dt" sz="half" idx="10"/>
          </p:nvPr>
        </p:nvSpPr>
        <p:spPr/>
        <p:txBody>
          <a:bodyPr/>
          <a:lstStyle/>
          <a:p>
            <a:pPr>
              <a:defRPr/>
            </a:pPr>
            <a:r>
              <a:rPr lang="sv-SE" smtClean="0"/>
              <a:t>2018-11-08</a:t>
            </a:r>
            <a:endParaRPr lang="sv-SE" sz="1000" b="0" dirty="0"/>
          </a:p>
        </p:txBody>
      </p:sp>
      <p:sp>
        <p:nvSpPr>
          <p:cNvPr id="3" name="Platshållare för bildnummer 2"/>
          <p:cNvSpPr>
            <a:spLocks noGrp="1"/>
          </p:cNvSpPr>
          <p:nvPr>
            <p:ph type="sldNum" sz="quarter" idx="12"/>
          </p:nvPr>
        </p:nvSpPr>
        <p:spPr/>
        <p:txBody>
          <a:bodyPr/>
          <a:lstStyle/>
          <a:p>
            <a:pPr>
              <a:defRPr/>
            </a:pPr>
            <a:fld id="{1FEE1F58-C497-8D4D-9AA3-6F68D35D66A6}" type="slidenum">
              <a:rPr lang="sv-SE" smtClean="0"/>
              <a:pPr>
                <a:defRPr/>
              </a:pPr>
              <a:t>20</a:t>
            </a:fld>
            <a:endParaRPr lang="sv-SE" sz="1400" dirty="0"/>
          </a:p>
        </p:txBody>
      </p:sp>
    </p:spTree>
    <p:extLst>
      <p:ext uri="{BB962C8B-B14F-4D97-AF65-F5344CB8AC3E}">
        <p14:creationId xmlns:p14="http://schemas.microsoft.com/office/powerpoint/2010/main" val="759389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BDI - agents</a:t>
            </a:r>
            <a:endParaRPr lang="en-US" dirty="0"/>
          </a:p>
        </p:txBody>
      </p:sp>
      <p:sp>
        <p:nvSpPr>
          <p:cNvPr id="2" name="Underrubrik 1"/>
          <p:cNvSpPr>
            <a:spLocks noGrp="1"/>
          </p:cNvSpPr>
          <p:nvPr>
            <p:ph type="subTitle" idx="1"/>
          </p:nvPr>
        </p:nvSpPr>
        <p:spPr/>
        <p:txBody>
          <a:bodyPr/>
          <a:lstStyle/>
          <a:p>
            <a:endParaRPr lang="sv-SE"/>
          </a:p>
        </p:txBody>
      </p:sp>
    </p:spTree>
    <p:extLst>
      <p:ext uri="{BB962C8B-B14F-4D97-AF65-F5344CB8AC3E}">
        <p14:creationId xmlns:p14="http://schemas.microsoft.com/office/powerpoint/2010/main" val="1526724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smtClean="0"/>
              <a:t>Rational Behaviour (mental </a:t>
            </a:r>
            <a:r>
              <a:rPr lang="sv-SE" dirty="0" err="1" smtClean="0"/>
              <a:t>states</a:t>
            </a:r>
            <a:r>
              <a:rPr lang="sv-SE" dirty="0" smtClean="0"/>
              <a:t> </a:t>
            </a:r>
            <a:r>
              <a:rPr lang="sv-SE" dirty="0" err="1" smtClean="0"/>
              <a:t>of</a:t>
            </a:r>
            <a:r>
              <a:rPr lang="sv-SE" dirty="0" smtClean="0"/>
              <a:t> an agent)</a:t>
            </a:r>
            <a:endParaRPr lang="sv-SE"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7171" y="2333903"/>
            <a:ext cx="9820124" cy="290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60295" y="5595570"/>
            <a:ext cx="9652547" cy="430887"/>
          </a:xfrm>
          <a:prstGeom prst="rect">
            <a:avLst/>
          </a:prstGeom>
          <a:noFill/>
        </p:spPr>
        <p:txBody>
          <a:bodyPr wrap="square" rtlCol="0">
            <a:spAutoFit/>
          </a:bodyPr>
          <a:lstStyle/>
          <a:p>
            <a:r>
              <a:rPr lang="sv-SE" sz="2200" b="1" dirty="0">
                <a:solidFill>
                  <a:schemeClr val="accent1">
                    <a:lumMod val="60000"/>
                    <a:lumOff val="40000"/>
                  </a:schemeClr>
                </a:solidFill>
                <a:latin typeface="Calibri" charset="0"/>
                <a:ea typeface="Calibri" charset="0"/>
                <a:cs typeface="Calibri" charset="0"/>
              </a:rPr>
              <a:t>Practical reasoning </a:t>
            </a:r>
            <a:r>
              <a:rPr lang="sv-SE" sz="2200" dirty="0" err="1" smtClean="0">
                <a:latin typeface="Calibri" charset="0"/>
                <a:ea typeface="Calibri" charset="0"/>
                <a:cs typeface="Calibri" charset="0"/>
              </a:rPr>
              <a:t>following</a:t>
            </a:r>
            <a:r>
              <a:rPr lang="sv-SE" sz="2200" dirty="0" smtClean="0">
                <a:latin typeface="Calibri" charset="0"/>
                <a:ea typeface="Calibri" charset="0"/>
                <a:cs typeface="Calibri" charset="0"/>
              </a:rPr>
              <a:t> the </a:t>
            </a:r>
            <a:r>
              <a:rPr lang="sv-SE" sz="2200" b="1" dirty="0" err="1" smtClean="0">
                <a:solidFill>
                  <a:schemeClr val="accent1">
                    <a:lumMod val="60000"/>
                    <a:lumOff val="40000"/>
                  </a:schemeClr>
                </a:solidFill>
                <a:latin typeface="Calibri" charset="0"/>
                <a:ea typeface="Calibri" charset="0"/>
                <a:cs typeface="Calibri" charset="0"/>
              </a:rPr>
              <a:t>Belief</a:t>
            </a:r>
            <a:r>
              <a:rPr lang="sv-SE" sz="2200" b="1" dirty="0" smtClean="0">
                <a:solidFill>
                  <a:schemeClr val="accent1">
                    <a:lumMod val="60000"/>
                    <a:lumOff val="40000"/>
                  </a:schemeClr>
                </a:solidFill>
                <a:latin typeface="Calibri" charset="0"/>
                <a:ea typeface="Calibri" charset="0"/>
                <a:cs typeface="Calibri" charset="0"/>
              </a:rPr>
              <a:t>, </a:t>
            </a:r>
            <a:r>
              <a:rPr lang="sv-SE" sz="2200" b="1" dirty="0" err="1" smtClean="0">
                <a:solidFill>
                  <a:schemeClr val="accent1">
                    <a:lumMod val="60000"/>
                    <a:lumOff val="40000"/>
                  </a:schemeClr>
                </a:solidFill>
                <a:latin typeface="Calibri" charset="0"/>
                <a:ea typeface="Calibri" charset="0"/>
                <a:cs typeface="Calibri" charset="0"/>
              </a:rPr>
              <a:t>Desire</a:t>
            </a:r>
            <a:r>
              <a:rPr lang="sv-SE" sz="2200" b="1" dirty="0" smtClean="0">
                <a:solidFill>
                  <a:schemeClr val="accent1">
                    <a:lumMod val="60000"/>
                    <a:lumOff val="40000"/>
                  </a:schemeClr>
                </a:solidFill>
                <a:latin typeface="Calibri" charset="0"/>
                <a:ea typeface="Calibri" charset="0"/>
                <a:cs typeface="Calibri" charset="0"/>
              </a:rPr>
              <a:t> </a:t>
            </a:r>
            <a:r>
              <a:rPr lang="sv-SE" sz="2200" b="1" dirty="0">
                <a:solidFill>
                  <a:schemeClr val="accent1">
                    <a:lumMod val="60000"/>
                    <a:lumOff val="40000"/>
                  </a:schemeClr>
                </a:solidFill>
                <a:latin typeface="Calibri" charset="0"/>
                <a:ea typeface="Calibri" charset="0"/>
                <a:cs typeface="Calibri" charset="0"/>
              </a:rPr>
              <a:t>and </a:t>
            </a:r>
            <a:r>
              <a:rPr lang="sv-SE" sz="2200" b="1" dirty="0" smtClean="0">
                <a:solidFill>
                  <a:schemeClr val="accent1">
                    <a:lumMod val="60000"/>
                    <a:lumOff val="40000"/>
                  </a:schemeClr>
                </a:solidFill>
                <a:latin typeface="Calibri" charset="0"/>
                <a:ea typeface="Calibri" charset="0"/>
                <a:cs typeface="Calibri" charset="0"/>
              </a:rPr>
              <a:t>Intention </a:t>
            </a:r>
            <a:r>
              <a:rPr lang="sv-SE" sz="2200" b="1" dirty="0">
                <a:solidFill>
                  <a:schemeClr val="accent1">
                    <a:lumMod val="60000"/>
                    <a:lumOff val="40000"/>
                  </a:schemeClr>
                </a:solidFill>
                <a:latin typeface="Calibri" charset="0"/>
                <a:ea typeface="Calibri" charset="0"/>
                <a:cs typeface="Calibri" charset="0"/>
              </a:rPr>
              <a:t>(BDI) </a:t>
            </a:r>
            <a:r>
              <a:rPr lang="sv-SE" sz="2200" dirty="0" err="1" smtClean="0">
                <a:latin typeface="Calibri" charset="0"/>
                <a:ea typeface="Calibri" charset="0"/>
                <a:cs typeface="Calibri" charset="0"/>
              </a:rPr>
              <a:t>model</a:t>
            </a:r>
            <a:endParaRPr lang="sv-SE" sz="2200" dirty="0">
              <a:latin typeface="Calibri" charset="0"/>
              <a:ea typeface="Calibri" charset="0"/>
              <a:cs typeface="Calibri" charset="0"/>
            </a:endParaRPr>
          </a:p>
        </p:txBody>
      </p:sp>
      <p:sp>
        <p:nvSpPr>
          <p:cNvPr id="3" name="Platshållare för datum 2"/>
          <p:cNvSpPr>
            <a:spLocks noGrp="1"/>
          </p:cNvSpPr>
          <p:nvPr>
            <p:ph type="dt" sz="half" idx="10"/>
          </p:nvPr>
        </p:nvSpPr>
        <p:spPr/>
        <p:txBody>
          <a:bodyPr/>
          <a:lstStyle/>
          <a:p>
            <a:pPr>
              <a:defRPr/>
            </a:pPr>
            <a:r>
              <a:rPr lang="sv-SE" smtClean="0"/>
              <a:t>2018-11-08</a:t>
            </a:r>
            <a:endParaRPr lang="sv-SE" sz="1000" b="0" dirty="0"/>
          </a:p>
        </p:txBody>
      </p:sp>
      <p:sp>
        <p:nvSpPr>
          <p:cNvPr id="4" name="Platshållare för bildnummer 3"/>
          <p:cNvSpPr>
            <a:spLocks noGrp="1"/>
          </p:cNvSpPr>
          <p:nvPr>
            <p:ph type="sldNum" sz="quarter" idx="12"/>
          </p:nvPr>
        </p:nvSpPr>
        <p:spPr/>
        <p:txBody>
          <a:bodyPr/>
          <a:lstStyle/>
          <a:p>
            <a:pPr>
              <a:defRPr/>
            </a:pPr>
            <a:fld id="{1FEE1F58-C497-8D4D-9AA3-6F68D35D66A6}" type="slidenum">
              <a:rPr lang="sv-SE" smtClean="0"/>
              <a:pPr>
                <a:defRPr/>
              </a:pPr>
              <a:t>22</a:t>
            </a:fld>
            <a:endParaRPr lang="sv-SE" sz="1400" dirty="0"/>
          </a:p>
        </p:txBody>
      </p:sp>
    </p:spTree>
    <p:extLst>
      <p:ext uri="{BB962C8B-B14F-4D97-AF65-F5344CB8AC3E}">
        <p14:creationId xmlns:p14="http://schemas.microsoft.com/office/powerpoint/2010/main" val="1527771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84205" y="1013941"/>
            <a:ext cx="11430000" cy="914400"/>
          </a:xfrm>
        </p:spPr>
        <p:txBody>
          <a:bodyPr/>
          <a:lstStyle/>
          <a:p>
            <a:pPr eaLnBrk="1" hangingPunct="1"/>
            <a:r>
              <a:rPr lang="sv-SE" dirty="0">
                <a:ea typeface="ＭＳ Ｐゴシック" pitchFamily="24" charset="-128"/>
              </a:rPr>
              <a:t>Belief Desire </a:t>
            </a:r>
            <a:r>
              <a:rPr lang="sv-SE" dirty="0" smtClean="0">
                <a:ea typeface="ＭＳ Ｐゴシック" pitchFamily="24" charset="-128"/>
              </a:rPr>
              <a:t>Intention (BDI)</a:t>
            </a:r>
            <a:r>
              <a:rPr lang="en-US" altLang="sv-SE" dirty="0" smtClean="0"/>
              <a:t> Model of rational agency</a:t>
            </a:r>
          </a:p>
        </p:txBody>
      </p:sp>
      <p:sp>
        <p:nvSpPr>
          <p:cNvPr id="4099" name="Rectangle 3"/>
          <p:cNvSpPr>
            <a:spLocks noGrp="1" noChangeArrowheads="1"/>
          </p:cNvSpPr>
          <p:nvPr>
            <p:ph type="body" idx="1"/>
          </p:nvPr>
        </p:nvSpPr>
        <p:spPr>
          <a:xfrm>
            <a:off x="1000897" y="2780270"/>
            <a:ext cx="10515599" cy="2640816"/>
          </a:xfrm>
        </p:spPr>
        <p:txBody>
          <a:bodyPr/>
          <a:lstStyle/>
          <a:p>
            <a:pPr eaLnBrk="1" hangingPunct="1"/>
            <a:r>
              <a:rPr lang="en-US" altLang="sv-SE" sz="2200" b="1" dirty="0">
                <a:solidFill>
                  <a:schemeClr val="accent1">
                    <a:lumMod val="60000"/>
                    <a:lumOff val="40000"/>
                  </a:schemeClr>
                </a:solidFill>
                <a:latin typeface="Calibri" charset="0"/>
                <a:ea typeface="Calibri" charset="0"/>
                <a:cs typeface="Calibri" charset="0"/>
              </a:rPr>
              <a:t>Beliefs</a:t>
            </a:r>
            <a:r>
              <a:rPr lang="en-US" altLang="sv-SE" sz="2200" dirty="0">
                <a:solidFill>
                  <a:schemeClr val="accent1">
                    <a:lumMod val="60000"/>
                    <a:lumOff val="40000"/>
                  </a:schemeClr>
                </a:solidFill>
                <a:latin typeface="Calibri" charset="0"/>
                <a:ea typeface="Calibri" charset="0"/>
                <a:cs typeface="Calibri" charset="0"/>
              </a:rPr>
              <a:t>:</a:t>
            </a:r>
            <a:r>
              <a:rPr lang="en-US" altLang="sv-SE" sz="2200" dirty="0">
                <a:solidFill>
                  <a:schemeClr val="accent6"/>
                </a:solidFill>
                <a:latin typeface="Calibri" charset="0"/>
                <a:ea typeface="Calibri" charset="0"/>
                <a:cs typeface="Calibri" charset="0"/>
              </a:rPr>
              <a:t> </a:t>
            </a:r>
            <a:r>
              <a:rPr lang="en-US" altLang="sv-SE" sz="2200" dirty="0" smtClean="0">
                <a:latin typeface="Calibri" charset="0"/>
                <a:ea typeface="Calibri" charset="0"/>
                <a:cs typeface="Calibri" charset="0"/>
              </a:rPr>
              <a:t>information and </a:t>
            </a:r>
            <a:r>
              <a:rPr lang="en-US" altLang="sv-SE" sz="2200" b="1" i="1" dirty="0" smtClean="0">
                <a:latin typeface="Calibri" charset="0"/>
                <a:ea typeface="Calibri" charset="0"/>
                <a:cs typeface="Calibri" charset="0"/>
              </a:rPr>
              <a:t>knowledge</a:t>
            </a:r>
            <a:r>
              <a:rPr lang="en-US" altLang="sv-SE" sz="2200" dirty="0" smtClean="0">
                <a:latin typeface="Calibri" charset="0"/>
                <a:ea typeface="Calibri" charset="0"/>
                <a:cs typeface="Calibri" charset="0"/>
              </a:rPr>
              <a:t> that </a:t>
            </a:r>
            <a:r>
              <a:rPr lang="en-US" altLang="sv-SE" sz="2200" dirty="0">
                <a:latin typeface="Calibri" charset="0"/>
                <a:ea typeface="Calibri" charset="0"/>
                <a:cs typeface="Calibri" charset="0"/>
              </a:rPr>
              <a:t>the agent has about world.</a:t>
            </a:r>
          </a:p>
          <a:p>
            <a:pPr eaLnBrk="1" hangingPunct="1"/>
            <a:endParaRPr lang="en-US" altLang="sv-SE" sz="2200" dirty="0">
              <a:latin typeface="Calibri" charset="0"/>
              <a:ea typeface="Calibri" charset="0"/>
              <a:cs typeface="Calibri" charset="0"/>
            </a:endParaRPr>
          </a:p>
          <a:p>
            <a:pPr eaLnBrk="1" hangingPunct="1"/>
            <a:r>
              <a:rPr lang="en-US" altLang="sv-SE" sz="2200" b="1" dirty="0">
                <a:solidFill>
                  <a:schemeClr val="accent1">
                    <a:lumMod val="60000"/>
                    <a:lumOff val="40000"/>
                  </a:schemeClr>
                </a:solidFill>
                <a:latin typeface="Calibri" charset="0"/>
                <a:ea typeface="Calibri" charset="0"/>
                <a:cs typeface="Calibri" charset="0"/>
              </a:rPr>
              <a:t>Desires</a:t>
            </a:r>
            <a:r>
              <a:rPr lang="en-US" altLang="sv-SE" sz="2200" dirty="0">
                <a:solidFill>
                  <a:schemeClr val="accent1">
                    <a:lumMod val="60000"/>
                    <a:lumOff val="40000"/>
                  </a:schemeClr>
                </a:solidFill>
                <a:latin typeface="Calibri" charset="0"/>
                <a:ea typeface="Calibri" charset="0"/>
                <a:cs typeface="Calibri" charset="0"/>
              </a:rPr>
              <a:t>:</a:t>
            </a:r>
            <a:r>
              <a:rPr lang="en-US" altLang="sv-SE" sz="2200" dirty="0">
                <a:solidFill>
                  <a:schemeClr val="accent6"/>
                </a:solidFill>
                <a:latin typeface="Calibri" charset="0"/>
                <a:ea typeface="Calibri" charset="0"/>
                <a:cs typeface="Calibri" charset="0"/>
              </a:rPr>
              <a:t> </a:t>
            </a:r>
            <a:r>
              <a:rPr lang="en-US" altLang="sv-SE" sz="2200" dirty="0">
                <a:latin typeface="Calibri" charset="0"/>
                <a:ea typeface="Calibri" charset="0"/>
                <a:cs typeface="Calibri" charset="0"/>
              </a:rPr>
              <a:t>states of affairs (</a:t>
            </a:r>
            <a:r>
              <a:rPr lang="en-US" altLang="sv-SE" sz="2200" b="1" dirty="0">
                <a:solidFill>
                  <a:schemeClr val="accent1">
                    <a:lumMod val="60000"/>
                    <a:lumOff val="40000"/>
                  </a:schemeClr>
                </a:solidFill>
                <a:latin typeface="Calibri" charset="0"/>
                <a:ea typeface="Calibri" charset="0"/>
                <a:cs typeface="Calibri" charset="0"/>
              </a:rPr>
              <a:t>goals</a:t>
            </a:r>
            <a:r>
              <a:rPr lang="en-US" altLang="sv-SE" sz="2200" dirty="0">
                <a:latin typeface="Calibri" charset="0"/>
                <a:ea typeface="Calibri" charset="0"/>
                <a:cs typeface="Calibri" charset="0"/>
              </a:rPr>
              <a:t>) that the agent, in an ideal world, would wish to be brought about.</a:t>
            </a:r>
          </a:p>
          <a:p>
            <a:pPr eaLnBrk="1" hangingPunct="1"/>
            <a:endParaRPr lang="en-US" altLang="sv-SE" sz="2200" dirty="0">
              <a:latin typeface="Calibri" charset="0"/>
              <a:ea typeface="Calibri" charset="0"/>
              <a:cs typeface="Calibri" charset="0"/>
            </a:endParaRPr>
          </a:p>
          <a:p>
            <a:pPr eaLnBrk="1" hangingPunct="1"/>
            <a:r>
              <a:rPr lang="en-US" altLang="sv-SE" sz="2200" b="1" dirty="0">
                <a:solidFill>
                  <a:schemeClr val="accent1">
                    <a:lumMod val="60000"/>
                    <a:lumOff val="40000"/>
                  </a:schemeClr>
                </a:solidFill>
                <a:latin typeface="Calibri" charset="0"/>
                <a:ea typeface="Calibri" charset="0"/>
                <a:cs typeface="Calibri" charset="0"/>
              </a:rPr>
              <a:t>Intentions</a:t>
            </a:r>
            <a:r>
              <a:rPr lang="en-US" altLang="sv-SE" sz="2200" dirty="0">
                <a:solidFill>
                  <a:schemeClr val="accent1">
                    <a:lumMod val="60000"/>
                    <a:lumOff val="40000"/>
                  </a:schemeClr>
                </a:solidFill>
                <a:latin typeface="Calibri" charset="0"/>
                <a:ea typeface="Calibri" charset="0"/>
                <a:cs typeface="Calibri" charset="0"/>
              </a:rPr>
              <a:t>:</a:t>
            </a:r>
            <a:r>
              <a:rPr lang="en-US" altLang="sv-SE" sz="2200" dirty="0">
                <a:solidFill>
                  <a:schemeClr val="accent6"/>
                </a:solidFill>
                <a:latin typeface="Calibri" charset="0"/>
                <a:ea typeface="Calibri" charset="0"/>
                <a:cs typeface="Calibri" charset="0"/>
              </a:rPr>
              <a:t> </a:t>
            </a:r>
            <a:r>
              <a:rPr lang="en-US" altLang="sv-SE" sz="2200" dirty="0">
                <a:latin typeface="Calibri" charset="0"/>
                <a:ea typeface="Calibri" charset="0"/>
                <a:cs typeface="Calibri" charset="0"/>
              </a:rPr>
              <a:t>desires that the agent has committed to </a:t>
            </a:r>
            <a:r>
              <a:rPr lang="en-US" altLang="sv-SE" sz="2200" dirty="0" smtClean="0">
                <a:latin typeface="Calibri" charset="0"/>
                <a:ea typeface="Calibri" charset="0"/>
                <a:cs typeface="Calibri" charset="0"/>
              </a:rPr>
              <a:t>achieving, which are manifested in a kind of plan.</a:t>
            </a:r>
            <a:endParaRPr lang="en-US" altLang="sv-SE" sz="2200" dirty="0">
              <a:latin typeface="Calibri" charset="0"/>
              <a:ea typeface="Calibri" charset="0"/>
              <a:cs typeface="Calibri" charset="0"/>
            </a:endParaRPr>
          </a:p>
        </p:txBody>
      </p:sp>
      <p:sp>
        <p:nvSpPr>
          <p:cNvPr id="2" name="Platshållare för datum 1"/>
          <p:cNvSpPr>
            <a:spLocks noGrp="1"/>
          </p:cNvSpPr>
          <p:nvPr>
            <p:ph type="dt" sz="half" idx="10"/>
          </p:nvPr>
        </p:nvSpPr>
        <p:spPr/>
        <p:txBody>
          <a:bodyPr/>
          <a:lstStyle/>
          <a:p>
            <a:pPr>
              <a:defRPr/>
            </a:pPr>
            <a:r>
              <a:rPr lang="sv-SE" smtClean="0"/>
              <a:t>2018-11-08</a:t>
            </a:r>
            <a:endParaRPr lang="sv-SE" sz="1000" b="0" dirty="0"/>
          </a:p>
        </p:txBody>
      </p:sp>
      <p:sp>
        <p:nvSpPr>
          <p:cNvPr id="3" name="Platshållare för bildnummer 2"/>
          <p:cNvSpPr>
            <a:spLocks noGrp="1"/>
          </p:cNvSpPr>
          <p:nvPr>
            <p:ph type="sldNum" sz="quarter" idx="12"/>
          </p:nvPr>
        </p:nvSpPr>
        <p:spPr/>
        <p:txBody>
          <a:bodyPr/>
          <a:lstStyle/>
          <a:p>
            <a:pPr>
              <a:defRPr/>
            </a:pPr>
            <a:fld id="{1FEE1F58-C497-8D4D-9AA3-6F68D35D66A6}" type="slidenum">
              <a:rPr lang="sv-SE" smtClean="0"/>
              <a:pPr>
                <a:defRPr/>
              </a:pPr>
              <a:t>23</a:t>
            </a:fld>
            <a:endParaRPr lang="sv-SE" sz="1400" dirty="0"/>
          </a:p>
        </p:txBody>
      </p:sp>
    </p:spTree>
    <p:extLst>
      <p:ext uri="{BB962C8B-B14F-4D97-AF65-F5344CB8AC3E}">
        <p14:creationId xmlns:p14="http://schemas.microsoft.com/office/powerpoint/2010/main" val="194096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xEl>
                                              <p:pRg st="2" end="2"/>
                                            </p:txEl>
                                          </p:spTgt>
                                        </p:tgtEl>
                                        <p:attrNameLst>
                                          <p:attrName>style.visibility</p:attrName>
                                        </p:attrNameLst>
                                      </p:cBhvr>
                                      <p:to>
                                        <p:strVal val="visible"/>
                                      </p:to>
                                    </p:set>
                                    <p:animEffect transition="in" filter="fade">
                                      <p:cBhvr>
                                        <p:cTn id="12" dur="500"/>
                                        <p:tgtEl>
                                          <p:spTgt spid="40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animEffect transition="in" filter="fade">
                                      <p:cBhvr>
                                        <p:cTn id="17" dur="5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955553" y="953725"/>
            <a:ext cx="6406480" cy="1066800"/>
          </a:xfrm>
        </p:spPr>
        <p:txBody>
          <a:bodyPr/>
          <a:lstStyle/>
          <a:p>
            <a:pPr eaLnBrk="1" hangingPunct="1"/>
            <a:r>
              <a:rPr lang="en-US" altLang="sv-SE" dirty="0" smtClean="0"/>
              <a:t>BDI Model - Reasoning </a:t>
            </a:r>
          </a:p>
        </p:txBody>
      </p:sp>
      <p:sp>
        <p:nvSpPr>
          <p:cNvPr id="5123" name="Rectangle 3"/>
          <p:cNvSpPr>
            <a:spLocks noGrp="1" noChangeArrowheads="1"/>
          </p:cNvSpPr>
          <p:nvPr>
            <p:ph type="body" idx="1"/>
          </p:nvPr>
        </p:nvSpPr>
        <p:spPr>
          <a:xfrm>
            <a:off x="2856699" y="2401247"/>
            <a:ext cx="6779096" cy="1512168"/>
          </a:xfrm>
        </p:spPr>
        <p:style>
          <a:lnRef idx="3">
            <a:schemeClr val="lt1"/>
          </a:lnRef>
          <a:fillRef idx="1">
            <a:schemeClr val="accent1"/>
          </a:fillRef>
          <a:effectRef idx="1">
            <a:schemeClr val="accent1"/>
          </a:effectRef>
          <a:fontRef idx="minor">
            <a:schemeClr val="lt1"/>
          </a:fontRef>
        </p:style>
        <p:txBody>
          <a:bodyPr/>
          <a:lstStyle/>
          <a:p>
            <a:pPr marL="0" indent="0">
              <a:buNone/>
            </a:pPr>
            <a:r>
              <a:rPr lang="en-US" altLang="sv-SE" sz="2200" b="1" dirty="0">
                <a:solidFill>
                  <a:srgbClr val="FFFF00"/>
                </a:solidFill>
                <a:latin typeface="Calibri" charset="0"/>
                <a:ea typeface="Calibri" charset="0"/>
                <a:cs typeface="Calibri" charset="0"/>
              </a:rPr>
              <a:t>The intuition </a:t>
            </a:r>
            <a:r>
              <a:rPr lang="en-US" altLang="sv-SE" sz="2200" dirty="0">
                <a:latin typeface="Calibri" charset="0"/>
                <a:ea typeface="Calibri" charset="0"/>
                <a:cs typeface="Calibri" charset="0"/>
              </a:rPr>
              <a:t>is that the agent will not, in general, be able to achieve all its desires.  Therefore an agent must </a:t>
            </a:r>
            <a:r>
              <a:rPr lang="en-US" altLang="sv-SE" sz="2200" dirty="0" smtClean="0">
                <a:latin typeface="Calibri" charset="0"/>
                <a:ea typeface="Calibri" charset="0"/>
                <a:cs typeface="Calibri" charset="0"/>
              </a:rPr>
              <a:t>focus some </a:t>
            </a:r>
            <a:r>
              <a:rPr lang="en-US" altLang="sv-SE" sz="2200" dirty="0">
                <a:latin typeface="Calibri" charset="0"/>
                <a:ea typeface="Calibri" charset="0"/>
                <a:cs typeface="Calibri" charset="0"/>
              </a:rPr>
              <a:t>subset of its desires and commit resources to achieving them.  These chosen desires are intentions.</a:t>
            </a:r>
          </a:p>
          <a:p>
            <a:pPr eaLnBrk="1" hangingPunct="1"/>
            <a:endParaRPr lang="en-US" altLang="sv-SE" sz="2200" dirty="0" smtClean="0">
              <a:latin typeface="Calibri" charset="0"/>
              <a:ea typeface="Calibri" charset="0"/>
              <a:cs typeface="Calibri" charset="0"/>
            </a:endParaRPr>
          </a:p>
        </p:txBody>
      </p:sp>
      <p:sp>
        <p:nvSpPr>
          <p:cNvPr id="2" name="Platshållare för datum 1"/>
          <p:cNvSpPr>
            <a:spLocks noGrp="1"/>
          </p:cNvSpPr>
          <p:nvPr>
            <p:ph type="dt" sz="half" idx="10"/>
          </p:nvPr>
        </p:nvSpPr>
        <p:spPr/>
        <p:txBody>
          <a:bodyPr/>
          <a:lstStyle/>
          <a:p>
            <a:pPr>
              <a:defRPr/>
            </a:pPr>
            <a:r>
              <a:rPr lang="sv-SE" smtClean="0"/>
              <a:t>2018-11-08</a:t>
            </a:r>
            <a:endParaRPr lang="sv-SE" sz="1000" b="0" dirty="0"/>
          </a:p>
        </p:txBody>
      </p:sp>
      <p:sp>
        <p:nvSpPr>
          <p:cNvPr id="3" name="Platshållare för bildnummer 2"/>
          <p:cNvSpPr>
            <a:spLocks noGrp="1"/>
          </p:cNvSpPr>
          <p:nvPr>
            <p:ph type="sldNum" sz="quarter" idx="12"/>
          </p:nvPr>
        </p:nvSpPr>
        <p:spPr/>
        <p:txBody>
          <a:bodyPr/>
          <a:lstStyle/>
          <a:p>
            <a:pPr>
              <a:defRPr/>
            </a:pPr>
            <a:fld id="{1FEE1F58-C497-8D4D-9AA3-6F68D35D66A6}" type="slidenum">
              <a:rPr lang="sv-SE" smtClean="0"/>
              <a:pPr>
                <a:defRPr/>
              </a:pPr>
              <a:t>24</a:t>
            </a:fld>
            <a:endParaRPr lang="sv-SE" sz="1400" dirty="0"/>
          </a:p>
        </p:txBody>
      </p:sp>
    </p:spTree>
    <p:extLst>
      <p:ext uri="{BB962C8B-B14F-4D97-AF65-F5344CB8AC3E}">
        <p14:creationId xmlns:p14="http://schemas.microsoft.com/office/powerpoint/2010/main" val="1534006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698170" y="353027"/>
            <a:ext cx="6478488" cy="1066800"/>
          </a:xfrm>
        </p:spPr>
        <p:txBody>
          <a:bodyPr/>
          <a:lstStyle/>
          <a:p>
            <a:pPr eaLnBrk="1" hangingPunct="1"/>
            <a:r>
              <a:rPr lang="en-US" altLang="sv-SE" dirty="0" smtClean="0"/>
              <a:t>Reasoning</a:t>
            </a:r>
          </a:p>
        </p:txBody>
      </p:sp>
      <p:sp>
        <p:nvSpPr>
          <p:cNvPr id="6147" name="Rectangle 3"/>
          <p:cNvSpPr>
            <a:spLocks noGrp="1" noChangeArrowheads="1"/>
          </p:cNvSpPr>
          <p:nvPr>
            <p:ph type="body" idx="1"/>
          </p:nvPr>
        </p:nvSpPr>
        <p:spPr>
          <a:xfrm>
            <a:off x="1111579" y="1370006"/>
            <a:ext cx="9614086" cy="2570546"/>
          </a:xfrm>
        </p:spPr>
        <p:txBody>
          <a:bodyPr/>
          <a:lstStyle/>
          <a:p>
            <a:pPr eaLnBrk="1" hangingPunct="1">
              <a:lnSpc>
                <a:spcPct val="90000"/>
              </a:lnSpc>
            </a:pPr>
            <a:r>
              <a:rPr lang="en-US" altLang="sv-SE" sz="2200" b="1" dirty="0">
                <a:solidFill>
                  <a:schemeClr val="accent1">
                    <a:lumMod val="60000"/>
                    <a:lumOff val="40000"/>
                  </a:schemeClr>
                </a:solidFill>
                <a:latin typeface="Calibri" charset="0"/>
                <a:ea typeface="Calibri" charset="0"/>
                <a:cs typeface="Calibri" charset="0"/>
              </a:rPr>
              <a:t>Practical reasoning </a:t>
            </a:r>
            <a:r>
              <a:rPr lang="en-US" altLang="sv-SE" sz="2200" dirty="0">
                <a:latin typeface="Calibri" charset="0"/>
                <a:ea typeface="Calibri" charset="0"/>
                <a:cs typeface="Calibri" charset="0"/>
              </a:rPr>
              <a:t>is reasoning directed </a:t>
            </a:r>
            <a:r>
              <a:rPr lang="en-US" altLang="sv-SE" sz="2200" b="1" dirty="0">
                <a:solidFill>
                  <a:srgbClr val="FF0000"/>
                </a:solidFill>
                <a:latin typeface="Calibri" charset="0"/>
                <a:ea typeface="Calibri" charset="0"/>
                <a:cs typeface="Calibri" charset="0"/>
              </a:rPr>
              <a:t>toward actions.</a:t>
            </a:r>
          </a:p>
          <a:p>
            <a:pPr lvl="1" eaLnBrk="1" hangingPunct="1">
              <a:lnSpc>
                <a:spcPct val="90000"/>
              </a:lnSpc>
            </a:pPr>
            <a:r>
              <a:rPr lang="en-US" altLang="sv-SE" sz="2200" dirty="0">
                <a:latin typeface="Calibri" charset="0"/>
                <a:ea typeface="Calibri" charset="0"/>
                <a:cs typeface="Calibri" charset="0"/>
              </a:rPr>
              <a:t>  the process of figuring out what to do</a:t>
            </a:r>
          </a:p>
          <a:p>
            <a:pPr lvl="1" eaLnBrk="1" hangingPunct="1">
              <a:lnSpc>
                <a:spcPct val="90000"/>
              </a:lnSpc>
            </a:pPr>
            <a:endParaRPr lang="en-US" altLang="sv-SE" sz="2200" dirty="0">
              <a:latin typeface="Calibri" charset="0"/>
              <a:ea typeface="Calibri" charset="0"/>
              <a:cs typeface="Calibri" charset="0"/>
            </a:endParaRPr>
          </a:p>
          <a:p>
            <a:pPr eaLnBrk="1" hangingPunct="1">
              <a:lnSpc>
                <a:spcPct val="90000"/>
              </a:lnSpc>
            </a:pPr>
            <a:r>
              <a:rPr lang="en-US" altLang="sv-SE" sz="2200" b="1" dirty="0">
                <a:solidFill>
                  <a:schemeClr val="accent1">
                    <a:lumMod val="60000"/>
                    <a:lumOff val="40000"/>
                  </a:schemeClr>
                </a:solidFill>
                <a:latin typeface="Calibri" charset="0"/>
                <a:ea typeface="Calibri" charset="0"/>
                <a:cs typeface="Calibri" charset="0"/>
              </a:rPr>
              <a:t>Theoretical reasoning </a:t>
            </a:r>
            <a:r>
              <a:rPr lang="en-US" altLang="sv-SE" sz="2200" dirty="0">
                <a:latin typeface="Calibri" charset="0"/>
                <a:ea typeface="Calibri" charset="0"/>
                <a:cs typeface="Calibri" charset="0"/>
              </a:rPr>
              <a:t>is reasoning directed </a:t>
            </a:r>
            <a:r>
              <a:rPr lang="en-US" altLang="sv-SE" sz="2200" b="1" dirty="0">
                <a:solidFill>
                  <a:srgbClr val="FF0000"/>
                </a:solidFill>
                <a:latin typeface="Calibri" charset="0"/>
                <a:ea typeface="Calibri" charset="0"/>
                <a:cs typeface="Calibri" charset="0"/>
              </a:rPr>
              <a:t>toward beliefs.</a:t>
            </a:r>
          </a:p>
          <a:p>
            <a:pPr lvl="1" eaLnBrk="1" hangingPunct="1">
              <a:lnSpc>
                <a:spcPct val="90000"/>
              </a:lnSpc>
            </a:pPr>
            <a:r>
              <a:rPr lang="en-US" altLang="sv-SE" sz="2200" dirty="0" smtClean="0">
                <a:latin typeface="Calibri" charset="0"/>
                <a:ea typeface="Calibri" charset="0"/>
                <a:cs typeface="Calibri" charset="0"/>
              </a:rPr>
              <a:t>The process of managing knowledge and generate new knowledge, ex</a:t>
            </a:r>
            <a:r>
              <a:rPr lang="en-US" altLang="sv-SE" sz="2200" dirty="0">
                <a:latin typeface="Calibri" charset="0"/>
                <a:ea typeface="Calibri" charset="0"/>
                <a:cs typeface="Calibri" charset="0"/>
              </a:rPr>
              <a:t>.   All men are mortal AND Socrates is a man </a:t>
            </a:r>
            <a:r>
              <a:rPr lang="en-US" altLang="sv-SE" sz="2200" dirty="0" smtClean="0">
                <a:latin typeface="Calibri" charset="0"/>
                <a:ea typeface="Calibri" charset="0"/>
                <a:cs typeface="Calibri" charset="0"/>
              </a:rPr>
              <a:t>-&gt; ?  </a:t>
            </a:r>
            <a:endParaRPr lang="en-US" altLang="sv-SE" sz="2200" dirty="0">
              <a:latin typeface="Calibri" charset="0"/>
              <a:ea typeface="Calibri" charset="0"/>
              <a:cs typeface="Calibri" charset="0"/>
            </a:endParaRPr>
          </a:p>
          <a:p>
            <a:pPr lvl="1" eaLnBrk="1" hangingPunct="1">
              <a:lnSpc>
                <a:spcPct val="90000"/>
              </a:lnSpc>
            </a:pPr>
            <a:endParaRPr lang="en-US" altLang="sv-SE" sz="2200" dirty="0">
              <a:latin typeface="Calibri" charset="0"/>
              <a:ea typeface="Calibri" charset="0"/>
              <a:cs typeface="Calibri" charset="0"/>
            </a:endParaRPr>
          </a:p>
          <a:p>
            <a:pPr lvl="1" eaLnBrk="1" hangingPunct="1">
              <a:lnSpc>
                <a:spcPct val="90000"/>
              </a:lnSpc>
            </a:pPr>
            <a:endParaRPr lang="en-US" altLang="sv-SE" sz="2200" dirty="0">
              <a:latin typeface="Calibri" charset="0"/>
              <a:ea typeface="Calibri" charset="0"/>
              <a:cs typeface="Calibri" charset="0"/>
            </a:endParaRPr>
          </a:p>
        </p:txBody>
      </p:sp>
      <p:sp>
        <p:nvSpPr>
          <p:cNvPr id="2" name="Rectangle 1"/>
          <p:cNvSpPr/>
          <p:nvPr/>
        </p:nvSpPr>
        <p:spPr>
          <a:xfrm>
            <a:off x="1111579" y="3890731"/>
            <a:ext cx="9614086" cy="161582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eaLnBrk="1" hangingPunct="1">
              <a:lnSpc>
                <a:spcPct val="90000"/>
              </a:lnSpc>
            </a:pPr>
            <a:r>
              <a:rPr lang="en-US" altLang="sv-SE" sz="2200" dirty="0">
                <a:latin typeface="Calibri" charset="0"/>
                <a:ea typeface="Calibri" charset="0"/>
                <a:cs typeface="Calibri" charset="0"/>
              </a:rPr>
              <a:t> </a:t>
            </a:r>
            <a:r>
              <a:rPr lang="en-US" altLang="sv-SE" sz="2200" dirty="0">
                <a:solidFill>
                  <a:srgbClr val="FFFF00"/>
                </a:solidFill>
                <a:latin typeface="Calibri" charset="0"/>
                <a:ea typeface="Calibri" charset="0"/>
                <a:cs typeface="Calibri" charset="0"/>
              </a:rPr>
              <a:t>Practical reasoning </a:t>
            </a:r>
            <a:r>
              <a:rPr lang="en-US" altLang="sv-SE" sz="2200" dirty="0" smtClean="0">
                <a:latin typeface="Calibri" charset="0"/>
                <a:ea typeface="Calibri" charset="0"/>
                <a:cs typeface="Calibri" charset="0"/>
              </a:rPr>
              <a:t>includes the following two </a:t>
            </a:r>
            <a:r>
              <a:rPr lang="en-US" altLang="sv-SE" sz="2200" dirty="0">
                <a:latin typeface="Calibri" charset="0"/>
                <a:ea typeface="Calibri" charset="0"/>
                <a:cs typeface="Calibri" charset="0"/>
              </a:rPr>
              <a:t>activities:</a:t>
            </a:r>
          </a:p>
          <a:p>
            <a:pPr eaLnBrk="1" hangingPunct="1">
              <a:lnSpc>
                <a:spcPct val="90000"/>
              </a:lnSpc>
            </a:pPr>
            <a:endParaRPr lang="en-US" altLang="sv-SE" sz="2200" dirty="0">
              <a:latin typeface="Calibri" charset="0"/>
              <a:ea typeface="Calibri" charset="0"/>
              <a:cs typeface="Calibri" charset="0"/>
            </a:endParaRPr>
          </a:p>
          <a:p>
            <a:pPr marL="742950" lvl="1" indent="-285750">
              <a:lnSpc>
                <a:spcPct val="90000"/>
              </a:lnSpc>
              <a:buFont typeface="Arial" panose="020B0604020202020204" pitchFamily="34" charset="0"/>
              <a:buChar char="•"/>
            </a:pPr>
            <a:r>
              <a:rPr lang="en-US" altLang="sv-SE" sz="2200" dirty="0">
                <a:solidFill>
                  <a:srgbClr val="FFFF00"/>
                </a:solidFill>
                <a:latin typeface="Calibri" charset="0"/>
                <a:ea typeface="Calibri" charset="0"/>
                <a:cs typeface="Calibri" charset="0"/>
              </a:rPr>
              <a:t>Deliberation</a:t>
            </a:r>
            <a:r>
              <a:rPr lang="en-US" altLang="sv-SE" sz="2200" dirty="0">
                <a:latin typeface="Calibri" charset="0"/>
                <a:ea typeface="Calibri" charset="0"/>
                <a:cs typeface="Calibri" charset="0"/>
              </a:rPr>
              <a:t>: Deciding what </a:t>
            </a:r>
            <a:r>
              <a:rPr lang="en-US" altLang="sv-SE" sz="2200" dirty="0" smtClean="0">
                <a:latin typeface="Calibri" charset="0"/>
                <a:ea typeface="Calibri" charset="0"/>
                <a:cs typeface="Calibri" charset="0"/>
              </a:rPr>
              <a:t>Desires (goals</a:t>
            </a:r>
            <a:r>
              <a:rPr lang="en-US" altLang="sv-SE" sz="2200" dirty="0">
                <a:latin typeface="Calibri" charset="0"/>
                <a:ea typeface="Calibri" charset="0"/>
                <a:cs typeface="Calibri" charset="0"/>
              </a:rPr>
              <a:t>) </a:t>
            </a:r>
            <a:r>
              <a:rPr lang="en-US" altLang="sv-SE" sz="2200" dirty="0" smtClean="0">
                <a:latin typeface="Calibri" charset="0"/>
                <a:ea typeface="Calibri" charset="0"/>
                <a:cs typeface="Calibri" charset="0"/>
              </a:rPr>
              <a:t>to pursue.</a:t>
            </a:r>
            <a:endParaRPr lang="en-US" altLang="sv-SE" sz="2200" dirty="0">
              <a:latin typeface="Calibri" charset="0"/>
              <a:ea typeface="Calibri" charset="0"/>
              <a:cs typeface="Calibri" charset="0"/>
            </a:endParaRPr>
          </a:p>
          <a:p>
            <a:pPr marL="742950" lvl="1" indent="-285750">
              <a:lnSpc>
                <a:spcPct val="90000"/>
              </a:lnSpc>
              <a:buFont typeface="Arial" panose="020B0604020202020204" pitchFamily="34" charset="0"/>
              <a:buChar char="•"/>
            </a:pPr>
            <a:r>
              <a:rPr lang="en-US" altLang="sv-SE" sz="2200" dirty="0">
                <a:solidFill>
                  <a:srgbClr val="FFFF00"/>
                </a:solidFill>
                <a:latin typeface="Calibri" charset="0"/>
                <a:ea typeface="Calibri" charset="0"/>
                <a:cs typeface="Calibri" charset="0"/>
              </a:rPr>
              <a:t>Means-ends reasoning</a:t>
            </a:r>
            <a:r>
              <a:rPr lang="en-US" altLang="sv-SE" sz="2200" dirty="0">
                <a:latin typeface="Calibri" charset="0"/>
                <a:ea typeface="Calibri" charset="0"/>
                <a:cs typeface="Calibri" charset="0"/>
              </a:rPr>
              <a:t>: Deciding how we want to achieve these state of </a:t>
            </a:r>
            <a:r>
              <a:rPr lang="en-US" altLang="sv-SE" sz="2200" dirty="0" smtClean="0">
                <a:latin typeface="Calibri" charset="0"/>
                <a:ea typeface="Calibri" charset="0"/>
                <a:cs typeface="Calibri" charset="0"/>
              </a:rPr>
              <a:t>affairs, what actions to take and which resources (e.g. interfaces) to use.</a:t>
            </a:r>
            <a:endParaRPr lang="en-US" altLang="sv-SE" sz="2200" dirty="0">
              <a:latin typeface="Calibri" charset="0"/>
              <a:ea typeface="Calibri" charset="0"/>
              <a:cs typeface="Calibri" charset="0"/>
            </a:endParaRPr>
          </a:p>
        </p:txBody>
      </p:sp>
      <p:sp>
        <p:nvSpPr>
          <p:cNvPr id="3" name="Platshållare för datum 2"/>
          <p:cNvSpPr>
            <a:spLocks noGrp="1"/>
          </p:cNvSpPr>
          <p:nvPr>
            <p:ph type="dt" sz="half" idx="10"/>
          </p:nvPr>
        </p:nvSpPr>
        <p:spPr/>
        <p:txBody>
          <a:bodyPr/>
          <a:lstStyle/>
          <a:p>
            <a:pPr>
              <a:defRPr/>
            </a:pPr>
            <a:r>
              <a:rPr lang="sv-SE" smtClean="0"/>
              <a:t>2018-11-08</a:t>
            </a:r>
            <a:endParaRPr lang="sv-SE" sz="1000" b="0" dirty="0"/>
          </a:p>
        </p:txBody>
      </p:sp>
      <p:sp>
        <p:nvSpPr>
          <p:cNvPr id="4" name="Platshållare för bildnummer 3"/>
          <p:cNvSpPr>
            <a:spLocks noGrp="1"/>
          </p:cNvSpPr>
          <p:nvPr>
            <p:ph type="sldNum" sz="quarter" idx="12"/>
          </p:nvPr>
        </p:nvSpPr>
        <p:spPr/>
        <p:txBody>
          <a:bodyPr/>
          <a:lstStyle/>
          <a:p>
            <a:pPr>
              <a:defRPr/>
            </a:pPr>
            <a:fld id="{1FEE1F58-C497-8D4D-9AA3-6F68D35D66A6}" type="slidenum">
              <a:rPr lang="sv-SE" smtClean="0"/>
              <a:pPr>
                <a:defRPr/>
              </a:pPr>
              <a:t>25</a:t>
            </a:fld>
            <a:endParaRPr lang="sv-SE" sz="1400" dirty="0"/>
          </a:p>
        </p:txBody>
      </p:sp>
    </p:spTree>
    <p:extLst>
      <p:ext uri="{BB962C8B-B14F-4D97-AF65-F5344CB8AC3E}">
        <p14:creationId xmlns:p14="http://schemas.microsoft.com/office/powerpoint/2010/main" val="149774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7">
                                            <p:txEl>
                                              <p:pRg st="1" end="1"/>
                                            </p:txEl>
                                          </p:spTgt>
                                        </p:tgtEl>
                                        <p:attrNameLst>
                                          <p:attrName>style.visibility</p:attrName>
                                        </p:attrNameLst>
                                      </p:cBhvr>
                                      <p:to>
                                        <p:strVal val="visible"/>
                                      </p:to>
                                    </p:set>
                                    <p:animEffect transition="in" filter="fade">
                                      <p:cBhvr>
                                        <p:cTn id="10" dur="500"/>
                                        <p:tgtEl>
                                          <p:spTgt spid="614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anim calcmode="lin" valueType="num">
                                      <p:cBhvr additive="base">
                                        <p:cTn id="1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14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anim calcmode="lin" valueType="num">
                                      <p:cBhvr additive="base">
                                        <p:cTn id="19"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1000"/>
                                        <p:tgtEl>
                                          <p:spTgt spid="2">
                                            <p:txEl>
                                              <p:pRg st="2" end="2"/>
                                            </p:txEl>
                                          </p:spTgt>
                                        </p:tgtEl>
                                      </p:cBhvr>
                                    </p:animEffect>
                                    <p:anim calcmode="lin" valueType="num">
                                      <p:cBhvr>
                                        <p:cTn id="3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96" y="905649"/>
            <a:ext cx="11084011" cy="1080468"/>
          </a:xfrm>
        </p:spPr>
        <p:txBody>
          <a:bodyPr/>
          <a:lstStyle/>
          <a:p>
            <a:r>
              <a:rPr lang="sv-SE" dirty="0"/>
              <a:t>Implementing Practical Reasoning Agents</a:t>
            </a:r>
          </a:p>
        </p:txBody>
      </p:sp>
      <p:sp>
        <p:nvSpPr>
          <p:cNvPr id="3" name="Content Placeholder 2"/>
          <p:cNvSpPr>
            <a:spLocks noGrp="1"/>
          </p:cNvSpPr>
          <p:nvPr>
            <p:ph idx="1"/>
          </p:nvPr>
        </p:nvSpPr>
        <p:spPr>
          <a:xfrm>
            <a:off x="2038866" y="2313823"/>
            <a:ext cx="8538518" cy="672480"/>
          </a:xfrm>
        </p:spPr>
        <p:txBody>
          <a:bodyPr/>
          <a:lstStyle/>
          <a:p>
            <a:pPr marL="0" indent="0">
              <a:buNone/>
            </a:pPr>
            <a:r>
              <a:rPr lang="en-US" altLang="sv-SE" sz="2200" b="1" dirty="0">
                <a:solidFill>
                  <a:schemeClr val="accent1">
                    <a:lumMod val="60000"/>
                    <a:lumOff val="40000"/>
                  </a:schemeClr>
                </a:solidFill>
                <a:latin typeface="Calibri" charset="0"/>
                <a:ea typeface="Calibri" charset="0"/>
                <a:cs typeface="Calibri" charset="0"/>
              </a:rPr>
              <a:t>A first </a:t>
            </a:r>
            <a:r>
              <a:rPr lang="en-US" altLang="sv-SE" sz="2200" b="1" dirty="0" smtClean="0">
                <a:solidFill>
                  <a:schemeClr val="accent1">
                    <a:lumMod val="60000"/>
                    <a:lumOff val="40000"/>
                  </a:schemeClr>
                </a:solidFill>
                <a:latin typeface="Calibri" charset="0"/>
                <a:ea typeface="Calibri" charset="0"/>
                <a:cs typeface="Calibri" charset="0"/>
              </a:rPr>
              <a:t>step towards </a:t>
            </a:r>
            <a:r>
              <a:rPr lang="en-US" altLang="sv-SE" sz="2200" dirty="0" smtClean="0">
                <a:latin typeface="Calibri" charset="0"/>
                <a:ea typeface="Calibri" charset="0"/>
                <a:cs typeface="Calibri" charset="0"/>
              </a:rPr>
              <a:t>an </a:t>
            </a:r>
            <a:r>
              <a:rPr lang="en-US" altLang="sv-SE" sz="2200" dirty="0">
                <a:latin typeface="Calibri" charset="0"/>
                <a:ea typeface="Calibri" charset="0"/>
                <a:cs typeface="Calibri" charset="0"/>
              </a:rPr>
              <a:t>implementation of a practical reasoning agent:</a:t>
            </a:r>
            <a:endParaRPr lang="sv-SE" sz="2200" dirty="0">
              <a:latin typeface="Calibri" charset="0"/>
              <a:ea typeface="Calibri" charset="0"/>
              <a:cs typeface="Calibri" charset="0"/>
            </a:endParaRPr>
          </a:p>
        </p:txBody>
      </p:sp>
      <p:sp>
        <p:nvSpPr>
          <p:cNvPr id="6" name="Text Box 4"/>
          <p:cNvSpPr txBox="1">
            <a:spLocks noChangeArrowheads="1"/>
          </p:cNvSpPr>
          <p:nvPr/>
        </p:nvSpPr>
        <p:spPr bwMode="auto">
          <a:xfrm>
            <a:off x="803189" y="3314009"/>
            <a:ext cx="10824518" cy="2554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sv-SE" sz="2000" dirty="0">
                <a:latin typeface="Lucida Console" pitchFamily="49" charset="0"/>
              </a:rPr>
              <a:t>Agent Control Loop Version 1</a:t>
            </a:r>
          </a:p>
          <a:p>
            <a:r>
              <a:rPr lang="en-US" altLang="sv-SE" sz="2000" dirty="0">
                <a:latin typeface="Lucida Console" pitchFamily="49" charset="0"/>
              </a:rPr>
              <a:t>1. while true</a:t>
            </a:r>
          </a:p>
          <a:p>
            <a:r>
              <a:rPr lang="en-US" altLang="sv-SE" sz="2000" dirty="0">
                <a:latin typeface="Lucida Console" pitchFamily="49" charset="0"/>
              </a:rPr>
              <a:t>2. 	observe the world;</a:t>
            </a:r>
          </a:p>
          <a:p>
            <a:r>
              <a:rPr lang="en-US" altLang="sv-SE" sz="2000" dirty="0">
                <a:latin typeface="Lucida Console" pitchFamily="49" charset="0"/>
              </a:rPr>
              <a:t>3. 	update internal world model;</a:t>
            </a:r>
          </a:p>
          <a:p>
            <a:r>
              <a:rPr lang="en-US" altLang="sv-SE" sz="2000" dirty="0">
                <a:latin typeface="Lucida Console" pitchFamily="49" charset="0"/>
              </a:rPr>
              <a:t>4. 	deliberate about what intention to achieve next;</a:t>
            </a:r>
          </a:p>
          <a:p>
            <a:r>
              <a:rPr lang="en-US" altLang="sv-SE" sz="2000" dirty="0">
                <a:latin typeface="Lucida Console" pitchFamily="49" charset="0"/>
              </a:rPr>
              <a:t>5. 	use means-ends reasoning to get a plan for the intention;</a:t>
            </a:r>
          </a:p>
          <a:p>
            <a:r>
              <a:rPr lang="en-US" altLang="sv-SE" sz="2000" dirty="0">
                <a:latin typeface="Lucida Console" pitchFamily="49" charset="0"/>
              </a:rPr>
              <a:t>6. 	execute the plan</a:t>
            </a:r>
          </a:p>
          <a:p>
            <a:r>
              <a:rPr lang="en-US" altLang="sv-SE" sz="2000" dirty="0">
                <a:latin typeface="Lucida Console" pitchFamily="49" charset="0"/>
              </a:rPr>
              <a:t>7. end while</a:t>
            </a:r>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sp>
        <p:nvSpPr>
          <p:cNvPr id="5" name="Platshållare för bildnummer 4"/>
          <p:cNvSpPr>
            <a:spLocks noGrp="1"/>
          </p:cNvSpPr>
          <p:nvPr>
            <p:ph type="sldNum" sz="quarter" idx="12"/>
          </p:nvPr>
        </p:nvSpPr>
        <p:spPr/>
        <p:txBody>
          <a:bodyPr/>
          <a:lstStyle/>
          <a:p>
            <a:pPr>
              <a:defRPr/>
            </a:pPr>
            <a:fld id="{1FEE1F58-C497-8D4D-9AA3-6F68D35D66A6}" type="slidenum">
              <a:rPr lang="sv-SE" smtClean="0"/>
              <a:pPr>
                <a:defRPr/>
              </a:pPr>
              <a:t>26</a:t>
            </a:fld>
            <a:endParaRPr lang="sv-SE" sz="1400" dirty="0"/>
          </a:p>
        </p:txBody>
      </p:sp>
    </p:spTree>
    <p:extLst>
      <p:ext uri="{BB962C8B-B14F-4D97-AF65-F5344CB8AC3E}">
        <p14:creationId xmlns:p14="http://schemas.microsoft.com/office/powerpoint/2010/main" val="19242201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503024" y="769725"/>
            <a:ext cx="8863152" cy="441237"/>
          </a:xfrm>
        </p:spPr>
        <p:txBody>
          <a:bodyPr/>
          <a:lstStyle/>
          <a:p>
            <a:r>
              <a:rPr lang="sv-SE" altLang="en-US" dirty="0" smtClean="0">
                <a:ea typeface="ＭＳ Ｐゴシック" panose="020B0600070205080204" pitchFamily="34" charset="-128"/>
              </a:rPr>
              <a:t>Modelling the knowledge of an agent</a:t>
            </a:r>
            <a:endParaRPr lang="en-US" altLang="en-US" dirty="0" smtClean="0">
              <a:ea typeface="ＭＳ Ｐゴシック" panose="020B0600070205080204" pitchFamily="34" charset="-128"/>
            </a:endParaRPr>
          </a:p>
        </p:txBody>
      </p:sp>
      <p:pic>
        <p:nvPicPr>
          <p:cNvPr id="58372"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03024" y="1326452"/>
            <a:ext cx="7346127" cy="5303546"/>
          </a:xfrm>
        </p:spPr>
      </p:pic>
      <p:sp>
        <p:nvSpPr>
          <p:cNvPr id="2" name="Date Placeholder 1"/>
          <p:cNvSpPr>
            <a:spLocks noGrp="1"/>
          </p:cNvSpPr>
          <p:nvPr>
            <p:ph type="dt" sz="half" idx="10"/>
          </p:nvPr>
        </p:nvSpPr>
        <p:spPr/>
        <p:txBody>
          <a:bodyPr/>
          <a:lstStyle/>
          <a:p>
            <a:pPr>
              <a:defRPr/>
            </a:pPr>
            <a:r>
              <a:rPr lang="sv-SE" altLang="en-US" smtClean="0"/>
              <a:t>2018-11-08</a:t>
            </a:r>
            <a:endParaRPr lang="sv-SE" altLang="en-US" sz="1400"/>
          </a:p>
        </p:txBody>
      </p:sp>
      <p:sp>
        <p:nvSpPr>
          <p:cNvPr id="3" name="Slide Number Placeholder 2"/>
          <p:cNvSpPr>
            <a:spLocks noGrp="1"/>
          </p:cNvSpPr>
          <p:nvPr>
            <p:ph type="sldNum" sz="quarter" idx="12"/>
          </p:nvPr>
        </p:nvSpPr>
        <p:spPr/>
        <p:txBody>
          <a:bodyPr/>
          <a:lstStyle/>
          <a:p>
            <a:pPr>
              <a:defRPr/>
            </a:pPr>
            <a:fld id="{79E16B17-B728-422F-BF22-0C56678C59ED}" type="slidenum">
              <a:rPr lang="sv-SE" altLang="en-US" smtClean="0"/>
              <a:pPr>
                <a:defRPr/>
              </a:pPr>
              <a:t>27</a:t>
            </a:fld>
            <a:endParaRPr lang="sv-SE" altLang="en-US" sz="1400"/>
          </a:p>
        </p:txBody>
      </p:sp>
      <p:sp>
        <p:nvSpPr>
          <p:cNvPr id="6" name="TextBox 11"/>
          <p:cNvSpPr txBox="1"/>
          <p:nvPr/>
        </p:nvSpPr>
        <p:spPr>
          <a:xfrm>
            <a:off x="9454536" y="1344604"/>
            <a:ext cx="2737464" cy="3170099"/>
          </a:xfrm>
          <a:prstGeom prst="rect">
            <a:avLst/>
          </a:prstGeom>
          <a:noFill/>
        </p:spPr>
        <p:txBody>
          <a:bodyPr wrap="square" rtlCol="0">
            <a:spAutoFit/>
          </a:bodyPr>
          <a:lstStyle/>
          <a:p>
            <a:pPr algn="ctr"/>
            <a:r>
              <a:rPr lang="en-GB" sz="2000" b="1" dirty="0" smtClean="0">
                <a:solidFill>
                  <a:schemeClr val="tx2">
                    <a:lumMod val="50000"/>
                  </a:schemeClr>
                </a:solidFill>
                <a:latin typeface="Abadi MT Condensed Light"/>
                <a:cs typeface="Abadi MT Condensed Light"/>
              </a:rPr>
              <a:t>ARTIFICIAL INTELLIGENCE METHOD </a:t>
            </a:r>
            <a:r>
              <a:rPr lang="en-GB" sz="2000" b="1" dirty="0">
                <a:solidFill>
                  <a:schemeClr val="tx2">
                    <a:lumMod val="50000"/>
                  </a:schemeClr>
                </a:solidFill>
                <a:latin typeface="Abadi MT Condensed Light"/>
                <a:cs typeface="Abadi MT Condensed Light"/>
              </a:rPr>
              <a:t>examples </a:t>
            </a:r>
            <a:endParaRPr lang="en-GB" sz="2000" b="1" dirty="0" smtClean="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Pattern Recognition</a:t>
            </a:r>
          </a:p>
          <a:p>
            <a:pPr algn="ctr"/>
            <a:r>
              <a:rPr lang="en-GB" sz="2000" dirty="0" smtClean="0">
                <a:solidFill>
                  <a:schemeClr val="tx2">
                    <a:lumMod val="50000"/>
                  </a:schemeClr>
                </a:solidFill>
                <a:latin typeface="Abadi MT Condensed Light"/>
                <a:cs typeface="Abadi MT Condensed Light"/>
              </a:rPr>
              <a:t>Machine Learning</a:t>
            </a:r>
          </a:p>
          <a:p>
            <a:pPr algn="ctr"/>
            <a:r>
              <a:rPr lang="en-GB" sz="2000" b="1" dirty="0">
                <a:solidFill>
                  <a:srgbClr val="C00000"/>
                </a:solidFill>
                <a:latin typeface="Abadi MT Condensed Light"/>
                <a:cs typeface="Abadi MT Condensed Light"/>
              </a:rPr>
              <a:t>Knowledge Representation</a:t>
            </a:r>
          </a:p>
          <a:p>
            <a:pPr algn="ctr"/>
            <a:r>
              <a:rPr lang="en-GB" sz="2000" dirty="0" smtClean="0">
                <a:solidFill>
                  <a:schemeClr val="tx2">
                    <a:lumMod val="50000"/>
                  </a:schemeClr>
                </a:solidFill>
                <a:latin typeface="Abadi MT Condensed Light"/>
                <a:cs typeface="Abadi MT Condensed Light"/>
              </a:rPr>
              <a:t>Case-Based Reasoning</a:t>
            </a:r>
          </a:p>
          <a:p>
            <a:pPr algn="ctr"/>
            <a:r>
              <a:rPr lang="en-GB" sz="2000" dirty="0" smtClean="0">
                <a:solidFill>
                  <a:schemeClr val="tx2">
                    <a:lumMod val="50000"/>
                  </a:schemeClr>
                </a:solidFill>
                <a:latin typeface="Abadi MT Condensed Light"/>
                <a:cs typeface="Abadi MT Condensed Light"/>
              </a:rPr>
              <a:t>Formal argumentation</a:t>
            </a:r>
          </a:p>
          <a:p>
            <a:pPr algn="ctr"/>
            <a:r>
              <a:rPr lang="en-GB" sz="2000" dirty="0" smtClean="0">
                <a:solidFill>
                  <a:schemeClr val="tx2">
                    <a:lumMod val="50000"/>
                  </a:schemeClr>
                </a:solidFill>
                <a:latin typeface="Abadi MT Condensed Light"/>
                <a:cs typeface="Abadi MT Condensed Light"/>
              </a:rPr>
              <a:t>Answer Set Solvers</a:t>
            </a:r>
          </a:p>
          <a:p>
            <a:pPr algn="ctr"/>
            <a:r>
              <a:rPr lang="en-GB" sz="2000" dirty="0">
                <a:solidFill>
                  <a:schemeClr val="tx2">
                    <a:lumMod val="50000"/>
                  </a:schemeClr>
                </a:solidFill>
                <a:latin typeface="Abadi MT Condensed Light"/>
                <a:cs typeface="Abadi MT Condensed Light"/>
              </a:rPr>
              <a:t>P</a:t>
            </a:r>
            <a:r>
              <a:rPr lang="en-GB" sz="2000" dirty="0" smtClean="0">
                <a:solidFill>
                  <a:schemeClr val="tx2">
                    <a:lumMod val="50000"/>
                  </a:schemeClr>
                </a:solidFill>
                <a:latin typeface="Abadi MT Condensed Light"/>
                <a:cs typeface="Abadi MT Condensed Light"/>
              </a:rPr>
              <a:t>lanning</a:t>
            </a:r>
          </a:p>
          <a:p>
            <a:pPr algn="ctr"/>
            <a:r>
              <a:rPr lang="en-GB" sz="2000" dirty="0" smtClean="0">
                <a:solidFill>
                  <a:schemeClr val="tx2">
                    <a:lumMod val="50000"/>
                  </a:schemeClr>
                </a:solidFill>
                <a:latin typeface="Abadi MT Condensed Light"/>
                <a:cs typeface="Abadi MT Condensed Light"/>
              </a:rPr>
              <a:t>Natural Language Processing</a:t>
            </a:r>
          </a:p>
        </p:txBody>
      </p:sp>
    </p:spTree>
    <p:extLst>
      <p:ext uri="{BB962C8B-B14F-4D97-AF65-F5344CB8AC3E}">
        <p14:creationId xmlns:p14="http://schemas.microsoft.com/office/powerpoint/2010/main" val="141119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ppt_x"/>
                                          </p:val>
                                        </p:tav>
                                        <p:tav tm="100000">
                                          <p:val>
                                            <p:strVal val="#ppt_x"/>
                                          </p:val>
                                        </p:tav>
                                      </p:tavLst>
                                    </p:anim>
                                    <p:anim calcmode="lin" valueType="num">
                                      <p:cBhvr additive="base">
                                        <p:cTn id="8"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GB" altLang="sv-SE">
              <a:latin typeface="Copperplate" charset="0"/>
              <a:ea typeface="ＭＳ Ｐゴシック" charset="-128"/>
            </a:endParaRPr>
          </a:p>
        </p:txBody>
      </p:sp>
      <p:sp>
        <p:nvSpPr>
          <p:cNvPr id="3072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12278DA5-52F8-5D40-BF00-47320B2D67CB}" type="slidenum">
              <a:rPr lang="sv-SE" altLang="sv-SE" sz="1000">
                <a:latin typeface="Verdana" charset="0"/>
              </a:rPr>
              <a:pPr/>
              <a:t>28</a:t>
            </a:fld>
            <a:endParaRPr lang="sv-SE" altLang="sv-SE" sz="1400">
              <a:latin typeface="Verdana" charset="0"/>
            </a:endParaRPr>
          </a:p>
        </p:txBody>
      </p:sp>
      <p:pic>
        <p:nvPicPr>
          <p:cNvPr id="3072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1524001" y="2133601"/>
            <a:ext cx="21335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sv-SE">
                <a:solidFill>
                  <a:srgbClr val="800000"/>
                </a:solidFill>
              </a:rPr>
              <a:t>Terminological </a:t>
            </a:r>
          </a:p>
          <a:p>
            <a:r>
              <a:rPr lang="en-GB" altLang="sv-SE">
                <a:solidFill>
                  <a:srgbClr val="800000"/>
                </a:solidFill>
              </a:rPr>
              <a:t>knowledge</a:t>
            </a:r>
          </a:p>
        </p:txBody>
      </p:sp>
      <p:sp>
        <p:nvSpPr>
          <p:cNvPr id="30726" name="TextBox 7"/>
          <p:cNvSpPr txBox="1">
            <a:spLocks noChangeArrowheads="1"/>
          </p:cNvSpPr>
          <p:nvPr/>
        </p:nvSpPr>
        <p:spPr bwMode="auto">
          <a:xfrm>
            <a:off x="3124200" y="4953001"/>
            <a:ext cx="15343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sv-SE">
                <a:solidFill>
                  <a:srgbClr val="800000"/>
                </a:solidFill>
              </a:rPr>
              <a:t>Factual </a:t>
            </a:r>
          </a:p>
          <a:p>
            <a:r>
              <a:rPr lang="en-GB" altLang="sv-SE">
                <a:solidFill>
                  <a:srgbClr val="800000"/>
                </a:solidFill>
              </a:rPr>
              <a:t>knowledge</a:t>
            </a:r>
          </a:p>
        </p:txBody>
      </p:sp>
      <p:sp>
        <p:nvSpPr>
          <p:cNvPr id="30727" name="TextBox 6"/>
          <p:cNvSpPr txBox="1">
            <a:spLocks noChangeArrowheads="1"/>
          </p:cNvSpPr>
          <p:nvPr/>
        </p:nvSpPr>
        <p:spPr bwMode="auto">
          <a:xfrm>
            <a:off x="2895600" y="6396038"/>
            <a:ext cx="929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r>
              <a:rPr lang="en-US" altLang="sv-SE" sz="1400" dirty="0"/>
              <a:t>Frank Van </a:t>
            </a:r>
            <a:r>
              <a:rPr lang="en-US" altLang="sv-SE" sz="1400" dirty="0" err="1"/>
              <a:t>Harmelen</a:t>
            </a:r>
            <a:r>
              <a:rPr lang="en-US" altLang="sv-SE" sz="1400" dirty="0"/>
              <a:t>. 10 Years of Semantic Web: does it work in theory? Keynote at ISWC 2011</a:t>
            </a:r>
            <a:r>
              <a:rPr lang="en-US" altLang="sv-SE" sz="1400" dirty="0" smtClean="0"/>
              <a:t>.</a:t>
            </a:r>
            <a:r>
              <a:rPr lang="en-US" altLang="sv-SE" sz="1200" dirty="0" smtClean="0"/>
              <a:t>. </a:t>
            </a:r>
            <a:endParaRPr lang="en-US" altLang="sv-SE" sz="1200" dirty="0"/>
          </a:p>
          <a:p>
            <a:pPr algn="r"/>
            <a:r>
              <a:rPr lang="en-US" altLang="sv-SE" sz="1000" dirty="0"/>
              <a:t>V. </a:t>
            </a:r>
            <a:r>
              <a:rPr lang="en-US" altLang="sv-SE" sz="1000" dirty="0" err="1"/>
              <a:t>Pipek</a:t>
            </a:r>
            <a:r>
              <a:rPr lang="en-US" altLang="sv-SE" sz="1000" dirty="0"/>
              <a:t> et al. (Eds.): IS-EUD 2009, LNCS 5435, pp. 70–85, 2009</a:t>
            </a:r>
            <a:endParaRPr lang="en-GB" altLang="sv-SE" sz="1000" dirty="0"/>
          </a:p>
        </p:txBody>
      </p:sp>
      <p:grpSp>
        <p:nvGrpSpPr>
          <p:cNvPr id="30728" name="Group 14"/>
          <p:cNvGrpSpPr>
            <a:grpSpLocks/>
          </p:cNvGrpSpPr>
          <p:nvPr/>
        </p:nvGrpSpPr>
        <p:grpSpPr bwMode="auto">
          <a:xfrm>
            <a:off x="8268559" y="-95172"/>
            <a:ext cx="3994150" cy="2857500"/>
            <a:chOff x="5257800" y="0"/>
            <a:chExt cx="3994264" cy="2857500"/>
          </a:xfrm>
        </p:grpSpPr>
        <p:pic>
          <p:nvPicPr>
            <p:cNvPr id="30729" name="Picture 11" descr="IMG_597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12"/>
            <p:cNvSpPr txBox="1">
              <a:spLocks noChangeArrowheads="1"/>
            </p:cNvSpPr>
            <p:nvPr/>
          </p:nvSpPr>
          <p:spPr bwMode="auto">
            <a:xfrm>
              <a:off x="5486400" y="0"/>
              <a:ext cx="3469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sv-SE">
                  <a:solidFill>
                    <a:schemeClr val="bg1"/>
                  </a:solidFill>
                  <a:latin typeface="Avenir Next Condensed Demi Bold" charset="0"/>
                </a:rPr>
                <a:t>Sir Tim Berners Lee@www16</a:t>
              </a:r>
            </a:p>
          </p:txBody>
        </p:sp>
        <p:sp>
          <p:nvSpPr>
            <p:cNvPr id="30731" name="TextBox 13"/>
            <p:cNvSpPr txBox="1">
              <a:spLocks noChangeArrowheads="1"/>
            </p:cNvSpPr>
            <p:nvPr/>
          </p:nvSpPr>
          <p:spPr bwMode="auto">
            <a:xfrm>
              <a:off x="5257800" y="2362200"/>
              <a:ext cx="3994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sv-SE">
                  <a:solidFill>
                    <a:schemeClr val="bg1"/>
                  </a:solidFill>
                  <a:latin typeface="Avenir Next Condensed Demi Bold" charset="0"/>
                </a:rPr>
                <a:t>Inventor of WWW, Semantic Web</a:t>
              </a:r>
            </a:p>
          </p:txBody>
        </p:sp>
      </p:grpSp>
      <p:sp>
        <p:nvSpPr>
          <p:cNvPr id="2" name="Platshållare för datum 1"/>
          <p:cNvSpPr>
            <a:spLocks noGrp="1"/>
          </p:cNvSpPr>
          <p:nvPr>
            <p:ph type="dt" sz="half" idx="10"/>
          </p:nvPr>
        </p:nvSpPr>
        <p:spPr/>
        <p:txBody>
          <a:bodyPr/>
          <a:lstStyle/>
          <a:p>
            <a:pPr>
              <a:defRPr/>
            </a:pPr>
            <a:r>
              <a:rPr lang="sv-SE" smtClean="0"/>
              <a:t>2018-11-08</a:t>
            </a:r>
            <a:endParaRPr lang="sv-SE" sz="1000" b="0" dirty="0"/>
          </a:p>
        </p:txBody>
      </p:sp>
    </p:spTree>
    <p:extLst>
      <p:ext uri="{BB962C8B-B14F-4D97-AF65-F5344CB8AC3E}">
        <p14:creationId xmlns:p14="http://schemas.microsoft.com/office/powerpoint/2010/main" val="1448475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0"/>
            <a:ext cx="9144000" cy="838200"/>
          </a:xfrm>
          <a:solidFill>
            <a:schemeClr val="bg1"/>
          </a:solidFill>
        </p:spPr>
        <p:txBody>
          <a:bodyPr/>
          <a:lstStyle/>
          <a:p>
            <a:pPr algn="ctr"/>
            <a:r>
              <a:rPr lang="en-GB" altLang="sv-SE">
                <a:latin typeface="Copperplate" charset="0"/>
                <a:ea typeface="ＭＳ Ｐゴシック" charset="-128"/>
              </a:rPr>
              <a:t>RDF(s): Resource description framework</a:t>
            </a:r>
          </a:p>
        </p:txBody>
      </p:sp>
      <p:sp>
        <p:nvSpPr>
          <p:cNvPr id="3686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sv-SE" altLang="sv-SE" sz="1000" smtClean="0">
                <a:latin typeface="Verdana" charset="0"/>
              </a:rPr>
              <a:t>2018-11-08</a:t>
            </a:r>
            <a:endParaRPr lang="en-US" altLang="sv-SE" sz="1000">
              <a:latin typeface="Verdana" charset="0"/>
            </a:endParaRPr>
          </a:p>
        </p:txBody>
      </p:sp>
      <p:sp>
        <p:nvSpPr>
          <p:cNvPr id="368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5D4D2476-A6B9-E548-8A30-9E31EC3E0AFF}" type="slidenum">
              <a:rPr lang="en-US" altLang="sv-SE" sz="1000">
                <a:latin typeface="Verdana" charset="0"/>
              </a:rPr>
              <a:pPr/>
              <a:t>29</a:t>
            </a:fld>
            <a:endParaRPr lang="en-US" altLang="sv-SE" sz="1000">
              <a:latin typeface="Verdana" charset="0"/>
            </a:endParaRPr>
          </a:p>
        </p:txBody>
      </p:sp>
      <p:pic>
        <p:nvPicPr>
          <p:cNvPr id="3686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738" y="1143000"/>
            <a:ext cx="492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738" y="4343400"/>
            <a:ext cx="59817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5"/>
          <p:cNvPicPr>
            <a:picLocks noChangeAspect="1"/>
          </p:cNvPicPr>
          <p:nvPr/>
        </p:nvPicPr>
        <p:blipFill>
          <a:blip r:embed="rId4">
            <a:extLst>
              <a:ext uri="{28A0092B-C50C-407E-A947-70E740481C1C}">
                <a14:useLocalDpi xmlns:a14="http://schemas.microsoft.com/office/drawing/2010/main" val="0"/>
              </a:ext>
            </a:extLst>
          </a:blip>
          <a:srcRect l="31667" t="6667" r="2499" b="5556"/>
          <a:stretch>
            <a:fillRect/>
          </a:stretch>
        </p:blipFill>
        <p:spPr bwMode="auto">
          <a:xfrm>
            <a:off x="5785338" y="8382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5"/>
          <p:cNvPicPr>
            <a:picLocks noChangeAspect="1"/>
          </p:cNvPicPr>
          <p:nvPr/>
        </p:nvPicPr>
        <p:blipFill>
          <a:blip r:embed="rId4">
            <a:extLst>
              <a:ext uri="{28A0092B-C50C-407E-A947-70E740481C1C}">
                <a14:useLocalDpi xmlns:a14="http://schemas.microsoft.com/office/drawing/2010/main" val="0"/>
              </a:ext>
            </a:extLst>
          </a:blip>
          <a:srcRect l="16667" t="6667" r="64166" b="68889"/>
          <a:stretch>
            <a:fillRect/>
          </a:stretch>
        </p:blipFill>
        <p:spPr bwMode="auto">
          <a:xfrm>
            <a:off x="6775938" y="4114800"/>
            <a:ext cx="2057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ruta 8"/>
          <p:cNvSpPr txBox="1"/>
          <p:nvPr/>
        </p:nvSpPr>
        <p:spPr>
          <a:xfrm>
            <a:off x="9023838" y="838200"/>
            <a:ext cx="3168162" cy="3416320"/>
          </a:xfrm>
          <a:prstGeom prst="rect">
            <a:avLst/>
          </a:prstGeom>
          <a:noFill/>
        </p:spPr>
        <p:txBody>
          <a:bodyPr wrap="square" rtlCol="0">
            <a:spAutoFit/>
          </a:bodyPr>
          <a:lstStyle/>
          <a:p>
            <a:r>
              <a:rPr lang="sv-SE" sz="2600" b="1" dirty="0" smtClean="0">
                <a:latin typeface="Calibri" charset="0"/>
                <a:ea typeface="Calibri" charset="0"/>
                <a:cs typeface="Calibri" charset="0"/>
              </a:rPr>
              <a:t>Web </a:t>
            </a:r>
            <a:r>
              <a:rPr lang="sv-SE" sz="2600" b="1" dirty="0" err="1" smtClean="0">
                <a:latin typeface="Calibri" charset="0"/>
                <a:ea typeface="Calibri" charset="0"/>
                <a:cs typeface="Calibri" charset="0"/>
              </a:rPr>
              <a:t>Ontology</a:t>
            </a:r>
            <a:r>
              <a:rPr lang="sv-SE" sz="2600" b="1" dirty="0" smtClean="0">
                <a:latin typeface="Calibri" charset="0"/>
                <a:ea typeface="Calibri" charset="0"/>
                <a:cs typeface="Calibri" charset="0"/>
              </a:rPr>
              <a:t> </a:t>
            </a:r>
            <a:r>
              <a:rPr lang="sv-SE" sz="2600" b="1" dirty="0" err="1" smtClean="0">
                <a:latin typeface="Calibri" charset="0"/>
                <a:ea typeface="Calibri" charset="0"/>
                <a:cs typeface="Calibri" charset="0"/>
              </a:rPr>
              <a:t>Language</a:t>
            </a:r>
            <a:r>
              <a:rPr lang="sv-SE" sz="2600" b="1" dirty="0" smtClean="0">
                <a:latin typeface="Calibri" charset="0"/>
                <a:ea typeface="Calibri" charset="0"/>
                <a:cs typeface="Calibri" charset="0"/>
              </a:rPr>
              <a:t>: OWL</a:t>
            </a:r>
          </a:p>
          <a:p>
            <a:r>
              <a:rPr lang="sv-SE" sz="2000" b="1" dirty="0" err="1" smtClean="0">
                <a:latin typeface="Calibri" charset="0"/>
                <a:ea typeface="Calibri" charset="0"/>
                <a:cs typeface="Calibri" charset="0"/>
              </a:rPr>
              <a:t>Builds</a:t>
            </a:r>
            <a:r>
              <a:rPr lang="sv-SE" sz="2000" b="1" dirty="0" smtClean="0">
                <a:latin typeface="Calibri" charset="0"/>
                <a:ea typeface="Calibri" charset="0"/>
                <a:cs typeface="Calibri" charset="0"/>
              </a:rPr>
              <a:t> on </a:t>
            </a:r>
            <a:r>
              <a:rPr lang="sv-SE" sz="2000" b="1" dirty="0" err="1" smtClean="0">
                <a:latin typeface="Calibri" charset="0"/>
                <a:ea typeface="Calibri" charset="0"/>
                <a:cs typeface="Calibri" charset="0"/>
              </a:rPr>
              <a:t>Description</a:t>
            </a:r>
            <a:r>
              <a:rPr lang="sv-SE" sz="2000" b="1" dirty="0" smtClean="0">
                <a:latin typeface="Calibri" charset="0"/>
                <a:ea typeface="Calibri" charset="0"/>
                <a:cs typeface="Calibri" charset="0"/>
              </a:rPr>
              <a:t> </a:t>
            </a:r>
            <a:r>
              <a:rPr lang="sv-SE" sz="2000" b="1" dirty="0" err="1" smtClean="0">
                <a:latin typeface="Calibri" charset="0"/>
                <a:ea typeface="Calibri" charset="0"/>
                <a:cs typeface="Calibri" charset="0"/>
              </a:rPr>
              <a:t>Logics</a:t>
            </a:r>
            <a:endParaRPr lang="sv-SE" sz="2000" b="1" dirty="0" smtClean="0">
              <a:latin typeface="Calibri" charset="0"/>
              <a:ea typeface="Calibri" charset="0"/>
              <a:cs typeface="Calibri" charset="0"/>
            </a:endParaRPr>
          </a:p>
          <a:p>
            <a:endParaRPr lang="sv-SE" sz="2200" dirty="0">
              <a:latin typeface="Calibri" charset="0"/>
              <a:ea typeface="Calibri" charset="0"/>
              <a:cs typeface="Calibri" charset="0"/>
            </a:endParaRPr>
          </a:p>
          <a:p>
            <a:r>
              <a:rPr lang="sv-SE" sz="2200" b="1" dirty="0" err="1" smtClean="0">
                <a:latin typeface="Calibri" charset="0"/>
                <a:ea typeface="Calibri" charset="0"/>
                <a:cs typeface="Calibri" charset="0"/>
              </a:rPr>
              <a:t>Defintion</a:t>
            </a:r>
            <a:r>
              <a:rPr lang="sv-SE" sz="2200" b="1" dirty="0" smtClean="0">
                <a:latin typeface="Calibri" charset="0"/>
                <a:ea typeface="Calibri" charset="0"/>
                <a:cs typeface="Calibri" charset="0"/>
              </a:rPr>
              <a:t> </a:t>
            </a:r>
            <a:r>
              <a:rPr lang="sv-SE" sz="2200" b="1" dirty="0" err="1" smtClean="0">
                <a:latin typeface="Calibri" charset="0"/>
                <a:ea typeface="Calibri" charset="0"/>
                <a:cs typeface="Calibri" charset="0"/>
              </a:rPr>
              <a:t>of</a:t>
            </a:r>
            <a:r>
              <a:rPr lang="sv-SE" sz="2200" b="1" dirty="0" smtClean="0">
                <a:latin typeface="Calibri" charset="0"/>
                <a:ea typeface="Calibri" charset="0"/>
                <a:cs typeface="Calibri" charset="0"/>
              </a:rPr>
              <a:t> </a:t>
            </a:r>
            <a:r>
              <a:rPr lang="sv-SE" sz="2200" b="1" dirty="0" err="1">
                <a:latin typeface="Calibri" charset="0"/>
                <a:ea typeface="Calibri" charset="0"/>
                <a:cs typeface="Calibri" charset="0"/>
              </a:rPr>
              <a:t>o</a:t>
            </a:r>
            <a:r>
              <a:rPr lang="sv-SE" sz="2200" b="1" dirty="0" err="1" smtClean="0">
                <a:latin typeface="Calibri" charset="0"/>
                <a:ea typeface="Calibri" charset="0"/>
                <a:cs typeface="Calibri" charset="0"/>
              </a:rPr>
              <a:t>ntology</a:t>
            </a:r>
            <a:r>
              <a:rPr lang="sv-SE" sz="2200" b="1" dirty="0" smtClean="0">
                <a:latin typeface="Calibri" charset="0"/>
                <a:ea typeface="Calibri" charset="0"/>
                <a:cs typeface="Calibri" charset="0"/>
              </a:rPr>
              <a:t> </a:t>
            </a:r>
            <a:r>
              <a:rPr lang="sv-SE" sz="2200" b="1" dirty="0" smtClean="0">
                <a:latin typeface="Calibri" charset="0"/>
                <a:ea typeface="Calibri" charset="0"/>
                <a:cs typeface="Calibri" charset="0"/>
              </a:rPr>
              <a:t>: </a:t>
            </a:r>
          </a:p>
          <a:p>
            <a:r>
              <a:rPr lang="sv-SE" sz="2000" i="1" dirty="0" smtClean="0">
                <a:latin typeface="Calibri" charset="0"/>
                <a:ea typeface="Calibri" charset="0"/>
                <a:cs typeface="Calibri" charset="0"/>
              </a:rPr>
              <a:t>A </a:t>
            </a:r>
            <a:r>
              <a:rPr lang="sv-SE" sz="2000" i="1" dirty="0">
                <a:latin typeface="Calibri" charset="0"/>
                <a:ea typeface="Calibri" charset="0"/>
                <a:cs typeface="Calibri" charset="0"/>
              </a:rPr>
              <a:t>set </a:t>
            </a:r>
            <a:r>
              <a:rPr lang="sv-SE" sz="2000" i="1" dirty="0" err="1">
                <a:latin typeface="Calibri" charset="0"/>
                <a:ea typeface="Calibri" charset="0"/>
                <a:cs typeface="Calibri" charset="0"/>
              </a:rPr>
              <a:t>of</a:t>
            </a:r>
            <a:r>
              <a:rPr lang="sv-SE" sz="2000" i="1" dirty="0">
                <a:latin typeface="Calibri" charset="0"/>
                <a:ea typeface="Calibri" charset="0"/>
                <a:cs typeface="Calibri" charset="0"/>
              </a:rPr>
              <a:t> </a:t>
            </a:r>
            <a:r>
              <a:rPr lang="sv-SE" sz="2000" i="1" dirty="0" err="1">
                <a:latin typeface="Calibri" charset="0"/>
                <a:ea typeface="Calibri" charset="0"/>
                <a:cs typeface="Calibri" charset="0"/>
              </a:rPr>
              <a:t>concepts</a:t>
            </a:r>
            <a:r>
              <a:rPr lang="sv-SE" sz="2000" i="1" dirty="0">
                <a:latin typeface="Calibri" charset="0"/>
                <a:ea typeface="Calibri" charset="0"/>
                <a:cs typeface="Calibri" charset="0"/>
              </a:rPr>
              <a:t> and </a:t>
            </a:r>
            <a:r>
              <a:rPr lang="sv-SE" sz="2000" i="1" dirty="0" err="1">
                <a:latin typeface="Calibri" charset="0"/>
                <a:ea typeface="Calibri" charset="0"/>
                <a:cs typeface="Calibri" charset="0"/>
              </a:rPr>
              <a:t>categories</a:t>
            </a:r>
            <a:r>
              <a:rPr lang="sv-SE" sz="2000" i="1" dirty="0">
                <a:latin typeface="Calibri" charset="0"/>
                <a:ea typeface="Calibri" charset="0"/>
                <a:cs typeface="Calibri" charset="0"/>
              </a:rPr>
              <a:t> in a </a:t>
            </a:r>
            <a:r>
              <a:rPr lang="sv-SE" sz="2000" i="1" dirty="0" err="1">
                <a:latin typeface="Calibri" charset="0"/>
                <a:ea typeface="Calibri" charset="0"/>
                <a:cs typeface="Calibri" charset="0"/>
              </a:rPr>
              <a:t>subject</a:t>
            </a:r>
            <a:r>
              <a:rPr lang="sv-SE" sz="2000" i="1" dirty="0">
                <a:latin typeface="Calibri" charset="0"/>
                <a:ea typeface="Calibri" charset="0"/>
                <a:cs typeface="Calibri" charset="0"/>
              </a:rPr>
              <a:t> area or </a:t>
            </a:r>
            <a:r>
              <a:rPr lang="sv-SE" sz="2000" i="1" dirty="0" err="1">
                <a:latin typeface="Calibri" charset="0"/>
                <a:ea typeface="Calibri" charset="0"/>
                <a:cs typeface="Calibri" charset="0"/>
              </a:rPr>
              <a:t>domain</a:t>
            </a:r>
            <a:r>
              <a:rPr lang="sv-SE" sz="2000" i="1" dirty="0">
                <a:latin typeface="Calibri" charset="0"/>
                <a:ea typeface="Calibri" charset="0"/>
                <a:cs typeface="Calibri" charset="0"/>
              </a:rPr>
              <a:t> </a:t>
            </a:r>
            <a:r>
              <a:rPr lang="sv-SE" sz="2000" i="1" dirty="0" err="1">
                <a:latin typeface="Calibri" charset="0"/>
                <a:ea typeface="Calibri" charset="0"/>
                <a:cs typeface="Calibri" charset="0"/>
              </a:rPr>
              <a:t>that</a:t>
            </a:r>
            <a:r>
              <a:rPr lang="sv-SE" sz="2000" i="1" dirty="0">
                <a:latin typeface="Calibri" charset="0"/>
                <a:ea typeface="Calibri" charset="0"/>
                <a:cs typeface="Calibri" charset="0"/>
              </a:rPr>
              <a:t> shows </a:t>
            </a:r>
            <a:r>
              <a:rPr lang="sv-SE" sz="2000" i="1" dirty="0" err="1">
                <a:latin typeface="Calibri" charset="0"/>
                <a:ea typeface="Calibri" charset="0"/>
                <a:cs typeface="Calibri" charset="0"/>
              </a:rPr>
              <a:t>their</a:t>
            </a:r>
            <a:r>
              <a:rPr lang="sv-SE" sz="2000" i="1" dirty="0">
                <a:latin typeface="Calibri" charset="0"/>
                <a:ea typeface="Calibri" charset="0"/>
                <a:cs typeface="Calibri" charset="0"/>
              </a:rPr>
              <a:t> </a:t>
            </a:r>
            <a:r>
              <a:rPr lang="sv-SE" sz="2000" i="1" dirty="0" err="1">
                <a:latin typeface="Calibri" charset="0"/>
                <a:ea typeface="Calibri" charset="0"/>
                <a:cs typeface="Calibri" charset="0"/>
              </a:rPr>
              <a:t>properties</a:t>
            </a:r>
            <a:r>
              <a:rPr lang="sv-SE" sz="2000" i="1" dirty="0">
                <a:latin typeface="Calibri" charset="0"/>
                <a:ea typeface="Calibri" charset="0"/>
                <a:cs typeface="Calibri" charset="0"/>
              </a:rPr>
              <a:t> and the relations </a:t>
            </a:r>
            <a:r>
              <a:rPr lang="sv-SE" sz="2000" i="1" dirty="0" err="1">
                <a:latin typeface="Calibri" charset="0"/>
                <a:ea typeface="Calibri" charset="0"/>
                <a:cs typeface="Calibri" charset="0"/>
              </a:rPr>
              <a:t>between</a:t>
            </a:r>
            <a:r>
              <a:rPr lang="sv-SE" sz="2000" i="1" dirty="0">
                <a:latin typeface="Calibri" charset="0"/>
                <a:ea typeface="Calibri" charset="0"/>
                <a:cs typeface="Calibri" charset="0"/>
              </a:rPr>
              <a:t> </a:t>
            </a:r>
            <a:r>
              <a:rPr lang="sv-SE" sz="2000" i="1" dirty="0" err="1">
                <a:latin typeface="Calibri" charset="0"/>
                <a:ea typeface="Calibri" charset="0"/>
                <a:cs typeface="Calibri" charset="0"/>
              </a:rPr>
              <a:t>them</a:t>
            </a:r>
            <a:r>
              <a:rPr lang="sv-SE" sz="2000" i="1" dirty="0">
                <a:latin typeface="Calibri" charset="0"/>
                <a:ea typeface="Calibri" charset="0"/>
                <a:cs typeface="Calibri" charset="0"/>
              </a:rPr>
              <a:t>.</a:t>
            </a:r>
            <a:endParaRPr lang="sv-SE" sz="2000" i="1" dirty="0">
              <a:latin typeface="Calibri" charset="0"/>
              <a:ea typeface="Calibri" charset="0"/>
              <a:cs typeface="Calibri" charset="0"/>
            </a:endParaRPr>
          </a:p>
        </p:txBody>
      </p:sp>
    </p:spTree>
    <p:extLst>
      <p:ext uri="{BB962C8B-B14F-4D97-AF65-F5344CB8AC3E}">
        <p14:creationId xmlns:p14="http://schemas.microsoft.com/office/powerpoint/2010/main" val="496011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191" y="384553"/>
            <a:ext cx="8863152" cy="1080468"/>
          </a:xfrm>
        </p:spPr>
        <p:txBody>
          <a:bodyPr/>
          <a:lstStyle/>
          <a:p>
            <a:r>
              <a:rPr lang="en-GB" dirty="0" smtClean="0"/>
              <a:t>Presentations</a:t>
            </a:r>
            <a:endParaRPr lang="en-GB" dirty="0"/>
          </a:p>
        </p:txBody>
      </p:sp>
      <p:sp>
        <p:nvSpPr>
          <p:cNvPr id="4" name="Content Placeholder 3"/>
          <p:cNvSpPr>
            <a:spLocks noGrp="1"/>
          </p:cNvSpPr>
          <p:nvPr>
            <p:ph sz="half" idx="1"/>
          </p:nvPr>
        </p:nvSpPr>
        <p:spPr>
          <a:xfrm>
            <a:off x="1884403" y="1837829"/>
            <a:ext cx="4645114" cy="3947985"/>
          </a:xfrm>
        </p:spPr>
        <p:txBody>
          <a:bodyPr/>
          <a:lstStyle/>
          <a:p>
            <a:pPr>
              <a:buNone/>
            </a:pPr>
            <a:r>
              <a:rPr lang="en-GB" dirty="0" smtClean="0">
                <a:latin typeface="Calibri" charset="0"/>
                <a:ea typeface="Calibri" charset="0"/>
                <a:cs typeface="Calibri" charset="0"/>
              </a:rPr>
              <a:t>Helena</a:t>
            </a:r>
          </a:p>
          <a:p>
            <a:pPr marL="442913" lvl="1" indent="-263525"/>
            <a:r>
              <a:rPr lang="en-US" sz="2000" dirty="0">
                <a:latin typeface="Calibri" charset="0"/>
                <a:ea typeface="Calibri" charset="0"/>
                <a:cs typeface="Calibri" charset="0"/>
              </a:rPr>
              <a:t> Main interests are intelligent and </a:t>
            </a:r>
            <a:r>
              <a:rPr lang="en-US" sz="2000" dirty="0" err="1">
                <a:latin typeface="Calibri" charset="0"/>
                <a:ea typeface="Calibri" charset="0"/>
                <a:cs typeface="Calibri" charset="0"/>
              </a:rPr>
              <a:t>personalised</a:t>
            </a:r>
            <a:r>
              <a:rPr lang="en-US" sz="2000" dirty="0">
                <a:latin typeface="Calibri" charset="0"/>
                <a:ea typeface="Calibri" charset="0"/>
                <a:cs typeface="Calibri" charset="0"/>
              </a:rPr>
              <a:t> knowledge-based support systems for work and leisure activities.</a:t>
            </a:r>
          </a:p>
          <a:p>
            <a:pPr marL="442913" lvl="1" indent="-263525"/>
            <a:r>
              <a:rPr lang="en-US" sz="2000" dirty="0">
                <a:latin typeface="Calibri" charset="0"/>
                <a:ea typeface="Calibri" charset="0"/>
                <a:cs typeface="Calibri" charset="0"/>
              </a:rPr>
              <a:t> Has developed  decision-support systems and made user studies in Japan, Korea, rural areas in Sweden.</a:t>
            </a:r>
          </a:p>
          <a:p>
            <a:pPr marL="442913" lvl="1" indent="-263525"/>
            <a:r>
              <a:rPr lang="en-US" sz="2000" dirty="0">
                <a:latin typeface="Calibri" charset="0"/>
                <a:ea typeface="Calibri" charset="0"/>
                <a:cs typeface="Calibri" charset="0"/>
              </a:rPr>
              <a:t> Takes particular interest in challenging adaptation to individuals’ special and changing needs. Has a background in ergonomics and work rehabilitation.</a:t>
            </a:r>
            <a:endParaRPr lang="en-GB" sz="2000" dirty="0">
              <a:latin typeface="Calibri" charset="0"/>
              <a:ea typeface="Calibri" charset="0"/>
              <a:cs typeface="Calibri" charset="0"/>
            </a:endParaRPr>
          </a:p>
        </p:txBody>
      </p:sp>
      <p:sp>
        <p:nvSpPr>
          <p:cNvPr id="5" name="Content Placeholder 4"/>
          <p:cNvSpPr>
            <a:spLocks noGrp="1"/>
          </p:cNvSpPr>
          <p:nvPr>
            <p:ph sz="half" idx="2"/>
          </p:nvPr>
        </p:nvSpPr>
        <p:spPr>
          <a:xfrm>
            <a:off x="7020695" y="1837829"/>
            <a:ext cx="4804719" cy="3664955"/>
          </a:xfrm>
        </p:spPr>
        <p:txBody>
          <a:bodyPr/>
          <a:lstStyle/>
          <a:p>
            <a:pPr>
              <a:buNone/>
            </a:pPr>
            <a:r>
              <a:rPr lang="en-GB" dirty="0" smtClean="0">
                <a:latin typeface="Calibri" charset="0"/>
                <a:ea typeface="Calibri" charset="0"/>
                <a:cs typeface="Calibri" charset="0"/>
              </a:rPr>
              <a:t>Juan Carlos</a:t>
            </a:r>
          </a:p>
          <a:p>
            <a:pPr marL="539750" lvl="1"/>
            <a:r>
              <a:rPr lang="en-US" sz="2000" dirty="0">
                <a:latin typeface="Calibri" charset="0"/>
                <a:ea typeface="Calibri" charset="0"/>
                <a:cs typeface="Calibri" charset="0"/>
              </a:rPr>
              <a:t>Main interests are knowledge representation and reasoning with uncertain and incomplete information</a:t>
            </a:r>
            <a:r>
              <a:rPr lang="en-US" dirty="0" smtClean="0">
                <a:latin typeface="Calibri" charset="0"/>
                <a:ea typeface="Calibri" charset="0"/>
                <a:cs typeface="Calibri" charset="0"/>
              </a:rPr>
              <a:t>.</a:t>
            </a:r>
          </a:p>
          <a:p>
            <a:pPr marL="539750" lvl="1"/>
            <a:r>
              <a:rPr lang="en-US" sz="2000" dirty="0">
                <a:latin typeface="Calibri" charset="0"/>
                <a:ea typeface="Calibri" charset="0"/>
                <a:cs typeface="Calibri" charset="0"/>
              </a:rPr>
              <a:t>Intelligent systems and Internet of Things.</a:t>
            </a:r>
            <a:endParaRPr lang="en-GB" sz="2000" dirty="0">
              <a:latin typeface="Calibri" charset="0"/>
              <a:ea typeface="Calibri" charset="0"/>
              <a:cs typeface="Calibri" charset="0"/>
            </a:endParaRPr>
          </a:p>
        </p:txBody>
      </p:sp>
      <p:pic>
        <p:nvPicPr>
          <p:cNvPr id="6" name="Picture 5"/>
          <p:cNvPicPr>
            <a:picLocks noChangeAspect="1"/>
          </p:cNvPicPr>
          <p:nvPr/>
        </p:nvPicPr>
        <p:blipFill>
          <a:blip r:embed="rId2"/>
          <a:stretch>
            <a:fillRect/>
          </a:stretch>
        </p:blipFill>
        <p:spPr>
          <a:xfrm>
            <a:off x="392324" y="4200539"/>
            <a:ext cx="1447800" cy="1742485"/>
          </a:xfrm>
          <a:prstGeom prst="rect">
            <a:avLst/>
          </a:prstGeom>
          <a:ln>
            <a:solidFill>
              <a:srgbClr val="404040"/>
            </a:solidFill>
          </a:ln>
          <a:effectLst>
            <a:outerShdw blurRad="50800" dist="38100" dir="2700000">
              <a:srgbClr val="000000">
                <a:alpha val="43000"/>
              </a:srgbClr>
            </a:outerShdw>
          </a:effectLst>
        </p:spPr>
      </p:pic>
      <p:pic>
        <p:nvPicPr>
          <p:cNvPr id="7" name="Picture 6"/>
          <p:cNvPicPr>
            <a:picLocks noChangeAspect="1"/>
          </p:cNvPicPr>
          <p:nvPr/>
        </p:nvPicPr>
        <p:blipFill>
          <a:blip r:embed="rId3"/>
          <a:stretch>
            <a:fillRect/>
          </a:stretch>
        </p:blipFill>
        <p:spPr>
          <a:xfrm>
            <a:off x="6753625" y="4200539"/>
            <a:ext cx="1371600" cy="1816568"/>
          </a:xfrm>
          <a:prstGeom prst="rect">
            <a:avLst/>
          </a:prstGeom>
          <a:ln>
            <a:solidFill>
              <a:srgbClr val="404040"/>
            </a:solidFill>
          </a:ln>
          <a:effectLst>
            <a:outerShdw blurRad="50800" dist="38100" dir="2700000">
              <a:srgbClr val="000000">
                <a:alpha val="43000"/>
              </a:srgbClr>
            </a:outerShdw>
          </a:effectLst>
        </p:spPr>
      </p:pic>
      <p:sp>
        <p:nvSpPr>
          <p:cNvPr id="3" name="Platshållare för datum 2"/>
          <p:cNvSpPr>
            <a:spLocks noGrp="1"/>
          </p:cNvSpPr>
          <p:nvPr>
            <p:ph type="dt" sz="half" idx="10"/>
          </p:nvPr>
        </p:nvSpPr>
        <p:spPr/>
        <p:txBody>
          <a:bodyPr/>
          <a:lstStyle/>
          <a:p>
            <a:r>
              <a:rPr lang="sv-SE" smtClean="0"/>
              <a:t>2018-11-08</a:t>
            </a:r>
            <a:endParaRPr lang="sv-SE" sz="1400"/>
          </a:p>
        </p:txBody>
      </p:sp>
      <p:sp>
        <p:nvSpPr>
          <p:cNvPr id="9" name="Platshållare för bildnummer 8"/>
          <p:cNvSpPr>
            <a:spLocks noGrp="1"/>
          </p:cNvSpPr>
          <p:nvPr>
            <p:ph type="sldNum" sz="quarter" idx="12"/>
          </p:nvPr>
        </p:nvSpPr>
        <p:spPr/>
        <p:txBody>
          <a:bodyPr/>
          <a:lstStyle/>
          <a:p>
            <a:fld id="{513774BA-BAC6-3A4A-8086-B0CF16C7A022}" type="slidenum">
              <a:rPr lang="sv-SE" smtClean="0"/>
              <a:pPr/>
              <a:t>3</a:t>
            </a:fld>
            <a:endParaRPr lang="sv-SE" sz="1400"/>
          </a:p>
        </p:txBody>
      </p:sp>
    </p:spTree>
    <p:extLst>
      <p:ext uri="{BB962C8B-B14F-4D97-AF65-F5344CB8AC3E}">
        <p14:creationId xmlns:p14="http://schemas.microsoft.com/office/powerpoint/2010/main" val="1249532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415795" y="6509585"/>
            <a:ext cx="1440000" cy="98568"/>
          </a:xfrm>
        </p:spPr>
        <p:txBody>
          <a:bodyPr/>
          <a:lstStyle/>
          <a:p>
            <a:pPr>
              <a:defRPr/>
            </a:pPr>
            <a:r>
              <a:rPr lang="sv-SE" dirty="0" smtClean="0">
                <a:latin typeface="Calibri" charset="0"/>
                <a:ea typeface="Calibri" charset="0"/>
                <a:cs typeface="Calibri" charset="0"/>
              </a:rPr>
              <a:t>2018-11-08</a:t>
            </a:r>
            <a:endParaRPr lang="sv-SE" sz="1000" b="0" dirty="0">
              <a:latin typeface="Calibri" charset="0"/>
              <a:ea typeface="Calibri" charset="0"/>
              <a:cs typeface="Calibri" charset="0"/>
            </a:endParaRPr>
          </a:p>
        </p:txBody>
      </p:sp>
      <p:sp>
        <p:nvSpPr>
          <p:cNvPr id="5" name="Platshållare för bildnummer 4"/>
          <p:cNvSpPr>
            <a:spLocks noGrp="1"/>
          </p:cNvSpPr>
          <p:nvPr>
            <p:ph type="sldNum" sz="quarter" idx="12"/>
          </p:nvPr>
        </p:nvSpPr>
        <p:spPr>
          <a:xfrm>
            <a:off x="10389647" y="6509585"/>
            <a:ext cx="1440000" cy="98568"/>
          </a:xfrm>
        </p:spPr>
        <p:txBody>
          <a:bodyPr/>
          <a:lstStyle/>
          <a:p>
            <a:pPr>
              <a:defRPr/>
            </a:pPr>
            <a:fld id="{1FEE1F58-C497-8D4D-9AA3-6F68D35D66A6}" type="slidenum">
              <a:rPr lang="sv-SE" smtClean="0">
                <a:latin typeface="Calibri" charset="0"/>
                <a:ea typeface="Calibri" charset="0"/>
                <a:cs typeface="Calibri" charset="0"/>
              </a:rPr>
              <a:pPr>
                <a:defRPr/>
              </a:pPr>
              <a:t>30</a:t>
            </a:fld>
            <a:endParaRPr lang="sv-SE" sz="1400" dirty="0">
              <a:latin typeface="Calibri" charset="0"/>
              <a:ea typeface="Calibri" charset="0"/>
              <a:cs typeface="Calibri" charset="0"/>
            </a:endParaRPr>
          </a:p>
        </p:txBody>
      </p:sp>
      <p:sp>
        <p:nvSpPr>
          <p:cNvPr id="6" name="Ellips 5"/>
          <p:cNvSpPr/>
          <p:nvPr/>
        </p:nvSpPr>
        <p:spPr>
          <a:xfrm>
            <a:off x="3975714" y="3699496"/>
            <a:ext cx="1482811" cy="76611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mtClean="0">
                <a:solidFill>
                  <a:srgbClr val="002060"/>
                </a:solidFill>
                <a:latin typeface="Calibri" charset="0"/>
                <a:ea typeface="Calibri" charset="0"/>
                <a:cs typeface="Calibri" charset="0"/>
              </a:rPr>
              <a:t>ACTOR</a:t>
            </a:r>
            <a:endParaRPr lang="sv-SE">
              <a:solidFill>
                <a:srgbClr val="002060"/>
              </a:solidFill>
              <a:latin typeface="Calibri" charset="0"/>
              <a:ea typeface="Calibri" charset="0"/>
              <a:cs typeface="Calibri" charset="0"/>
            </a:endParaRPr>
          </a:p>
        </p:txBody>
      </p:sp>
      <p:sp>
        <p:nvSpPr>
          <p:cNvPr id="7" name="Ellips 6"/>
          <p:cNvSpPr/>
          <p:nvPr/>
        </p:nvSpPr>
        <p:spPr>
          <a:xfrm>
            <a:off x="8426985" y="2762319"/>
            <a:ext cx="1775255" cy="766119"/>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mtClean="0">
                <a:solidFill>
                  <a:srgbClr val="002060"/>
                </a:solidFill>
                <a:latin typeface="Calibri" charset="0"/>
                <a:ea typeface="Calibri" charset="0"/>
                <a:cs typeface="Calibri" charset="0"/>
              </a:rPr>
              <a:t>ACTIVITY</a:t>
            </a:r>
            <a:endParaRPr lang="sv-SE" dirty="0">
              <a:solidFill>
                <a:srgbClr val="002060"/>
              </a:solidFill>
              <a:latin typeface="Calibri" charset="0"/>
              <a:ea typeface="Calibri" charset="0"/>
              <a:cs typeface="Calibri" charset="0"/>
            </a:endParaRPr>
          </a:p>
        </p:txBody>
      </p:sp>
      <p:sp>
        <p:nvSpPr>
          <p:cNvPr id="8" name="Ellips 7"/>
          <p:cNvSpPr/>
          <p:nvPr/>
        </p:nvSpPr>
        <p:spPr>
          <a:xfrm>
            <a:off x="8335246" y="4532352"/>
            <a:ext cx="1775255" cy="76611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OBJECT</a:t>
            </a:r>
            <a:endParaRPr lang="sv-SE" dirty="0">
              <a:solidFill>
                <a:srgbClr val="002060"/>
              </a:solidFill>
              <a:latin typeface="Calibri" charset="0"/>
              <a:ea typeface="Calibri" charset="0"/>
              <a:cs typeface="Calibri" charset="0"/>
            </a:endParaRPr>
          </a:p>
        </p:txBody>
      </p:sp>
      <p:sp>
        <p:nvSpPr>
          <p:cNvPr id="9" name="Ellips 8"/>
          <p:cNvSpPr/>
          <p:nvPr/>
        </p:nvSpPr>
        <p:spPr>
          <a:xfrm>
            <a:off x="6128239" y="969119"/>
            <a:ext cx="1775255" cy="76611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SPACE</a:t>
            </a:r>
            <a:endParaRPr lang="sv-SE" dirty="0">
              <a:solidFill>
                <a:srgbClr val="002060"/>
              </a:solidFill>
              <a:latin typeface="Calibri" charset="0"/>
              <a:ea typeface="Calibri" charset="0"/>
              <a:cs typeface="Calibri" charset="0"/>
            </a:endParaRPr>
          </a:p>
        </p:txBody>
      </p:sp>
      <p:sp>
        <p:nvSpPr>
          <p:cNvPr id="10" name="Ellips 9"/>
          <p:cNvSpPr/>
          <p:nvPr/>
        </p:nvSpPr>
        <p:spPr>
          <a:xfrm>
            <a:off x="1845798" y="4696727"/>
            <a:ext cx="1709946" cy="76611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DESIRE</a:t>
            </a:r>
            <a:endParaRPr lang="sv-SE" dirty="0">
              <a:solidFill>
                <a:srgbClr val="002060"/>
              </a:solidFill>
              <a:latin typeface="Calibri" charset="0"/>
              <a:ea typeface="Calibri" charset="0"/>
              <a:cs typeface="Calibri" charset="0"/>
            </a:endParaRPr>
          </a:p>
        </p:txBody>
      </p:sp>
      <p:cxnSp>
        <p:nvCxnSpPr>
          <p:cNvPr id="13" name="Rak pil 12"/>
          <p:cNvCxnSpPr>
            <a:stCxn id="77" idx="1"/>
            <a:endCxn id="85" idx="5"/>
          </p:cNvCxnSpPr>
          <p:nvPr/>
        </p:nvCxnSpPr>
        <p:spPr>
          <a:xfrm flipH="1" flipV="1">
            <a:off x="1645407" y="3015265"/>
            <a:ext cx="342058" cy="487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Rak pil 15"/>
          <p:cNvCxnSpPr>
            <a:stCxn id="6" idx="6"/>
            <a:endCxn id="8" idx="2"/>
          </p:cNvCxnSpPr>
          <p:nvPr/>
        </p:nvCxnSpPr>
        <p:spPr>
          <a:xfrm>
            <a:off x="5458525" y="4082556"/>
            <a:ext cx="2876721" cy="832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ak pil 19"/>
          <p:cNvCxnSpPr>
            <a:stCxn id="6" idx="7"/>
            <a:endCxn id="7" idx="2"/>
          </p:cNvCxnSpPr>
          <p:nvPr/>
        </p:nvCxnSpPr>
        <p:spPr>
          <a:xfrm flipV="1">
            <a:off x="5241372" y="3145379"/>
            <a:ext cx="3185613" cy="666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ak pil 22"/>
          <p:cNvCxnSpPr>
            <a:stCxn id="6" idx="0"/>
            <a:endCxn id="9" idx="3"/>
          </p:cNvCxnSpPr>
          <p:nvPr/>
        </p:nvCxnSpPr>
        <p:spPr>
          <a:xfrm flipV="1">
            <a:off x="4717120" y="1623042"/>
            <a:ext cx="1671099" cy="2076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ruta 25"/>
          <p:cNvSpPr txBox="1"/>
          <p:nvPr/>
        </p:nvSpPr>
        <p:spPr>
          <a:xfrm>
            <a:off x="4100368" y="4822676"/>
            <a:ext cx="506870" cy="369332"/>
          </a:xfrm>
          <a:prstGeom prst="rect">
            <a:avLst/>
          </a:prstGeom>
          <a:noFill/>
        </p:spPr>
        <p:txBody>
          <a:bodyPr wrap="none" rtlCol="0">
            <a:spAutoFit/>
          </a:bodyPr>
          <a:lstStyle/>
          <a:p>
            <a:r>
              <a:rPr lang="sv-SE" smtClean="0">
                <a:latin typeface="Calibri" charset="0"/>
                <a:ea typeface="Calibri" charset="0"/>
                <a:cs typeface="Calibri" charset="0"/>
              </a:rPr>
              <a:t>has</a:t>
            </a:r>
            <a:endParaRPr lang="sv-SE">
              <a:latin typeface="Calibri" charset="0"/>
              <a:ea typeface="Calibri" charset="0"/>
              <a:cs typeface="Calibri" charset="0"/>
            </a:endParaRPr>
          </a:p>
        </p:txBody>
      </p:sp>
      <p:sp>
        <p:nvSpPr>
          <p:cNvPr id="27" name="textruta 26"/>
          <p:cNvSpPr txBox="1"/>
          <p:nvPr/>
        </p:nvSpPr>
        <p:spPr>
          <a:xfrm>
            <a:off x="6384514" y="4202171"/>
            <a:ext cx="601447" cy="369332"/>
          </a:xfrm>
          <a:prstGeom prst="rect">
            <a:avLst/>
          </a:prstGeom>
          <a:noFill/>
        </p:spPr>
        <p:txBody>
          <a:bodyPr wrap="none" rtlCol="0">
            <a:spAutoFit/>
          </a:bodyPr>
          <a:lstStyle/>
          <a:p>
            <a:r>
              <a:rPr lang="sv-SE" smtClean="0">
                <a:latin typeface="Calibri" charset="0"/>
                <a:ea typeface="Calibri" charset="0"/>
                <a:cs typeface="Calibri" charset="0"/>
              </a:rPr>
              <a:t>uses</a:t>
            </a:r>
            <a:endParaRPr lang="sv-SE" dirty="0">
              <a:latin typeface="Calibri" charset="0"/>
              <a:ea typeface="Calibri" charset="0"/>
              <a:cs typeface="Calibri" charset="0"/>
            </a:endParaRPr>
          </a:p>
        </p:txBody>
      </p:sp>
      <p:sp>
        <p:nvSpPr>
          <p:cNvPr id="28" name="textruta 27"/>
          <p:cNvSpPr txBox="1"/>
          <p:nvPr/>
        </p:nvSpPr>
        <p:spPr>
          <a:xfrm>
            <a:off x="6185092" y="3163312"/>
            <a:ext cx="1044068" cy="369332"/>
          </a:xfrm>
          <a:prstGeom prst="rect">
            <a:avLst/>
          </a:prstGeom>
          <a:noFill/>
        </p:spPr>
        <p:txBody>
          <a:bodyPr wrap="none" rtlCol="0">
            <a:spAutoFit/>
          </a:bodyPr>
          <a:lstStyle/>
          <a:p>
            <a:r>
              <a:rPr lang="sv-SE" dirty="0" err="1" smtClean="0">
                <a:latin typeface="Calibri" charset="0"/>
                <a:ea typeface="Calibri" charset="0"/>
                <a:cs typeface="Calibri" charset="0"/>
              </a:rPr>
              <a:t>performs</a:t>
            </a:r>
            <a:endParaRPr lang="sv-SE" dirty="0">
              <a:latin typeface="Calibri" charset="0"/>
              <a:ea typeface="Calibri" charset="0"/>
              <a:cs typeface="Calibri" charset="0"/>
            </a:endParaRPr>
          </a:p>
        </p:txBody>
      </p:sp>
      <p:sp>
        <p:nvSpPr>
          <p:cNvPr id="29" name="textruta 28"/>
          <p:cNvSpPr txBox="1"/>
          <p:nvPr/>
        </p:nvSpPr>
        <p:spPr>
          <a:xfrm>
            <a:off x="4698039" y="2569176"/>
            <a:ext cx="1304460" cy="369332"/>
          </a:xfrm>
          <a:prstGeom prst="rect">
            <a:avLst/>
          </a:prstGeom>
          <a:noFill/>
        </p:spPr>
        <p:txBody>
          <a:bodyPr wrap="none" rtlCol="0">
            <a:spAutoFit/>
          </a:bodyPr>
          <a:lstStyle/>
          <a:p>
            <a:r>
              <a:rPr lang="sv-SE" smtClean="0">
                <a:latin typeface="Calibri" charset="0"/>
                <a:ea typeface="Calibri" charset="0"/>
                <a:cs typeface="Calibri" charset="0"/>
              </a:rPr>
              <a:t>hasLocation</a:t>
            </a:r>
            <a:endParaRPr lang="sv-SE" dirty="0">
              <a:latin typeface="Calibri" charset="0"/>
              <a:ea typeface="Calibri" charset="0"/>
              <a:cs typeface="Calibri" charset="0"/>
            </a:endParaRPr>
          </a:p>
        </p:txBody>
      </p:sp>
      <p:sp>
        <p:nvSpPr>
          <p:cNvPr id="30" name="textruta 29"/>
          <p:cNvSpPr txBox="1"/>
          <p:nvPr/>
        </p:nvSpPr>
        <p:spPr>
          <a:xfrm>
            <a:off x="7701972" y="2163369"/>
            <a:ext cx="1304460" cy="369332"/>
          </a:xfrm>
          <a:prstGeom prst="rect">
            <a:avLst/>
          </a:prstGeom>
          <a:noFill/>
        </p:spPr>
        <p:txBody>
          <a:bodyPr wrap="none" rtlCol="0">
            <a:spAutoFit/>
          </a:bodyPr>
          <a:lstStyle/>
          <a:p>
            <a:r>
              <a:rPr lang="sv-SE" smtClean="0">
                <a:latin typeface="Calibri" charset="0"/>
                <a:ea typeface="Calibri" charset="0"/>
                <a:cs typeface="Calibri" charset="0"/>
              </a:rPr>
              <a:t>hasLocation</a:t>
            </a:r>
            <a:endParaRPr lang="sv-SE" dirty="0">
              <a:latin typeface="Calibri" charset="0"/>
              <a:ea typeface="Calibri" charset="0"/>
              <a:cs typeface="Calibri" charset="0"/>
            </a:endParaRPr>
          </a:p>
        </p:txBody>
      </p:sp>
      <p:cxnSp>
        <p:nvCxnSpPr>
          <p:cNvPr id="31" name="Rak pil 30"/>
          <p:cNvCxnSpPr>
            <a:stCxn id="7" idx="1"/>
            <a:endCxn id="9" idx="5"/>
          </p:cNvCxnSpPr>
          <p:nvPr/>
        </p:nvCxnSpPr>
        <p:spPr>
          <a:xfrm flipH="1" flipV="1">
            <a:off x="7643514" y="1623042"/>
            <a:ext cx="1043451" cy="1251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Rak pil 47"/>
          <p:cNvCxnSpPr>
            <a:stCxn id="8" idx="0"/>
            <a:endCxn id="7" idx="4"/>
          </p:cNvCxnSpPr>
          <p:nvPr/>
        </p:nvCxnSpPr>
        <p:spPr>
          <a:xfrm flipV="1">
            <a:off x="9222874" y="3528438"/>
            <a:ext cx="91739" cy="1003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ruta 50"/>
          <p:cNvSpPr txBox="1"/>
          <p:nvPr/>
        </p:nvSpPr>
        <p:spPr>
          <a:xfrm>
            <a:off x="8761218" y="3802690"/>
            <a:ext cx="895310" cy="369332"/>
          </a:xfrm>
          <a:prstGeom prst="rect">
            <a:avLst/>
          </a:prstGeom>
          <a:noFill/>
        </p:spPr>
        <p:txBody>
          <a:bodyPr wrap="none" rtlCol="0">
            <a:spAutoFit/>
          </a:bodyPr>
          <a:lstStyle/>
          <a:p>
            <a:r>
              <a:rPr lang="sv-SE" dirty="0" err="1" smtClean="0">
                <a:latin typeface="Calibri" charset="0"/>
                <a:ea typeface="Calibri" charset="0"/>
                <a:cs typeface="Calibri" charset="0"/>
              </a:rPr>
              <a:t>isToolIn</a:t>
            </a:r>
            <a:endParaRPr lang="sv-SE" dirty="0">
              <a:latin typeface="Calibri" charset="0"/>
              <a:ea typeface="Calibri" charset="0"/>
              <a:cs typeface="Calibri" charset="0"/>
            </a:endParaRPr>
          </a:p>
        </p:txBody>
      </p:sp>
      <p:sp>
        <p:nvSpPr>
          <p:cNvPr id="52" name="Ellips 51"/>
          <p:cNvSpPr/>
          <p:nvPr/>
        </p:nvSpPr>
        <p:spPr>
          <a:xfrm>
            <a:off x="7280823" y="5758753"/>
            <a:ext cx="1942050" cy="76611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PHYSICAL OBJECT</a:t>
            </a:r>
            <a:endParaRPr lang="sv-SE" dirty="0">
              <a:solidFill>
                <a:srgbClr val="002060"/>
              </a:solidFill>
              <a:latin typeface="Calibri" charset="0"/>
              <a:ea typeface="Calibri" charset="0"/>
              <a:cs typeface="Calibri" charset="0"/>
            </a:endParaRPr>
          </a:p>
        </p:txBody>
      </p:sp>
      <p:sp>
        <p:nvSpPr>
          <p:cNvPr id="53" name="Ellips 52"/>
          <p:cNvSpPr/>
          <p:nvPr/>
        </p:nvSpPr>
        <p:spPr>
          <a:xfrm>
            <a:off x="9506400" y="5950217"/>
            <a:ext cx="1775255" cy="76611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VIRTUAL OBJECT</a:t>
            </a:r>
            <a:endParaRPr lang="sv-SE" dirty="0">
              <a:solidFill>
                <a:srgbClr val="002060"/>
              </a:solidFill>
              <a:latin typeface="Calibri" charset="0"/>
              <a:ea typeface="Calibri" charset="0"/>
              <a:cs typeface="Calibri" charset="0"/>
            </a:endParaRPr>
          </a:p>
        </p:txBody>
      </p:sp>
      <p:cxnSp>
        <p:nvCxnSpPr>
          <p:cNvPr id="54" name="Rak pil 53"/>
          <p:cNvCxnSpPr>
            <a:stCxn id="52" idx="0"/>
            <a:endCxn id="8" idx="3"/>
          </p:cNvCxnSpPr>
          <p:nvPr/>
        </p:nvCxnSpPr>
        <p:spPr>
          <a:xfrm flipV="1">
            <a:off x="8251848" y="5186275"/>
            <a:ext cx="343378" cy="572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Rak pil 56"/>
          <p:cNvCxnSpPr>
            <a:stCxn id="53" idx="0"/>
            <a:endCxn id="8" idx="5"/>
          </p:cNvCxnSpPr>
          <p:nvPr/>
        </p:nvCxnSpPr>
        <p:spPr>
          <a:xfrm flipH="1" flipV="1">
            <a:off x="9850521" y="5186275"/>
            <a:ext cx="543507" cy="763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Ellips 60"/>
          <p:cNvSpPr/>
          <p:nvPr/>
        </p:nvSpPr>
        <p:spPr>
          <a:xfrm>
            <a:off x="7726613" y="169113"/>
            <a:ext cx="1775255" cy="76611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VIRTUAL SPACE</a:t>
            </a:r>
            <a:endParaRPr lang="sv-SE" dirty="0">
              <a:solidFill>
                <a:srgbClr val="002060"/>
              </a:solidFill>
              <a:latin typeface="Calibri" charset="0"/>
              <a:ea typeface="Calibri" charset="0"/>
              <a:cs typeface="Calibri" charset="0"/>
            </a:endParaRPr>
          </a:p>
        </p:txBody>
      </p:sp>
      <p:sp>
        <p:nvSpPr>
          <p:cNvPr id="62" name="Ellips 61"/>
          <p:cNvSpPr/>
          <p:nvPr/>
        </p:nvSpPr>
        <p:spPr>
          <a:xfrm>
            <a:off x="5131724" y="13582"/>
            <a:ext cx="1993029" cy="76611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mtClean="0">
                <a:solidFill>
                  <a:srgbClr val="002060"/>
                </a:solidFill>
                <a:latin typeface="Calibri" charset="0"/>
                <a:ea typeface="Calibri" charset="0"/>
                <a:cs typeface="Calibri" charset="0"/>
              </a:rPr>
              <a:t>PHYSICAL SPACE</a:t>
            </a:r>
            <a:endParaRPr lang="sv-SE" dirty="0">
              <a:solidFill>
                <a:srgbClr val="002060"/>
              </a:solidFill>
              <a:latin typeface="Calibri" charset="0"/>
              <a:ea typeface="Calibri" charset="0"/>
              <a:cs typeface="Calibri" charset="0"/>
            </a:endParaRPr>
          </a:p>
        </p:txBody>
      </p:sp>
      <p:cxnSp>
        <p:nvCxnSpPr>
          <p:cNvPr id="63" name="Rak pil 62"/>
          <p:cNvCxnSpPr>
            <a:stCxn id="61" idx="3"/>
            <a:endCxn id="9" idx="7"/>
          </p:cNvCxnSpPr>
          <p:nvPr/>
        </p:nvCxnSpPr>
        <p:spPr>
          <a:xfrm flipH="1">
            <a:off x="7643514" y="823036"/>
            <a:ext cx="343079" cy="258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Rak pil 65"/>
          <p:cNvCxnSpPr>
            <a:stCxn id="62" idx="5"/>
            <a:endCxn id="9" idx="0"/>
          </p:cNvCxnSpPr>
          <p:nvPr/>
        </p:nvCxnSpPr>
        <p:spPr>
          <a:xfrm>
            <a:off x="6832881" y="667505"/>
            <a:ext cx="182986" cy="301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Ellips 76"/>
          <p:cNvSpPr/>
          <p:nvPr/>
        </p:nvSpPr>
        <p:spPr>
          <a:xfrm>
            <a:off x="1737049" y="3390867"/>
            <a:ext cx="1709946" cy="76611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HUMAN</a:t>
            </a:r>
          </a:p>
          <a:p>
            <a:pPr algn="ctr"/>
            <a:r>
              <a:rPr lang="sv-SE" dirty="0" smtClean="0">
                <a:solidFill>
                  <a:srgbClr val="002060"/>
                </a:solidFill>
                <a:latin typeface="Calibri" charset="0"/>
                <a:ea typeface="Calibri" charset="0"/>
                <a:cs typeface="Calibri" charset="0"/>
              </a:rPr>
              <a:t>ACTOR</a:t>
            </a:r>
            <a:endParaRPr lang="sv-SE" dirty="0">
              <a:solidFill>
                <a:srgbClr val="002060"/>
              </a:solidFill>
              <a:latin typeface="Calibri" charset="0"/>
              <a:ea typeface="Calibri" charset="0"/>
              <a:cs typeface="Calibri" charset="0"/>
            </a:endParaRPr>
          </a:p>
        </p:txBody>
      </p:sp>
      <p:sp>
        <p:nvSpPr>
          <p:cNvPr id="78" name="Ellips 77"/>
          <p:cNvSpPr/>
          <p:nvPr/>
        </p:nvSpPr>
        <p:spPr>
          <a:xfrm>
            <a:off x="2725735" y="2093500"/>
            <a:ext cx="1736501" cy="93429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mtClean="0">
                <a:solidFill>
                  <a:srgbClr val="002060"/>
                </a:solidFill>
                <a:latin typeface="Calibri" charset="0"/>
                <a:ea typeface="Calibri" charset="0"/>
                <a:cs typeface="Calibri" charset="0"/>
              </a:rPr>
              <a:t>NON-HUMAN</a:t>
            </a:r>
            <a:endParaRPr lang="sv-SE" dirty="0" smtClean="0">
              <a:solidFill>
                <a:srgbClr val="002060"/>
              </a:solidFill>
              <a:latin typeface="Calibri" charset="0"/>
              <a:ea typeface="Calibri" charset="0"/>
              <a:cs typeface="Calibri" charset="0"/>
            </a:endParaRPr>
          </a:p>
          <a:p>
            <a:pPr algn="ctr"/>
            <a:r>
              <a:rPr lang="sv-SE" dirty="0" smtClean="0">
                <a:solidFill>
                  <a:srgbClr val="002060"/>
                </a:solidFill>
                <a:latin typeface="Calibri" charset="0"/>
                <a:ea typeface="Calibri" charset="0"/>
                <a:cs typeface="Calibri" charset="0"/>
              </a:rPr>
              <a:t>ACTOR</a:t>
            </a:r>
            <a:endParaRPr lang="sv-SE" dirty="0">
              <a:solidFill>
                <a:srgbClr val="002060"/>
              </a:solidFill>
              <a:latin typeface="Calibri" charset="0"/>
              <a:ea typeface="Calibri" charset="0"/>
              <a:cs typeface="Calibri" charset="0"/>
            </a:endParaRPr>
          </a:p>
        </p:txBody>
      </p:sp>
      <p:cxnSp>
        <p:nvCxnSpPr>
          <p:cNvPr id="79" name="Rak pil 78"/>
          <p:cNvCxnSpPr>
            <a:stCxn id="78" idx="4"/>
            <a:endCxn id="6" idx="1"/>
          </p:cNvCxnSpPr>
          <p:nvPr/>
        </p:nvCxnSpPr>
        <p:spPr>
          <a:xfrm>
            <a:off x="3593986" y="3027796"/>
            <a:ext cx="598881" cy="783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Rak pil 81"/>
          <p:cNvCxnSpPr>
            <a:stCxn id="77" idx="6"/>
            <a:endCxn id="6" idx="2"/>
          </p:cNvCxnSpPr>
          <p:nvPr/>
        </p:nvCxnSpPr>
        <p:spPr>
          <a:xfrm>
            <a:off x="3446995" y="3773927"/>
            <a:ext cx="528719" cy="308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Ellips 84"/>
          <p:cNvSpPr/>
          <p:nvPr/>
        </p:nvSpPr>
        <p:spPr>
          <a:xfrm>
            <a:off x="521488" y="2361342"/>
            <a:ext cx="1316753" cy="76611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mtClean="0">
                <a:solidFill>
                  <a:srgbClr val="002060"/>
                </a:solidFill>
                <a:latin typeface="Calibri" charset="0"/>
                <a:ea typeface="Calibri" charset="0"/>
                <a:cs typeface="Calibri" charset="0"/>
              </a:rPr>
              <a:t>BODY</a:t>
            </a:r>
            <a:endParaRPr lang="sv-SE" dirty="0" smtClean="0">
              <a:solidFill>
                <a:srgbClr val="002060"/>
              </a:solidFill>
              <a:latin typeface="Calibri" charset="0"/>
              <a:ea typeface="Calibri" charset="0"/>
              <a:cs typeface="Calibri" charset="0"/>
            </a:endParaRPr>
          </a:p>
        </p:txBody>
      </p:sp>
      <p:cxnSp>
        <p:nvCxnSpPr>
          <p:cNvPr id="93" name="Rak pil 92"/>
          <p:cNvCxnSpPr>
            <a:stCxn id="6" idx="3"/>
            <a:endCxn id="10" idx="7"/>
          </p:cNvCxnSpPr>
          <p:nvPr/>
        </p:nvCxnSpPr>
        <p:spPr>
          <a:xfrm flipH="1">
            <a:off x="3305328" y="4353419"/>
            <a:ext cx="887539" cy="455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Ellips 95"/>
          <p:cNvSpPr/>
          <p:nvPr/>
        </p:nvSpPr>
        <p:spPr>
          <a:xfrm>
            <a:off x="1855795" y="754027"/>
            <a:ext cx="1801296" cy="81140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mtClean="0">
                <a:solidFill>
                  <a:srgbClr val="002060"/>
                </a:solidFill>
                <a:latin typeface="Calibri" charset="0"/>
                <a:ea typeface="Calibri" charset="0"/>
                <a:cs typeface="Calibri" charset="0"/>
              </a:rPr>
              <a:t>SOFTWARE AGENT</a:t>
            </a:r>
            <a:endParaRPr lang="sv-SE" dirty="0">
              <a:solidFill>
                <a:srgbClr val="002060"/>
              </a:solidFill>
              <a:latin typeface="Calibri" charset="0"/>
              <a:ea typeface="Calibri" charset="0"/>
              <a:cs typeface="Calibri" charset="0"/>
            </a:endParaRPr>
          </a:p>
        </p:txBody>
      </p:sp>
      <p:cxnSp>
        <p:nvCxnSpPr>
          <p:cNvPr id="97" name="Rak pil 96"/>
          <p:cNvCxnSpPr>
            <a:stCxn id="96" idx="4"/>
            <a:endCxn id="78" idx="1"/>
          </p:cNvCxnSpPr>
          <p:nvPr/>
        </p:nvCxnSpPr>
        <p:spPr>
          <a:xfrm>
            <a:off x="2756443" y="1565428"/>
            <a:ext cx="223597" cy="664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Rak pil 99"/>
          <p:cNvCxnSpPr>
            <a:stCxn id="6" idx="4"/>
            <a:endCxn id="102" idx="7"/>
          </p:cNvCxnSpPr>
          <p:nvPr/>
        </p:nvCxnSpPr>
        <p:spPr>
          <a:xfrm flipH="1">
            <a:off x="4087007" y="4465615"/>
            <a:ext cx="630113" cy="1118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Ellips 101"/>
          <p:cNvSpPr/>
          <p:nvPr/>
        </p:nvSpPr>
        <p:spPr>
          <a:xfrm>
            <a:off x="2627477" y="5471535"/>
            <a:ext cx="1709946" cy="76611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BELIEF</a:t>
            </a:r>
            <a:endParaRPr lang="sv-SE" dirty="0">
              <a:solidFill>
                <a:srgbClr val="002060"/>
              </a:solidFill>
              <a:latin typeface="Calibri" charset="0"/>
              <a:ea typeface="Calibri" charset="0"/>
              <a:cs typeface="Calibri" charset="0"/>
            </a:endParaRPr>
          </a:p>
        </p:txBody>
      </p:sp>
      <p:sp>
        <p:nvSpPr>
          <p:cNvPr id="105" name="textruta 104"/>
          <p:cNvSpPr txBox="1"/>
          <p:nvPr/>
        </p:nvSpPr>
        <p:spPr>
          <a:xfrm>
            <a:off x="3557996" y="4455737"/>
            <a:ext cx="506870" cy="369332"/>
          </a:xfrm>
          <a:prstGeom prst="rect">
            <a:avLst/>
          </a:prstGeom>
          <a:noFill/>
        </p:spPr>
        <p:txBody>
          <a:bodyPr wrap="none" rtlCol="0">
            <a:spAutoFit/>
          </a:bodyPr>
          <a:lstStyle/>
          <a:p>
            <a:r>
              <a:rPr lang="sv-SE" smtClean="0">
                <a:latin typeface="Calibri" charset="0"/>
                <a:ea typeface="Calibri" charset="0"/>
                <a:cs typeface="Calibri" charset="0"/>
              </a:rPr>
              <a:t>has</a:t>
            </a:r>
            <a:endParaRPr lang="sv-SE">
              <a:latin typeface="Calibri" charset="0"/>
              <a:ea typeface="Calibri" charset="0"/>
              <a:cs typeface="Calibri" charset="0"/>
            </a:endParaRPr>
          </a:p>
        </p:txBody>
      </p:sp>
      <p:sp>
        <p:nvSpPr>
          <p:cNvPr id="108" name="textruta 107"/>
          <p:cNvSpPr txBox="1"/>
          <p:nvPr/>
        </p:nvSpPr>
        <p:spPr>
          <a:xfrm>
            <a:off x="4665968" y="5102203"/>
            <a:ext cx="506870" cy="369332"/>
          </a:xfrm>
          <a:prstGeom prst="rect">
            <a:avLst/>
          </a:prstGeom>
          <a:noFill/>
        </p:spPr>
        <p:txBody>
          <a:bodyPr wrap="none" rtlCol="0">
            <a:spAutoFit/>
          </a:bodyPr>
          <a:lstStyle/>
          <a:p>
            <a:r>
              <a:rPr lang="sv-SE" smtClean="0">
                <a:latin typeface="Calibri" charset="0"/>
                <a:ea typeface="Calibri" charset="0"/>
                <a:cs typeface="Calibri" charset="0"/>
              </a:rPr>
              <a:t>has</a:t>
            </a:r>
            <a:endParaRPr lang="sv-SE">
              <a:latin typeface="Calibri" charset="0"/>
              <a:ea typeface="Calibri" charset="0"/>
              <a:cs typeface="Calibri" charset="0"/>
            </a:endParaRPr>
          </a:p>
        </p:txBody>
      </p:sp>
      <p:cxnSp>
        <p:nvCxnSpPr>
          <p:cNvPr id="109" name="Rak pil 108"/>
          <p:cNvCxnSpPr>
            <a:stCxn id="6" idx="4"/>
          </p:cNvCxnSpPr>
          <p:nvPr/>
        </p:nvCxnSpPr>
        <p:spPr>
          <a:xfrm>
            <a:off x="4717120" y="4465615"/>
            <a:ext cx="345360" cy="1484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Ellips 109"/>
          <p:cNvSpPr/>
          <p:nvPr/>
        </p:nvSpPr>
        <p:spPr>
          <a:xfrm>
            <a:off x="4102566" y="5950217"/>
            <a:ext cx="2187078" cy="76611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mtClean="0">
                <a:solidFill>
                  <a:srgbClr val="002060"/>
                </a:solidFill>
                <a:latin typeface="Calibri" charset="0"/>
                <a:ea typeface="Calibri" charset="0"/>
                <a:cs typeface="Calibri" charset="0"/>
              </a:rPr>
              <a:t>INTENTION</a:t>
            </a:r>
            <a:endParaRPr lang="sv-SE" dirty="0">
              <a:solidFill>
                <a:srgbClr val="002060"/>
              </a:solidFill>
              <a:latin typeface="Calibri" charset="0"/>
              <a:ea typeface="Calibri" charset="0"/>
              <a:cs typeface="Calibri" charset="0"/>
            </a:endParaRPr>
          </a:p>
        </p:txBody>
      </p:sp>
      <p:sp>
        <p:nvSpPr>
          <p:cNvPr id="135" name="textruta 134"/>
          <p:cNvSpPr txBox="1"/>
          <p:nvPr/>
        </p:nvSpPr>
        <p:spPr>
          <a:xfrm>
            <a:off x="116672" y="87802"/>
            <a:ext cx="2176430" cy="430887"/>
          </a:xfrm>
          <a:prstGeom prst="rect">
            <a:avLst/>
          </a:prstGeom>
          <a:noFill/>
        </p:spPr>
        <p:txBody>
          <a:bodyPr wrap="none" rtlCol="0">
            <a:spAutoFit/>
          </a:bodyPr>
          <a:lstStyle/>
          <a:p>
            <a:r>
              <a:rPr lang="sv-SE" sz="2200" smtClean="0">
                <a:latin typeface="Calibri" charset="0"/>
                <a:ea typeface="Calibri" charset="0"/>
                <a:cs typeface="Calibri" charset="0"/>
              </a:rPr>
              <a:t>CORE ONTOLOGY</a:t>
            </a:r>
            <a:endParaRPr lang="sv-SE" sz="2200" dirty="0">
              <a:latin typeface="Calibri" charset="0"/>
              <a:ea typeface="Calibri" charset="0"/>
              <a:cs typeface="Calibri" charset="0"/>
            </a:endParaRPr>
          </a:p>
        </p:txBody>
      </p:sp>
      <p:cxnSp>
        <p:nvCxnSpPr>
          <p:cNvPr id="136" name="Rak pil 135"/>
          <p:cNvCxnSpPr>
            <a:stCxn id="7" idx="6"/>
            <a:endCxn id="139" idx="1"/>
          </p:cNvCxnSpPr>
          <p:nvPr/>
        </p:nvCxnSpPr>
        <p:spPr>
          <a:xfrm>
            <a:off x="10202240" y="3145379"/>
            <a:ext cx="415702" cy="469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9" name="Ellips 138"/>
          <p:cNvSpPr/>
          <p:nvPr/>
        </p:nvSpPr>
        <p:spPr>
          <a:xfrm>
            <a:off x="10357962" y="3503063"/>
            <a:ext cx="1775255" cy="766119"/>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OBJECTIVE</a:t>
            </a:r>
            <a:endParaRPr lang="sv-SE" dirty="0">
              <a:solidFill>
                <a:srgbClr val="002060"/>
              </a:solidFill>
              <a:latin typeface="Calibri" charset="0"/>
              <a:ea typeface="Calibri" charset="0"/>
              <a:cs typeface="Calibri" charset="0"/>
            </a:endParaRPr>
          </a:p>
        </p:txBody>
      </p:sp>
      <p:sp>
        <p:nvSpPr>
          <p:cNvPr id="141" name="textruta 140"/>
          <p:cNvSpPr txBox="1"/>
          <p:nvPr/>
        </p:nvSpPr>
        <p:spPr>
          <a:xfrm>
            <a:off x="10145352" y="3100306"/>
            <a:ext cx="1293239" cy="369332"/>
          </a:xfrm>
          <a:prstGeom prst="rect">
            <a:avLst/>
          </a:prstGeom>
          <a:noFill/>
        </p:spPr>
        <p:txBody>
          <a:bodyPr wrap="none" rtlCol="0">
            <a:spAutoFit/>
          </a:bodyPr>
          <a:lstStyle/>
          <a:p>
            <a:r>
              <a:rPr lang="sv-SE" smtClean="0">
                <a:latin typeface="Calibri" charset="0"/>
                <a:ea typeface="Calibri" charset="0"/>
                <a:cs typeface="Calibri" charset="0"/>
              </a:rPr>
              <a:t>isDefinedBy</a:t>
            </a:r>
            <a:endParaRPr lang="sv-SE" dirty="0">
              <a:latin typeface="Calibri" charset="0"/>
              <a:ea typeface="Calibri" charset="0"/>
              <a:cs typeface="Calibri" charset="0"/>
            </a:endParaRPr>
          </a:p>
        </p:txBody>
      </p:sp>
      <p:sp>
        <p:nvSpPr>
          <p:cNvPr id="142" name="Ellips 141"/>
          <p:cNvSpPr/>
          <p:nvPr/>
        </p:nvSpPr>
        <p:spPr>
          <a:xfrm>
            <a:off x="9725192" y="891130"/>
            <a:ext cx="1775255" cy="766119"/>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ACTION</a:t>
            </a:r>
            <a:endParaRPr lang="sv-SE" dirty="0">
              <a:solidFill>
                <a:srgbClr val="002060"/>
              </a:solidFill>
              <a:latin typeface="Calibri" charset="0"/>
              <a:ea typeface="Calibri" charset="0"/>
              <a:cs typeface="Calibri" charset="0"/>
            </a:endParaRPr>
          </a:p>
        </p:txBody>
      </p:sp>
      <p:cxnSp>
        <p:nvCxnSpPr>
          <p:cNvPr id="143" name="Rak pil 142"/>
          <p:cNvCxnSpPr>
            <a:stCxn id="7" idx="0"/>
            <a:endCxn id="142" idx="3"/>
          </p:cNvCxnSpPr>
          <p:nvPr/>
        </p:nvCxnSpPr>
        <p:spPr>
          <a:xfrm flipV="1">
            <a:off x="9314613" y="1545053"/>
            <a:ext cx="670559" cy="1217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4" name="textruta 143"/>
          <p:cNvSpPr txBox="1"/>
          <p:nvPr/>
        </p:nvSpPr>
        <p:spPr>
          <a:xfrm>
            <a:off x="9036653" y="1978180"/>
            <a:ext cx="1171154" cy="369332"/>
          </a:xfrm>
          <a:prstGeom prst="rect">
            <a:avLst/>
          </a:prstGeom>
          <a:noFill/>
        </p:spPr>
        <p:txBody>
          <a:bodyPr wrap="none" rtlCol="0">
            <a:spAutoFit/>
          </a:bodyPr>
          <a:lstStyle/>
          <a:p>
            <a:r>
              <a:rPr lang="sv-SE" smtClean="0">
                <a:latin typeface="Calibri" charset="0"/>
                <a:ea typeface="Calibri" charset="0"/>
                <a:cs typeface="Calibri" charset="0"/>
              </a:rPr>
              <a:t>ConsistsOf</a:t>
            </a:r>
            <a:endParaRPr lang="sv-SE" dirty="0">
              <a:latin typeface="Calibri" charset="0"/>
              <a:ea typeface="Calibri" charset="0"/>
              <a:cs typeface="Calibri" charset="0"/>
            </a:endParaRPr>
          </a:p>
        </p:txBody>
      </p:sp>
      <p:cxnSp>
        <p:nvCxnSpPr>
          <p:cNvPr id="148" name="Rak pil 147"/>
          <p:cNvCxnSpPr>
            <a:stCxn id="6" idx="5"/>
            <a:endCxn id="150" idx="1"/>
          </p:cNvCxnSpPr>
          <p:nvPr/>
        </p:nvCxnSpPr>
        <p:spPr>
          <a:xfrm>
            <a:off x="5241372" y="4353419"/>
            <a:ext cx="437414" cy="751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9" name="textruta 148"/>
          <p:cNvSpPr txBox="1"/>
          <p:nvPr/>
        </p:nvSpPr>
        <p:spPr>
          <a:xfrm>
            <a:off x="5325004" y="4503132"/>
            <a:ext cx="506870" cy="369332"/>
          </a:xfrm>
          <a:prstGeom prst="rect">
            <a:avLst/>
          </a:prstGeom>
          <a:noFill/>
        </p:spPr>
        <p:txBody>
          <a:bodyPr wrap="none" rtlCol="0">
            <a:spAutoFit/>
          </a:bodyPr>
          <a:lstStyle/>
          <a:p>
            <a:r>
              <a:rPr lang="sv-SE" dirty="0" smtClean="0">
                <a:latin typeface="Calibri" charset="0"/>
                <a:ea typeface="Calibri" charset="0"/>
                <a:cs typeface="Calibri" charset="0"/>
              </a:rPr>
              <a:t>has</a:t>
            </a:r>
            <a:endParaRPr lang="sv-SE" dirty="0">
              <a:latin typeface="Calibri" charset="0"/>
              <a:ea typeface="Calibri" charset="0"/>
              <a:cs typeface="Calibri" charset="0"/>
            </a:endParaRPr>
          </a:p>
        </p:txBody>
      </p:sp>
      <p:sp>
        <p:nvSpPr>
          <p:cNvPr id="150" name="Ellips 149"/>
          <p:cNvSpPr/>
          <p:nvPr/>
        </p:nvSpPr>
        <p:spPr>
          <a:xfrm>
            <a:off x="5485952" y="4992634"/>
            <a:ext cx="1316753" cy="76611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mtClean="0">
                <a:solidFill>
                  <a:srgbClr val="002060"/>
                </a:solidFill>
                <a:latin typeface="Calibri" charset="0"/>
                <a:ea typeface="Calibri" charset="0"/>
                <a:cs typeface="Calibri" charset="0"/>
              </a:rPr>
              <a:t>ROLE</a:t>
            </a:r>
            <a:endParaRPr lang="sv-SE" dirty="0" smtClean="0">
              <a:solidFill>
                <a:srgbClr val="002060"/>
              </a:solidFill>
              <a:latin typeface="Calibri" charset="0"/>
              <a:ea typeface="Calibri" charset="0"/>
              <a:cs typeface="Calibri" charset="0"/>
            </a:endParaRPr>
          </a:p>
        </p:txBody>
      </p:sp>
      <p:sp>
        <p:nvSpPr>
          <p:cNvPr id="157" name="textruta 156"/>
          <p:cNvSpPr txBox="1"/>
          <p:nvPr/>
        </p:nvSpPr>
        <p:spPr>
          <a:xfrm>
            <a:off x="7938734" y="5266740"/>
            <a:ext cx="508473" cy="369332"/>
          </a:xfrm>
          <a:prstGeom prst="rect">
            <a:avLst/>
          </a:prstGeom>
          <a:noFill/>
        </p:spPr>
        <p:txBody>
          <a:bodyPr wrap="none" rtlCol="0">
            <a:spAutoFit/>
          </a:bodyPr>
          <a:lstStyle/>
          <a:p>
            <a:r>
              <a:rPr lang="sv-SE">
                <a:latin typeface="Calibri" charset="0"/>
                <a:ea typeface="Calibri" charset="0"/>
                <a:cs typeface="Calibri" charset="0"/>
              </a:rPr>
              <a:t>i</a:t>
            </a:r>
            <a:r>
              <a:rPr lang="sv-SE" smtClean="0">
                <a:latin typeface="Calibri" charset="0"/>
                <a:ea typeface="Calibri" charset="0"/>
                <a:cs typeface="Calibri" charset="0"/>
              </a:rPr>
              <a:t>s-a</a:t>
            </a:r>
            <a:endParaRPr lang="sv-SE" dirty="0">
              <a:latin typeface="Calibri" charset="0"/>
              <a:ea typeface="Calibri" charset="0"/>
              <a:cs typeface="Calibri" charset="0"/>
            </a:endParaRPr>
          </a:p>
        </p:txBody>
      </p:sp>
      <p:sp>
        <p:nvSpPr>
          <p:cNvPr id="158" name="textruta 157"/>
          <p:cNvSpPr txBox="1"/>
          <p:nvPr/>
        </p:nvSpPr>
        <p:spPr>
          <a:xfrm>
            <a:off x="9945405" y="5344113"/>
            <a:ext cx="508473" cy="369332"/>
          </a:xfrm>
          <a:prstGeom prst="rect">
            <a:avLst/>
          </a:prstGeom>
          <a:noFill/>
        </p:spPr>
        <p:txBody>
          <a:bodyPr wrap="none" rtlCol="0">
            <a:spAutoFit/>
          </a:bodyPr>
          <a:lstStyle/>
          <a:p>
            <a:r>
              <a:rPr lang="sv-SE" dirty="0" smtClean="0">
                <a:latin typeface="Calibri" charset="0"/>
                <a:ea typeface="Calibri" charset="0"/>
                <a:cs typeface="Calibri" charset="0"/>
              </a:rPr>
              <a:t>is-a</a:t>
            </a:r>
            <a:endParaRPr lang="sv-SE" dirty="0">
              <a:latin typeface="Calibri" charset="0"/>
              <a:ea typeface="Calibri" charset="0"/>
              <a:cs typeface="Calibri" charset="0"/>
            </a:endParaRPr>
          </a:p>
        </p:txBody>
      </p:sp>
      <p:sp>
        <p:nvSpPr>
          <p:cNvPr id="159" name="textruta 158"/>
          <p:cNvSpPr txBox="1"/>
          <p:nvPr/>
        </p:nvSpPr>
        <p:spPr>
          <a:xfrm>
            <a:off x="7518762" y="735382"/>
            <a:ext cx="508473" cy="369332"/>
          </a:xfrm>
          <a:prstGeom prst="rect">
            <a:avLst/>
          </a:prstGeom>
          <a:noFill/>
        </p:spPr>
        <p:txBody>
          <a:bodyPr wrap="none" rtlCol="0">
            <a:spAutoFit/>
          </a:bodyPr>
          <a:lstStyle/>
          <a:p>
            <a:r>
              <a:rPr lang="sv-SE">
                <a:latin typeface="Calibri" charset="0"/>
                <a:ea typeface="Calibri" charset="0"/>
                <a:cs typeface="Calibri" charset="0"/>
              </a:rPr>
              <a:t>i</a:t>
            </a:r>
            <a:r>
              <a:rPr lang="sv-SE" smtClean="0">
                <a:latin typeface="Calibri" charset="0"/>
                <a:ea typeface="Calibri" charset="0"/>
                <a:cs typeface="Calibri" charset="0"/>
              </a:rPr>
              <a:t>s-a</a:t>
            </a:r>
            <a:endParaRPr lang="sv-SE" dirty="0">
              <a:latin typeface="Calibri" charset="0"/>
              <a:ea typeface="Calibri" charset="0"/>
              <a:cs typeface="Calibri" charset="0"/>
            </a:endParaRPr>
          </a:p>
        </p:txBody>
      </p:sp>
      <p:sp>
        <p:nvSpPr>
          <p:cNvPr id="160" name="textruta 159"/>
          <p:cNvSpPr txBox="1"/>
          <p:nvPr/>
        </p:nvSpPr>
        <p:spPr>
          <a:xfrm>
            <a:off x="6569264" y="612968"/>
            <a:ext cx="508473" cy="369332"/>
          </a:xfrm>
          <a:prstGeom prst="rect">
            <a:avLst/>
          </a:prstGeom>
          <a:noFill/>
        </p:spPr>
        <p:txBody>
          <a:bodyPr wrap="none" rtlCol="0">
            <a:spAutoFit/>
          </a:bodyPr>
          <a:lstStyle/>
          <a:p>
            <a:r>
              <a:rPr lang="sv-SE">
                <a:latin typeface="Calibri" charset="0"/>
                <a:ea typeface="Calibri" charset="0"/>
                <a:cs typeface="Calibri" charset="0"/>
              </a:rPr>
              <a:t>i</a:t>
            </a:r>
            <a:r>
              <a:rPr lang="sv-SE" smtClean="0">
                <a:latin typeface="Calibri" charset="0"/>
                <a:ea typeface="Calibri" charset="0"/>
                <a:cs typeface="Calibri" charset="0"/>
              </a:rPr>
              <a:t>s-a</a:t>
            </a:r>
            <a:endParaRPr lang="sv-SE" dirty="0">
              <a:latin typeface="Calibri" charset="0"/>
              <a:ea typeface="Calibri" charset="0"/>
              <a:cs typeface="Calibri" charset="0"/>
            </a:endParaRPr>
          </a:p>
        </p:txBody>
      </p:sp>
      <p:sp>
        <p:nvSpPr>
          <p:cNvPr id="161" name="textruta 160"/>
          <p:cNvSpPr txBox="1"/>
          <p:nvPr/>
        </p:nvSpPr>
        <p:spPr>
          <a:xfrm>
            <a:off x="3473019" y="3639540"/>
            <a:ext cx="508473" cy="369332"/>
          </a:xfrm>
          <a:prstGeom prst="rect">
            <a:avLst/>
          </a:prstGeom>
          <a:noFill/>
        </p:spPr>
        <p:txBody>
          <a:bodyPr wrap="none" rtlCol="0">
            <a:spAutoFit/>
          </a:bodyPr>
          <a:lstStyle/>
          <a:p>
            <a:r>
              <a:rPr lang="sv-SE">
                <a:latin typeface="Calibri" charset="0"/>
                <a:ea typeface="Calibri" charset="0"/>
                <a:cs typeface="Calibri" charset="0"/>
              </a:rPr>
              <a:t>i</a:t>
            </a:r>
            <a:r>
              <a:rPr lang="sv-SE" smtClean="0">
                <a:latin typeface="Calibri" charset="0"/>
                <a:ea typeface="Calibri" charset="0"/>
                <a:cs typeface="Calibri" charset="0"/>
              </a:rPr>
              <a:t>s-a</a:t>
            </a:r>
            <a:endParaRPr lang="sv-SE" dirty="0">
              <a:latin typeface="Calibri" charset="0"/>
              <a:ea typeface="Calibri" charset="0"/>
              <a:cs typeface="Calibri" charset="0"/>
            </a:endParaRPr>
          </a:p>
        </p:txBody>
      </p:sp>
      <p:sp>
        <p:nvSpPr>
          <p:cNvPr id="162" name="textruta 161"/>
          <p:cNvSpPr txBox="1"/>
          <p:nvPr/>
        </p:nvSpPr>
        <p:spPr>
          <a:xfrm>
            <a:off x="3700879" y="3157769"/>
            <a:ext cx="508473" cy="369332"/>
          </a:xfrm>
          <a:prstGeom prst="rect">
            <a:avLst/>
          </a:prstGeom>
          <a:noFill/>
        </p:spPr>
        <p:txBody>
          <a:bodyPr wrap="none" rtlCol="0">
            <a:spAutoFit/>
          </a:bodyPr>
          <a:lstStyle/>
          <a:p>
            <a:r>
              <a:rPr lang="sv-SE">
                <a:latin typeface="Calibri" charset="0"/>
                <a:ea typeface="Calibri" charset="0"/>
                <a:cs typeface="Calibri" charset="0"/>
              </a:rPr>
              <a:t>i</a:t>
            </a:r>
            <a:r>
              <a:rPr lang="sv-SE" smtClean="0">
                <a:latin typeface="Calibri" charset="0"/>
                <a:ea typeface="Calibri" charset="0"/>
                <a:cs typeface="Calibri" charset="0"/>
              </a:rPr>
              <a:t>s-a</a:t>
            </a:r>
            <a:endParaRPr lang="sv-SE" dirty="0">
              <a:latin typeface="Calibri" charset="0"/>
              <a:ea typeface="Calibri" charset="0"/>
              <a:cs typeface="Calibri" charset="0"/>
            </a:endParaRPr>
          </a:p>
        </p:txBody>
      </p:sp>
      <p:sp>
        <p:nvSpPr>
          <p:cNvPr id="163" name="textruta 162"/>
          <p:cNvSpPr txBox="1"/>
          <p:nvPr/>
        </p:nvSpPr>
        <p:spPr>
          <a:xfrm>
            <a:off x="2624853" y="1774150"/>
            <a:ext cx="508473" cy="369332"/>
          </a:xfrm>
          <a:prstGeom prst="rect">
            <a:avLst/>
          </a:prstGeom>
          <a:noFill/>
        </p:spPr>
        <p:txBody>
          <a:bodyPr wrap="none" rtlCol="0">
            <a:spAutoFit/>
          </a:bodyPr>
          <a:lstStyle/>
          <a:p>
            <a:r>
              <a:rPr lang="sv-SE">
                <a:latin typeface="Calibri" charset="0"/>
                <a:ea typeface="Calibri" charset="0"/>
                <a:cs typeface="Calibri" charset="0"/>
              </a:rPr>
              <a:t>i</a:t>
            </a:r>
            <a:r>
              <a:rPr lang="sv-SE" smtClean="0">
                <a:latin typeface="Calibri" charset="0"/>
                <a:ea typeface="Calibri" charset="0"/>
                <a:cs typeface="Calibri" charset="0"/>
              </a:rPr>
              <a:t>s-a</a:t>
            </a:r>
            <a:endParaRPr lang="sv-SE" dirty="0">
              <a:latin typeface="Calibri" charset="0"/>
              <a:ea typeface="Calibri" charset="0"/>
              <a:cs typeface="Calibri" charset="0"/>
            </a:endParaRPr>
          </a:p>
        </p:txBody>
      </p:sp>
      <p:sp>
        <p:nvSpPr>
          <p:cNvPr id="164" name="textruta 163"/>
          <p:cNvSpPr txBox="1"/>
          <p:nvPr/>
        </p:nvSpPr>
        <p:spPr>
          <a:xfrm>
            <a:off x="1747005" y="2964241"/>
            <a:ext cx="506870" cy="369332"/>
          </a:xfrm>
          <a:prstGeom prst="rect">
            <a:avLst/>
          </a:prstGeom>
          <a:noFill/>
        </p:spPr>
        <p:txBody>
          <a:bodyPr wrap="none" rtlCol="0">
            <a:spAutoFit/>
          </a:bodyPr>
          <a:lstStyle/>
          <a:p>
            <a:r>
              <a:rPr lang="sv-SE" dirty="0" smtClean="0">
                <a:latin typeface="Calibri" charset="0"/>
                <a:ea typeface="Calibri" charset="0"/>
                <a:cs typeface="Calibri" charset="0"/>
              </a:rPr>
              <a:t>has</a:t>
            </a:r>
            <a:endParaRPr lang="sv-SE" dirty="0">
              <a:latin typeface="Calibri" charset="0"/>
              <a:ea typeface="Calibri" charset="0"/>
              <a:cs typeface="Calibri" charset="0"/>
            </a:endParaRPr>
          </a:p>
        </p:txBody>
      </p:sp>
      <p:sp>
        <p:nvSpPr>
          <p:cNvPr id="184" name="Ellips 183"/>
          <p:cNvSpPr/>
          <p:nvPr/>
        </p:nvSpPr>
        <p:spPr>
          <a:xfrm>
            <a:off x="10416745" y="4966617"/>
            <a:ext cx="1775255" cy="76611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rgbClr val="002060"/>
                </a:solidFill>
                <a:latin typeface="Calibri" charset="0"/>
                <a:ea typeface="Calibri" charset="0"/>
                <a:cs typeface="Calibri" charset="0"/>
              </a:rPr>
              <a:t>MENTAL OBJECT</a:t>
            </a:r>
            <a:endParaRPr lang="sv-SE" dirty="0">
              <a:solidFill>
                <a:srgbClr val="002060"/>
              </a:solidFill>
              <a:latin typeface="Calibri" charset="0"/>
              <a:ea typeface="Calibri" charset="0"/>
              <a:cs typeface="Calibri" charset="0"/>
            </a:endParaRPr>
          </a:p>
        </p:txBody>
      </p:sp>
      <p:cxnSp>
        <p:nvCxnSpPr>
          <p:cNvPr id="185" name="Rak pil 184"/>
          <p:cNvCxnSpPr>
            <a:stCxn id="184" idx="1"/>
            <a:endCxn id="8" idx="6"/>
          </p:cNvCxnSpPr>
          <p:nvPr/>
        </p:nvCxnSpPr>
        <p:spPr>
          <a:xfrm flipH="1" flipV="1">
            <a:off x="10110501" y="4915412"/>
            <a:ext cx="566224" cy="163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6" name="textruta 185"/>
          <p:cNvSpPr txBox="1"/>
          <p:nvPr/>
        </p:nvSpPr>
        <p:spPr>
          <a:xfrm>
            <a:off x="10217258" y="4721925"/>
            <a:ext cx="508473" cy="369332"/>
          </a:xfrm>
          <a:prstGeom prst="rect">
            <a:avLst/>
          </a:prstGeom>
          <a:noFill/>
        </p:spPr>
        <p:txBody>
          <a:bodyPr wrap="none" rtlCol="0">
            <a:spAutoFit/>
          </a:bodyPr>
          <a:lstStyle/>
          <a:p>
            <a:r>
              <a:rPr lang="sv-SE" dirty="0" smtClean="0">
                <a:latin typeface="Calibri" charset="0"/>
                <a:ea typeface="Calibri" charset="0"/>
                <a:cs typeface="Calibri" charset="0"/>
              </a:rPr>
              <a:t>is-a</a:t>
            </a:r>
            <a:endParaRPr lang="sv-SE" dirty="0">
              <a:latin typeface="Calibri" charset="0"/>
              <a:ea typeface="Calibri" charset="0"/>
              <a:cs typeface="Calibri" charset="0"/>
            </a:endParaRPr>
          </a:p>
        </p:txBody>
      </p:sp>
      <p:cxnSp>
        <p:nvCxnSpPr>
          <p:cNvPr id="195" name="Rak pil 194"/>
          <p:cNvCxnSpPr>
            <a:stCxn id="139" idx="3"/>
            <a:endCxn id="8" idx="7"/>
          </p:cNvCxnSpPr>
          <p:nvPr/>
        </p:nvCxnSpPr>
        <p:spPr>
          <a:xfrm flipH="1">
            <a:off x="9850521" y="4156986"/>
            <a:ext cx="767421" cy="487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8" name="textruta 197"/>
          <p:cNvSpPr txBox="1"/>
          <p:nvPr/>
        </p:nvSpPr>
        <p:spPr>
          <a:xfrm>
            <a:off x="9901618" y="4181249"/>
            <a:ext cx="508473" cy="369332"/>
          </a:xfrm>
          <a:prstGeom prst="rect">
            <a:avLst/>
          </a:prstGeom>
          <a:noFill/>
        </p:spPr>
        <p:txBody>
          <a:bodyPr wrap="none" rtlCol="0">
            <a:spAutoFit/>
          </a:bodyPr>
          <a:lstStyle/>
          <a:p>
            <a:r>
              <a:rPr lang="sv-SE" dirty="0" smtClean="0">
                <a:latin typeface="Calibri" charset="0"/>
                <a:ea typeface="Calibri" charset="0"/>
                <a:cs typeface="Calibri" charset="0"/>
              </a:rPr>
              <a:t>is-a</a:t>
            </a:r>
            <a:endParaRPr lang="sv-SE" dirty="0">
              <a:latin typeface="Calibri" charset="0"/>
              <a:ea typeface="Calibri" charset="0"/>
              <a:cs typeface="Calibri" charset="0"/>
            </a:endParaRPr>
          </a:p>
        </p:txBody>
      </p:sp>
    </p:spTree>
    <p:extLst>
      <p:ext uri="{BB962C8B-B14F-4D97-AF65-F5344CB8AC3E}">
        <p14:creationId xmlns:p14="http://schemas.microsoft.com/office/powerpoint/2010/main" val="1888915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2324" y="840259"/>
            <a:ext cx="11248691" cy="662410"/>
          </a:xfrm>
        </p:spPr>
        <p:txBody>
          <a:bodyPr/>
          <a:lstStyle/>
          <a:p>
            <a:r>
              <a:rPr lang="sv-SE" sz="2200" dirty="0" err="1" smtClean="0"/>
              <a:t>Exercise</a:t>
            </a:r>
            <a:r>
              <a:rPr lang="sv-SE" sz="2200" dirty="0" smtClean="0"/>
              <a:t>: </a:t>
            </a:r>
            <a:r>
              <a:rPr lang="sv-SE" sz="2200" dirty="0" err="1" smtClean="0"/>
              <a:t>Extend</a:t>
            </a:r>
            <a:r>
              <a:rPr lang="sv-SE" sz="2200" dirty="0" smtClean="0"/>
              <a:t> the </a:t>
            </a:r>
            <a:r>
              <a:rPr lang="sv-SE" sz="2200" dirty="0" err="1" smtClean="0"/>
              <a:t>core</a:t>
            </a:r>
            <a:r>
              <a:rPr lang="sv-SE" sz="2200" dirty="0" smtClean="0"/>
              <a:t> </a:t>
            </a:r>
            <a:r>
              <a:rPr lang="sv-SE" sz="2200" dirty="0" err="1" smtClean="0"/>
              <a:t>ontology</a:t>
            </a:r>
            <a:r>
              <a:rPr lang="sv-SE" sz="2200" dirty="0" smtClean="0"/>
              <a:t> </a:t>
            </a:r>
            <a:r>
              <a:rPr lang="sv-SE" sz="2200" dirty="0" err="1" smtClean="0"/>
              <a:t>based</a:t>
            </a:r>
            <a:r>
              <a:rPr lang="sv-SE" sz="2200" dirty="0" smtClean="0"/>
              <a:t> on </a:t>
            </a:r>
            <a:r>
              <a:rPr lang="sv-SE" sz="2200" dirty="0" err="1" smtClean="0"/>
              <a:t>some</a:t>
            </a:r>
            <a:r>
              <a:rPr lang="sv-SE" sz="2200" dirty="0" smtClean="0"/>
              <a:t> scenarios</a:t>
            </a:r>
            <a:endParaRPr lang="sv-SE" sz="2200" dirty="0"/>
          </a:p>
        </p:txBody>
      </p:sp>
      <p:sp>
        <p:nvSpPr>
          <p:cNvPr id="3" name="Platshållare för innehåll 2"/>
          <p:cNvSpPr>
            <a:spLocks noGrp="1"/>
          </p:cNvSpPr>
          <p:nvPr>
            <p:ph idx="1"/>
          </p:nvPr>
        </p:nvSpPr>
        <p:spPr/>
        <p:txBody>
          <a:bodyPr/>
          <a:lstStyle/>
          <a:p>
            <a:r>
              <a:rPr lang="sv-SE" sz="3400" dirty="0" err="1" smtClean="0">
                <a:latin typeface="Calibri" charset="0"/>
                <a:ea typeface="Calibri" charset="0"/>
                <a:cs typeface="Calibri" charset="0"/>
              </a:rPr>
              <a:t>Belief</a:t>
            </a:r>
            <a:endParaRPr lang="sv-SE" sz="3400" dirty="0" smtClean="0">
              <a:latin typeface="Calibri" charset="0"/>
              <a:ea typeface="Calibri" charset="0"/>
              <a:cs typeface="Calibri" charset="0"/>
            </a:endParaRPr>
          </a:p>
          <a:p>
            <a:r>
              <a:rPr lang="sv-SE" sz="3400" dirty="0" err="1" smtClean="0">
                <a:latin typeface="Calibri" charset="0"/>
                <a:ea typeface="Calibri" charset="0"/>
                <a:cs typeface="Calibri" charset="0"/>
              </a:rPr>
              <a:t>Desire</a:t>
            </a:r>
            <a:endParaRPr lang="sv-SE" sz="3400" dirty="0" smtClean="0">
              <a:latin typeface="Calibri" charset="0"/>
              <a:ea typeface="Calibri" charset="0"/>
              <a:cs typeface="Calibri" charset="0"/>
            </a:endParaRPr>
          </a:p>
          <a:p>
            <a:r>
              <a:rPr lang="sv-SE" sz="3400" dirty="0" smtClean="0">
                <a:latin typeface="Calibri" charset="0"/>
                <a:ea typeface="Calibri" charset="0"/>
                <a:cs typeface="Calibri" charset="0"/>
              </a:rPr>
              <a:t>Intention</a:t>
            </a:r>
            <a:endParaRPr lang="sv-SE" sz="3400" dirty="0">
              <a:latin typeface="Calibri" charset="0"/>
              <a:ea typeface="Calibri" charset="0"/>
              <a:cs typeface="Calibri" charset="0"/>
            </a:endParaRPr>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pic>
        <p:nvPicPr>
          <p:cNvPr id="6" name="Picture 6"/>
          <p:cNvPicPr>
            <a:picLocks noChangeAspect="1"/>
          </p:cNvPicPr>
          <p:nvPr/>
        </p:nvPicPr>
        <p:blipFill>
          <a:blip r:embed="rId2"/>
          <a:stretch>
            <a:fillRect/>
          </a:stretch>
        </p:blipFill>
        <p:spPr>
          <a:xfrm>
            <a:off x="4658497" y="1520944"/>
            <a:ext cx="7536247" cy="5337056"/>
          </a:xfrm>
          <a:prstGeom prst="rect">
            <a:avLst/>
          </a:prstGeom>
          <a:ln>
            <a:solidFill>
              <a:schemeClr val="bg1">
                <a:lumMod val="95000"/>
              </a:schemeClr>
            </a:solidFill>
          </a:ln>
        </p:spPr>
      </p:pic>
      <p:sp>
        <p:nvSpPr>
          <p:cNvPr id="7" name="Platshållare för bildnummer 6"/>
          <p:cNvSpPr>
            <a:spLocks noGrp="1"/>
          </p:cNvSpPr>
          <p:nvPr>
            <p:ph type="sldNum" sz="quarter" idx="12"/>
          </p:nvPr>
        </p:nvSpPr>
        <p:spPr/>
        <p:txBody>
          <a:bodyPr/>
          <a:lstStyle/>
          <a:p>
            <a:pPr>
              <a:defRPr/>
            </a:pPr>
            <a:fld id="{1FEE1F58-C497-8D4D-9AA3-6F68D35D66A6}" type="slidenum">
              <a:rPr lang="sv-SE" smtClean="0"/>
              <a:pPr>
                <a:defRPr/>
              </a:pPr>
              <a:t>31</a:t>
            </a:fld>
            <a:endParaRPr lang="sv-SE" sz="1400" dirty="0"/>
          </a:p>
        </p:txBody>
      </p:sp>
    </p:spTree>
    <p:extLst>
      <p:ext uri="{BB962C8B-B14F-4D97-AF65-F5344CB8AC3E}">
        <p14:creationId xmlns:p14="http://schemas.microsoft.com/office/powerpoint/2010/main" val="1875799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p:cNvSpPr/>
          <p:nvPr/>
        </p:nvSpPr>
        <p:spPr>
          <a:xfrm>
            <a:off x="0" y="-3174"/>
            <a:ext cx="12192000" cy="6861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 name="Platshållare för innehåll 1"/>
          <p:cNvSpPr>
            <a:spLocks noGrp="1"/>
          </p:cNvSpPr>
          <p:nvPr>
            <p:ph idx="1"/>
          </p:nvPr>
        </p:nvSpPr>
        <p:spPr/>
        <p:txBody>
          <a:bodyPr/>
          <a:lstStyle/>
          <a:p>
            <a:endParaRPr lang="sv-SE"/>
          </a:p>
        </p:txBody>
      </p:sp>
      <p:sp>
        <p:nvSpPr>
          <p:cNvPr id="3" name="Rubrik 2"/>
          <p:cNvSpPr>
            <a:spLocks noGrp="1"/>
          </p:cNvSpPr>
          <p:nvPr>
            <p:ph type="title"/>
          </p:nvPr>
        </p:nvSpPr>
        <p:spPr/>
        <p:txBody>
          <a:bodyPr/>
          <a:lstStyle/>
          <a:p>
            <a:endParaRPr lang="sv-SE"/>
          </a:p>
        </p:txBody>
      </p:sp>
      <p:pic>
        <p:nvPicPr>
          <p:cNvPr id="4" name="Content Placeholder 6" descr="NjaoHemma.jpg"/>
          <p:cNvPicPr>
            <a:picLocks noChangeAspect="1"/>
          </p:cNvPicPr>
          <p:nvPr/>
        </p:nvPicPr>
        <p:blipFill>
          <a:blip r:embed="rId3"/>
          <a:srcRect l="328" r="117"/>
          <a:stretch>
            <a:fillRect/>
          </a:stretch>
        </p:blipFill>
        <p:spPr bwMode="auto">
          <a:xfrm>
            <a:off x="0" y="-3174"/>
            <a:ext cx="9144000" cy="6861175"/>
          </a:xfrm>
          <a:prstGeom prst="rect">
            <a:avLst/>
          </a:prstGeom>
          <a:noFill/>
          <a:ln w="9525">
            <a:noFill/>
            <a:miter lim="800000"/>
            <a:headEnd/>
            <a:tailEnd/>
          </a:ln>
        </p:spPr>
      </p:pic>
      <p:pic>
        <p:nvPicPr>
          <p:cNvPr id="8" name="Bildobjekt 7"/>
          <p:cNvPicPr>
            <a:picLocks noChangeAspect="1"/>
          </p:cNvPicPr>
          <p:nvPr/>
        </p:nvPicPr>
        <p:blipFill>
          <a:blip r:embed="rId4"/>
          <a:stretch>
            <a:fillRect/>
          </a:stretch>
        </p:blipFill>
        <p:spPr>
          <a:xfrm>
            <a:off x="7242628" y="-60619"/>
            <a:ext cx="4949371" cy="3563323"/>
          </a:xfrm>
          <a:prstGeom prst="rect">
            <a:avLst/>
          </a:prstGeom>
        </p:spPr>
      </p:pic>
      <p:pic>
        <p:nvPicPr>
          <p:cNvPr id="9" name="Bildobjekt 8"/>
          <p:cNvPicPr>
            <a:picLocks noChangeAspect="1"/>
          </p:cNvPicPr>
          <p:nvPr/>
        </p:nvPicPr>
        <p:blipFill rotWithShape="1">
          <a:blip r:embed="rId5"/>
          <a:srcRect l="31748" b="24233"/>
          <a:stretch/>
        </p:blipFill>
        <p:spPr>
          <a:xfrm>
            <a:off x="7968344" y="3500172"/>
            <a:ext cx="4215398" cy="3357828"/>
          </a:xfrm>
          <a:prstGeom prst="rect">
            <a:avLst/>
          </a:prstGeom>
        </p:spPr>
      </p:pic>
      <p:pic>
        <p:nvPicPr>
          <p:cNvPr id="10" name="Bildobjekt 9"/>
          <p:cNvPicPr>
            <a:picLocks noChangeAspect="1"/>
          </p:cNvPicPr>
          <p:nvPr/>
        </p:nvPicPr>
        <p:blipFill rotWithShape="1">
          <a:blip r:embed="rId6"/>
          <a:srcRect l="6892" t="21800" b="6455"/>
          <a:stretch/>
        </p:blipFill>
        <p:spPr>
          <a:xfrm>
            <a:off x="3423096" y="2647720"/>
            <a:ext cx="4536991" cy="3207658"/>
          </a:xfrm>
          <a:prstGeom prst="rect">
            <a:avLst/>
          </a:prstGeom>
        </p:spPr>
      </p:pic>
      <p:pic>
        <p:nvPicPr>
          <p:cNvPr id="11" name="Bildobjekt 10"/>
          <p:cNvPicPr>
            <a:picLocks noChangeAspect="1"/>
          </p:cNvPicPr>
          <p:nvPr/>
        </p:nvPicPr>
        <p:blipFill rotWithShape="1">
          <a:blip r:embed="rId7"/>
          <a:srcRect l="16909" t="22645" r="9575" b="6032"/>
          <a:stretch/>
        </p:blipFill>
        <p:spPr>
          <a:xfrm>
            <a:off x="3390677" y="1970039"/>
            <a:ext cx="4760686" cy="3903531"/>
          </a:xfrm>
          <a:prstGeom prst="rect">
            <a:avLst/>
          </a:prstGeom>
        </p:spPr>
      </p:pic>
      <p:sp>
        <p:nvSpPr>
          <p:cNvPr id="5" name="Platshållare för datum 4"/>
          <p:cNvSpPr>
            <a:spLocks noGrp="1"/>
          </p:cNvSpPr>
          <p:nvPr>
            <p:ph type="dt" sz="half" idx="10"/>
          </p:nvPr>
        </p:nvSpPr>
        <p:spPr/>
        <p:txBody>
          <a:bodyPr/>
          <a:lstStyle/>
          <a:p>
            <a:r>
              <a:rPr lang="sv-SE" smtClean="0"/>
              <a:t>2018-11-08</a:t>
            </a:r>
            <a:endParaRPr lang="sv-SE"/>
          </a:p>
        </p:txBody>
      </p:sp>
      <p:sp>
        <p:nvSpPr>
          <p:cNvPr id="7" name="Platshållare för bildnummer 6"/>
          <p:cNvSpPr>
            <a:spLocks noGrp="1"/>
          </p:cNvSpPr>
          <p:nvPr>
            <p:ph type="sldNum" sz="quarter" idx="12"/>
          </p:nvPr>
        </p:nvSpPr>
        <p:spPr/>
        <p:txBody>
          <a:bodyPr/>
          <a:lstStyle/>
          <a:p>
            <a:fld id="{D3ED0E79-C485-4358-AA6A-241A5ED8242A}" type="slidenum">
              <a:rPr lang="sv-SE" smtClean="0"/>
              <a:t>32</a:t>
            </a:fld>
            <a:endParaRPr lang="sv-SE"/>
          </a:p>
        </p:txBody>
      </p:sp>
    </p:spTree>
    <p:extLst>
      <p:ext uri="{BB962C8B-B14F-4D97-AF65-F5344CB8AC3E}">
        <p14:creationId xmlns:p14="http://schemas.microsoft.com/office/powerpoint/2010/main" val="33629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204" y="905649"/>
            <a:ext cx="11627709" cy="1080468"/>
          </a:xfrm>
        </p:spPr>
        <p:txBody>
          <a:bodyPr>
            <a:normAutofit/>
          </a:bodyPr>
          <a:lstStyle/>
          <a:p>
            <a:r>
              <a:rPr lang="en-GB" sz="2500" dirty="0" smtClean="0"/>
              <a:t>A vision of the behaviour of a rational software agent</a:t>
            </a:r>
            <a:endParaRPr lang="en-US" sz="2500" dirty="0"/>
          </a:p>
        </p:txBody>
      </p:sp>
      <p:sp>
        <p:nvSpPr>
          <p:cNvPr id="6" name="Rectangle 5"/>
          <p:cNvSpPr/>
          <p:nvPr/>
        </p:nvSpPr>
        <p:spPr>
          <a:xfrm>
            <a:off x="5381104" y="5604721"/>
            <a:ext cx="6209533" cy="461665"/>
          </a:xfrm>
          <a:prstGeom prst="rect">
            <a:avLst/>
          </a:prstGeom>
        </p:spPr>
        <p:txBody>
          <a:bodyPr wrap="square">
            <a:spAutoFit/>
          </a:bodyPr>
          <a:lstStyle/>
          <a:p>
            <a:r>
              <a:rPr lang="en-US" sz="1200" dirty="0"/>
              <a:t>The photo was takin from : Photo M. </a:t>
            </a:r>
            <a:r>
              <a:rPr lang="en-US" sz="1200" dirty="0" err="1"/>
              <a:t>Cirillo</a:t>
            </a:r>
            <a:r>
              <a:rPr lang="en-US" sz="1200" dirty="0"/>
              <a:t>, et al.:  "Human-aware planning for robots embedded in ambient ecologies." Pervasive and Mobile Computing 8.4 (2012): 542-561.</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411" y="2190808"/>
            <a:ext cx="3958046" cy="2977291"/>
          </a:xfrm>
          <a:prstGeom prst="rect">
            <a:avLst/>
          </a:prstGeom>
        </p:spPr>
      </p:pic>
      <p:sp>
        <p:nvSpPr>
          <p:cNvPr id="8" name="Cloud Callout 7"/>
          <p:cNvSpPr/>
          <p:nvPr/>
        </p:nvSpPr>
        <p:spPr>
          <a:xfrm>
            <a:off x="4640463" y="2422740"/>
            <a:ext cx="3774488" cy="2015830"/>
          </a:xfrm>
          <a:prstGeom prst="cloudCallou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charset="0"/>
                <a:ea typeface="Calibri" charset="0"/>
                <a:cs typeface="Calibri" charset="0"/>
              </a:rPr>
              <a:t>Rafael is cooking, I will clean the bedroom now.</a:t>
            </a:r>
            <a:endParaRPr lang="en-US" sz="2400" dirty="0">
              <a:latin typeface="Calibri" charset="0"/>
              <a:ea typeface="Calibri" charset="0"/>
              <a:cs typeface="Calibri" charset="0"/>
            </a:endParaRPr>
          </a:p>
        </p:txBody>
      </p:sp>
      <p:sp>
        <p:nvSpPr>
          <p:cNvPr id="2" name="Platshållare för datum 1"/>
          <p:cNvSpPr>
            <a:spLocks noGrp="1"/>
          </p:cNvSpPr>
          <p:nvPr>
            <p:ph type="dt" sz="half" idx="10"/>
          </p:nvPr>
        </p:nvSpPr>
        <p:spPr/>
        <p:txBody>
          <a:bodyPr/>
          <a:lstStyle/>
          <a:p>
            <a:r>
              <a:rPr lang="sv-SE" smtClean="0"/>
              <a:t>2018-11-08</a:t>
            </a:r>
            <a:endParaRPr lang="sv-SE"/>
          </a:p>
        </p:txBody>
      </p:sp>
      <p:sp>
        <p:nvSpPr>
          <p:cNvPr id="4" name="Platshållare för bildnummer 3"/>
          <p:cNvSpPr>
            <a:spLocks noGrp="1"/>
          </p:cNvSpPr>
          <p:nvPr>
            <p:ph type="sldNum" sz="quarter" idx="12"/>
          </p:nvPr>
        </p:nvSpPr>
        <p:spPr/>
        <p:txBody>
          <a:bodyPr/>
          <a:lstStyle/>
          <a:p>
            <a:fld id="{D3ED0E79-C485-4358-AA6A-241A5ED8242A}" type="slidenum">
              <a:rPr lang="sv-SE" smtClean="0"/>
              <a:t>33</a:t>
            </a:fld>
            <a:endParaRPr lang="sv-SE"/>
          </a:p>
        </p:txBody>
      </p:sp>
    </p:spTree>
    <p:extLst>
      <p:ext uri="{BB962C8B-B14F-4D97-AF65-F5344CB8AC3E}">
        <p14:creationId xmlns:p14="http://schemas.microsoft.com/office/powerpoint/2010/main" val="98253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34281" y="1058305"/>
            <a:ext cx="7006281" cy="4378925"/>
          </a:xfrm>
        </p:spPr>
      </p:pic>
      <p:sp>
        <p:nvSpPr>
          <p:cNvPr id="6" name="Rectangle 5"/>
          <p:cNvSpPr/>
          <p:nvPr/>
        </p:nvSpPr>
        <p:spPr>
          <a:xfrm>
            <a:off x="994709" y="5429669"/>
            <a:ext cx="10194324" cy="12003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defRPr/>
            </a:pPr>
            <a:r>
              <a:rPr lang="en-US" sz="2400" dirty="0">
                <a:latin typeface="Calibri" charset="0"/>
                <a:ea typeface="Calibri" charset="0"/>
                <a:cs typeface="Calibri" charset="0"/>
              </a:rPr>
              <a:t>A MAS can be conceived in terms of </a:t>
            </a:r>
            <a:r>
              <a:rPr lang="en-US" sz="2400" dirty="0">
                <a:solidFill>
                  <a:srgbClr val="FFFF00"/>
                </a:solidFill>
                <a:latin typeface="Calibri" charset="0"/>
                <a:ea typeface="Calibri" charset="0"/>
                <a:cs typeface="Calibri" charset="0"/>
              </a:rPr>
              <a:t>an organized society </a:t>
            </a:r>
            <a:r>
              <a:rPr lang="en-US" sz="2400" dirty="0">
                <a:latin typeface="Calibri" charset="0"/>
                <a:ea typeface="Calibri" charset="0"/>
                <a:cs typeface="Calibri" charset="0"/>
              </a:rPr>
              <a:t>of individuals in which </a:t>
            </a:r>
            <a:r>
              <a:rPr lang="en-US" sz="2400" dirty="0">
                <a:solidFill>
                  <a:srgbClr val="FFFF00"/>
                </a:solidFill>
                <a:latin typeface="Calibri" charset="0"/>
                <a:ea typeface="Calibri" charset="0"/>
                <a:cs typeface="Calibri" charset="0"/>
              </a:rPr>
              <a:t>each agent plays specific roles </a:t>
            </a:r>
            <a:r>
              <a:rPr lang="en-US" sz="2400" dirty="0">
                <a:latin typeface="Calibri" charset="0"/>
                <a:ea typeface="Calibri" charset="0"/>
                <a:cs typeface="Calibri" charset="0"/>
              </a:rPr>
              <a:t>and </a:t>
            </a:r>
            <a:r>
              <a:rPr lang="en-US" sz="2400" dirty="0">
                <a:solidFill>
                  <a:srgbClr val="FFFF00"/>
                </a:solidFill>
                <a:latin typeface="Calibri" charset="0"/>
                <a:ea typeface="Calibri" charset="0"/>
                <a:cs typeface="Calibri" charset="0"/>
              </a:rPr>
              <a:t>interacts</a:t>
            </a:r>
            <a:r>
              <a:rPr lang="en-US" sz="2400" dirty="0">
                <a:latin typeface="Calibri" charset="0"/>
                <a:ea typeface="Calibri" charset="0"/>
                <a:cs typeface="Calibri" charset="0"/>
              </a:rPr>
              <a:t> with other agents </a:t>
            </a:r>
            <a:r>
              <a:rPr lang="en-US" sz="2400" dirty="0">
                <a:solidFill>
                  <a:srgbClr val="FFFF00"/>
                </a:solidFill>
                <a:latin typeface="Calibri" charset="0"/>
                <a:ea typeface="Calibri" charset="0"/>
                <a:cs typeface="Calibri" charset="0"/>
              </a:rPr>
              <a:t>according to protocols determined by the roles</a:t>
            </a:r>
            <a:r>
              <a:rPr lang="en-US" sz="2400" dirty="0">
                <a:latin typeface="Calibri" charset="0"/>
                <a:ea typeface="Calibri" charset="0"/>
                <a:cs typeface="Calibri" charset="0"/>
              </a:rPr>
              <a:t> of the involved agents</a:t>
            </a:r>
          </a:p>
        </p:txBody>
      </p:sp>
      <p:sp>
        <p:nvSpPr>
          <p:cNvPr id="2" name="Slide Number Placeholder 1"/>
          <p:cNvSpPr>
            <a:spLocks noGrp="1"/>
          </p:cNvSpPr>
          <p:nvPr>
            <p:ph type="sldNum" sz="quarter" idx="12"/>
          </p:nvPr>
        </p:nvSpPr>
        <p:spPr/>
        <p:txBody>
          <a:bodyPr/>
          <a:lstStyle/>
          <a:p>
            <a:pPr>
              <a:defRPr/>
            </a:pPr>
            <a:fld id="{5B5D0BD6-5545-4592-B460-C3CCC531E965}" type="slidenum">
              <a:rPr lang="sv-SE" altLang="en-US" smtClean="0"/>
              <a:pPr>
                <a:defRPr/>
              </a:pPr>
              <a:t>34</a:t>
            </a:fld>
            <a:endParaRPr lang="sv-SE" altLang="en-US" sz="1400"/>
          </a:p>
        </p:txBody>
      </p:sp>
      <p:sp>
        <p:nvSpPr>
          <p:cNvPr id="16386" name="Title 1"/>
          <p:cNvSpPr>
            <a:spLocks noGrp="1"/>
          </p:cNvSpPr>
          <p:nvPr>
            <p:ph type="title"/>
          </p:nvPr>
        </p:nvSpPr>
        <p:spPr>
          <a:xfrm>
            <a:off x="1660295" y="720298"/>
            <a:ext cx="8863152" cy="676015"/>
          </a:xfrm>
        </p:spPr>
        <p:txBody>
          <a:bodyPr/>
          <a:lstStyle/>
          <a:p>
            <a:r>
              <a:rPr lang="en-GB" altLang="en-US" smtClean="0">
                <a:ea typeface="ＭＳ Ｐゴシック" panose="020B0600070205080204" pitchFamily="34" charset="-128"/>
              </a:rPr>
              <a:t>A multi-agents system (MAS)</a:t>
            </a:r>
            <a:endParaRPr lang="en-US" altLang="en-US" dirty="0" smtClean="0">
              <a:ea typeface="ＭＳ Ｐゴシック" panose="020B0600070205080204" pitchFamily="34" charset="-128"/>
            </a:endParaRPr>
          </a:p>
        </p:txBody>
      </p:sp>
      <p:sp>
        <p:nvSpPr>
          <p:cNvPr id="3" name="Platshållare för datum 2"/>
          <p:cNvSpPr>
            <a:spLocks noGrp="1"/>
          </p:cNvSpPr>
          <p:nvPr>
            <p:ph type="dt" sz="half" idx="10"/>
          </p:nvPr>
        </p:nvSpPr>
        <p:spPr/>
        <p:txBody>
          <a:bodyPr/>
          <a:lstStyle/>
          <a:p>
            <a:pPr>
              <a:defRPr/>
            </a:pPr>
            <a:r>
              <a:rPr lang="sv-SE" smtClean="0"/>
              <a:t>2018-11-08</a:t>
            </a:r>
            <a:endParaRPr lang="sv-SE" sz="1000" b="0" dirty="0"/>
          </a:p>
        </p:txBody>
      </p:sp>
    </p:spTree>
    <p:extLst>
      <p:ext uri="{BB962C8B-B14F-4D97-AF65-F5344CB8AC3E}">
        <p14:creationId xmlns:p14="http://schemas.microsoft.com/office/powerpoint/2010/main" val="14542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Rational software </a:t>
            </a:r>
            <a:r>
              <a:rPr lang="en-GB" dirty="0"/>
              <a:t>agents in digital societies</a:t>
            </a:r>
            <a:endParaRPr lang="en-US" dirty="0"/>
          </a:p>
        </p:txBody>
      </p:sp>
      <p:sp>
        <p:nvSpPr>
          <p:cNvPr id="2" name="Underrubrik 1"/>
          <p:cNvSpPr>
            <a:spLocks noGrp="1"/>
          </p:cNvSpPr>
          <p:nvPr>
            <p:ph type="subTitle" idx="1"/>
          </p:nvPr>
        </p:nvSpPr>
        <p:spPr/>
        <p:txBody>
          <a:bodyPr/>
          <a:lstStyle/>
          <a:p>
            <a:endParaRPr lang="sv-SE"/>
          </a:p>
        </p:txBody>
      </p:sp>
    </p:spTree>
    <p:extLst>
      <p:ext uri="{BB962C8B-B14F-4D97-AF65-F5344CB8AC3E}">
        <p14:creationId xmlns:p14="http://schemas.microsoft.com/office/powerpoint/2010/main" val="555395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digital societies</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841" y="1875692"/>
            <a:ext cx="4248872" cy="2391508"/>
          </a:xfrm>
          <a:prstGeom prst="rect">
            <a:avLst/>
          </a:prstGeom>
        </p:spPr>
      </p:pic>
      <p:sp>
        <p:nvSpPr>
          <p:cNvPr id="11" name="Rectangle 10"/>
          <p:cNvSpPr/>
          <p:nvPr/>
        </p:nvSpPr>
        <p:spPr>
          <a:xfrm>
            <a:off x="2327097" y="4227882"/>
            <a:ext cx="1582484" cy="369332"/>
          </a:xfrm>
          <a:prstGeom prst="rect">
            <a:avLst/>
          </a:prstGeom>
        </p:spPr>
        <p:txBody>
          <a:bodyPr wrap="none">
            <a:spAutoFit/>
          </a:bodyPr>
          <a:lstStyle/>
          <a:p>
            <a:r>
              <a:rPr lang="en-US"/>
              <a:t>© Bloomberg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812" y="3436140"/>
            <a:ext cx="4128265" cy="2322149"/>
          </a:xfrm>
          <a:prstGeom prst="rect">
            <a:avLst/>
          </a:prstGeom>
        </p:spPr>
      </p:pic>
      <p:sp>
        <p:nvSpPr>
          <p:cNvPr id="2" name="Platshållare för datum 1"/>
          <p:cNvSpPr>
            <a:spLocks noGrp="1"/>
          </p:cNvSpPr>
          <p:nvPr>
            <p:ph type="dt" sz="half" idx="10"/>
          </p:nvPr>
        </p:nvSpPr>
        <p:spPr/>
        <p:txBody>
          <a:bodyPr/>
          <a:lstStyle/>
          <a:p>
            <a:r>
              <a:rPr lang="sv-SE" smtClean="0"/>
              <a:t>2018-11-08</a:t>
            </a:r>
            <a:endParaRPr lang="sv-SE"/>
          </a:p>
        </p:txBody>
      </p:sp>
      <p:sp>
        <p:nvSpPr>
          <p:cNvPr id="3" name="Platshållare för bildnummer 2"/>
          <p:cNvSpPr>
            <a:spLocks noGrp="1"/>
          </p:cNvSpPr>
          <p:nvPr>
            <p:ph type="sldNum" sz="quarter" idx="12"/>
          </p:nvPr>
        </p:nvSpPr>
        <p:spPr/>
        <p:txBody>
          <a:bodyPr/>
          <a:lstStyle/>
          <a:p>
            <a:fld id="{D3ED0E79-C485-4358-AA6A-241A5ED8242A}" type="slidenum">
              <a:rPr lang="sv-SE" smtClean="0"/>
              <a:t>36</a:t>
            </a:fld>
            <a:endParaRPr lang="sv-SE"/>
          </a:p>
        </p:txBody>
      </p:sp>
    </p:spTree>
    <p:extLst>
      <p:ext uri="{BB962C8B-B14F-4D97-AF65-F5344CB8AC3E}">
        <p14:creationId xmlns:p14="http://schemas.microsoft.com/office/powerpoint/2010/main" val="4382363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smtClean="0"/>
              <a:t>Course </a:t>
            </a:r>
            <a:r>
              <a:rPr lang="sv-SE" dirty="0" err="1" smtClean="0"/>
              <a:t>overview</a:t>
            </a:r>
            <a:endParaRPr lang="sv-SE" dirty="0"/>
          </a:p>
        </p:txBody>
      </p:sp>
      <p:sp>
        <p:nvSpPr>
          <p:cNvPr id="7" name="Underrubrik 6"/>
          <p:cNvSpPr>
            <a:spLocks noGrp="1"/>
          </p:cNvSpPr>
          <p:nvPr>
            <p:ph type="subTitle" idx="1"/>
          </p:nvPr>
        </p:nvSpPr>
        <p:spPr/>
        <p:txBody>
          <a:bodyPr/>
          <a:lstStyle/>
          <a:p>
            <a:endParaRPr lang="sv-SE"/>
          </a:p>
        </p:txBody>
      </p:sp>
      <p:sp>
        <p:nvSpPr>
          <p:cNvPr id="3" name="Platshållare för datum 2"/>
          <p:cNvSpPr>
            <a:spLocks noGrp="1"/>
          </p:cNvSpPr>
          <p:nvPr>
            <p:ph type="dt" sz="half" idx="4294967295"/>
          </p:nvPr>
        </p:nvSpPr>
        <p:spPr>
          <a:xfrm>
            <a:off x="0" y="6530975"/>
            <a:ext cx="1439863" cy="98425"/>
          </a:xfrm>
        </p:spPr>
        <p:txBody>
          <a:bodyPr/>
          <a:lstStyle/>
          <a:p>
            <a:r>
              <a:rPr lang="sv-SE" smtClean="0"/>
              <a:t>2018-11-08</a:t>
            </a:r>
            <a:endParaRPr lang="sv-SE"/>
          </a:p>
        </p:txBody>
      </p:sp>
      <p:sp>
        <p:nvSpPr>
          <p:cNvPr id="4" name="Platshållare för bildnummer 3"/>
          <p:cNvSpPr>
            <a:spLocks noGrp="1"/>
          </p:cNvSpPr>
          <p:nvPr>
            <p:ph type="sldNum" sz="quarter" idx="4294967295"/>
          </p:nvPr>
        </p:nvSpPr>
        <p:spPr>
          <a:xfrm>
            <a:off x="10752138" y="6530975"/>
            <a:ext cx="1439862" cy="98425"/>
          </a:xfrm>
        </p:spPr>
        <p:txBody>
          <a:bodyPr/>
          <a:lstStyle/>
          <a:p>
            <a:fld id="{D3ED0E79-C485-4358-AA6A-241A5ED8242A}" type="slidenum">
              <a:rPr lang="sv-SE" smtClean="0"/>
              <a:t>37</a:t>
            </a:fld>
            <a:endParaRPr lang="sv-SE"/>
          </a:p>
        </p:txBody>
      </p:sp>
    </p:spTree>
    <p:extLst>
      <p:ext uri="{BB962C8B-B14F-4D97-AF65-F5344CB8AC3E}">
        <p14:creationId xmlns:p14="http://schemas.microsoft.com/office/powerpoint/2010/main" val="452169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33" y="358848"/>
            <a:ext cx="12192000" cy="774761"/>
          </a:xfrm>
        </p:spPr>
        <p:txBody>
          <a:bodyPr/>
          <a:lstStyle/>
          <a:p>
            <a:r>
              <a:rPr lang="sv-SE" sz="2600" dirty="0" err="1"/>
              <a:t>Interactive</a:t>
            </a:r>
            <a:r>
              <a:rPr lang="sv-SE" sz="2600" dirty="0"/>
              <a:t>, Intelligent Systems and Environments</a:t>
            </a:r>
          </a:p>
        </p:txBody>
      </p:sp>
      <p:sp>
        <p:nvSpPr>
          <p:cNvPr id="7" name="Rektangel 6"/>
          <p:cNvSpPr/>
          <p:nvPr/>
        </p:nvSpPr>
        <p:spPr bwMode="auto">
          <a:xfrm>
            <a:off x="8794016" y="1928819"/>
            <a:ext cx="1800200" cy="416447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8" name="Rektangel 7"/>
          <p:cNvSpPr/>
          <p:nvPr/>
        </p:nvSpPr>
        <p:spPr bwMode="auto">
          <a:xfrm>
            <a:off x="3198576" y="1066801"/>
            <a:ext cx="5571822" cy="4805043"/>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6" name="Rektangel 5"/>
          <p:cNvSpPr/>
          <p:nvPr/>
        </p:nvSpPr>
        <p:spPr bwMode="auto">
          <a:xfrm>
            <a:off x="1655455" y="1925923"/>
            <a:ext cx="1512168" cy="4167373"/>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9" name="textruta 8"/>
          <p:cNvSpPr txBox="1"/>
          <p:nvPr/>
        </p:nvSpPr>
        <p:spPr>
          <a:xfrm>
            <a:off x="1655455" y="1923027"/>
            <a:ext cx="1512168" cy="3200876"/>
          </a:xfrm>
          <a:prstGeom prst="rect">
            <a:avLst/>
          </a:prstGeom>
          <a:noFill/>
        </p:spPr>
        <p:txBody>
          <a:bodyPr wrap="square" rtlCol="0">
            <a:spAutoFit/>
          </a:bodyPr>
          <a:lstStyle/>
          <a:p>
            <a:r>
              <a:rPr lang="sv-SE" sz="2200" dirty="0">
                <a:latin typeface="Calibri" charset="0"/>
                <a:ea typeface="Calibri" charset="0"/>
                <a:cs typeface="Calibri" charset="0"/>
              </a:rPr>
              <a:t>INPUT</a:t>
            </a:r>
          </a:p>
          <a:p>
            <a:endParaRPr lang="sv-SE" dirty="0">
              <a:latin typeface="Calibri" charset="0"/>
              <a:ea typeface="Calibri" charset="0"/>
              <a:cs typeface="Calibri" charset="0"/>
            </a:endParaRPr>
          </a:p>
          <a:p>
            <a:r>
              <a:rPr lang="sv-SE" dirty="0">
                <a:latin typeface="Calibri" charset="0"/>
                <a:ea typeface="Calibri" charset="0"/>
                <a:cs typeface="Calibri" charset="0"/>
              </a:rPr>
              <a:t>Sensor (implicit / </a:t>
            </a:r>
            <a:r>
              <a:rPr lang="sv-SE" dirty="0" err="1">
                <a:latin typeface="Calibri" charset="0"/>
                <a:ea typeface="Calibri" charset="0"/>
                <a:cs typeface="Calibri" charset="0"/>
              </a:rPr>
              <a:t>contextual</a:t>
            </a:r>
            <a:r>
              <a:rPr lang="sv-SE" dirty="0">
                <a:latin typeface="Calibri" charset="0"/>
                <a:ea typeface="Calibri" charset="0"/>
                <a:cs typeface="Calibri" charset="0"/>
              </a:rPr>
              <a:t>) information</a:t>
            </a:r>
          </a:p>
          <a:p>
            <a:endParaRPr lang="sv-SE" dirty="0">
              <a:latin typeface="Calibri" charset="0"/>
              <a:ea typeface="Calibri" charset="0"/>
              <a:cs typeface="Calibri" charset="0"/>
            </a:endParaRPr>
          </a:p>
          <a:p>
            <a:r>
              <a:rPr lang="sv-SE" dirty="0">
                <a:latin typeface="Calibri" charset="0"/>
                <a:ea typeface="Calibri" charset="0"/>
                <a:cs typeface="Calibri" charset="0"/>
              </a:rPr>
              <a:t>Manual (explicit / </a:t>
            </a:r>
            <a:r>
              <a:rPr lang="sv-SE" dirty="0" err="1">
                <a:latin typeface="Calibri" charset="0"/>
                <a:ea typeface="Calibri" charset="0"/>
                <a:cs typeface="Calibri" charset="0"/>
              </a:rPr>
              <a:t>intensional</a:t>
            </a:r>
            <a:r>
              <a:rPr lang="sv-SE" dirty="0">
                <a:latin typeface="Calibri" charset="0"/>
                <a:ea typeface="Calibri" charset="0"/>
                <a:cs typeface="Calibri" charset="0"/>
              </a:rPr>
              <a:t>) information</a:t>
            </a:r>
          </a:p>
        </p:txBody>
      </p:sp>
      <p:sp>
        <p:nvSpPr>
          <p:cNvPr id="10" name="textruta 9"/>
          <p:cNvSpPr txBox="1"/>
          <p:nvPr/>
        </p:nvSpPr>
        <p:spPr>
          <a:xfrm>
            <a:off x="8832304" y="1925924"/>
            <a:ext cx="1794658" cy="3662541"/>
          </a:xfrm>
          <a:prstGeom prst="rect">
            <a:avLst/>
          </a:prstGeom>
          <a:noFill/>
        </p:spPr>
        <p:txBody>
          <a:bodyPr wrap="none" rtlCol="0">
            <a:spAutoFit/>
          </a:bodyPr>
          <a:lstStyle/>
          <a:p>
            <a:r>
              <a:rPr lang="sv-SE" dirty="0">
                <a:latin typeface="Calibri" charset="0"/>
                <a:ea typeface="Calibri" charset="0"/>
                <a:cs typeface="Calibri" charset="0"/>
              </a:rPr>
              <a:t>OUTPUT </a:t>
            </a:r>
          </a:p>
          <a:p>
            <a:r>
              <a:rPr lang="sv-SE" sz="1400" dirty="0">
                <a:latin typeface="Calibri" charset="0"/>
                <a:ea typeface="Calibri" charset="0"/>
                <a:cs typeface="Calibri" charset="0"/>
              </a:rPr>
              <a:t>(actions/</a:t>
            </a:r>
            <a:r>
              <a:rPr lang="sv-SE" sz="1400" dirty="0" err="1">
                <a:latin typeface="Calibri" charset="0"/>
                <a:ea typeface="Calibri" charset="0"/>
                <a:cs typeface="Calibri" charset="0"/>
              </a:rPr>
              <a:t>behaviour</a:t>
            </a:r>
            <a:r>
              <a:rPr lang="sv-SE" sz="1400" dirty="0">
                <a:latin typeface="Calibri" charset="0"/>
                <a:ea typeface="Calibri" charset="0"/>
                <a:cs typeface="Calibri" charset="0"/>
              </a:rPr>
              <a:t>)</a:t>
            </a:r>
          </a:p>
          <a:p>
            <a:endParaRPr lang="sv-SE" sz="1400" dirty="0">
              <a:latin typeface="Calibri" charset="0"/>
              <a:ea typeface="Calibri" charset="0"/>
              <a:cs typeface="Calibri" charset="0"/>
            </a:endParaRPr>
          </a:p>
          <a:p>
            <a:r>
              <a:rPr lang="sv-SE" dirty="0" err="1">
                <a:latin typeface="Calibri" charset="0"/>
                <a:ea typeface="Calibri" charset="0"/>
                <a:cs typeface="Calibri" charset="0"/>
              </a:rPr>
              <a:t>Advice</a:t>
            </a:r>
            <a:endParaRPr lang="sv-SE" dirty="0">
              <a:latin typeface="Calibri" charset="0"/>
              <a:ea typeface="Calibri" charset="0"/>
              <a:cs typeface="Calibri" charset="0"/>
            </a:endParaRPr>
          </a:p>
          <a:p>
            <a:r>
              <a:rPr lang="sv-SE" dirty="0">
                <a:latin typeface="Calibri" charset="0"/>
                <a:ea typeface="Calibri" charset="0"/>
                <a:cs typeface="Calibri" charset="0"/>
              </a:rPr>
              <a:t>Decision</a:t>
            </a:r>
          </a:p>
          <a:p>
            <a:r>
              <a:rPr lang="sv-SE" dirty="0" err="1">
                <a:latin typeface="Calibri" charset="0"/>
                <a:ea typeface="Calibri" charset="0"/>
                <a:cs typeface="Calibri" charset="0"/>
              </a:rPr>
              <a:t>Direction</a:t>
            </a:r>
            <a:endParaRPr lang="sv-SE" dirty="0">
              <a:latin typeface="Calibri" charset="0"/>
              <a:ea typeface="Calibri" charset="0"/>
              <a:cs typeface="Calibri" charset="0"/>
            </a:endParaRPr>
          </a:p>
          <a:p>
            <a:r>
              <a:rPr lang="sv-SE" dirty="0" err="1">
                <a:latin typeface="Calibri" charset="0"/>
                <a:ea typeface="Calibri" charset="0"/>
                <a:cs typeface="Calibri" charset="0"/>
              </a:rPr>
              <a:t>Question</a:t>
            </a:r>
            <a:endParaRPr lang="sv-SE" dirty="0">
              <a:latin typeface="Calibri" charset="0"/>
              <a:ea typeface="Calibri" charset="0"/>
              <a:cs typeface="Calibri" charset="0"/>
            </a:endParaRPr>
          </a:p>
          <a:p>
            <a:r>
              <a:rPr lang="sv-SE" dirty="0" err="1">
                <a:latin typeface="Calibri" charset="0"/>
                <a:ea typeface="Calibri" charset="0"/>
                <a:cs typeface="Calibri" charset="0"/>
              </a:rPr>
              <a:t>Confirmation</a:t>
            </a:r>
            <a:endParaRPr lang="sv-SE" dirty="0">
              <a:latin typeface="Calibri" charset="0"/>
              <a:ea typeface="Calibri" charset="0"/>
              <a:cs typeface="Calibri" charset="0"/>
            </a:endParaRPr>
          </a:p>
          <a:p>
            <a:r>
              <a:rPr lang="sv-SE" dirty="0">
                <a:latin typeface="Calibri" charset="0"/>
                <a:ea typeface="Calibri" charset="0"/>
                <a:cs typeface="Calibri" charset="0"/>
              </a:rPr>
              <a:t>Alert</a:t>
            </a:r>
          </a:p>
          <a:p>
            <a:r>
              <a:rPr lang="sv-SE" dirty="0" err="1">
                <a:latin typeface="Calibri" charset="0"/>
                <a:ea typeface="Calibri" charset="0"/>
                <a:cs typeface="Calibri" charset="0"/>
              </a:rPr>
              <a:t>Facial</a:t>
            </a:r>
            <a:r>
              <a:rPr lang="sv-SE" dirty="0">
                <a:latin typeface="Calibri" charset="0"/>
                <a:ea typeface="Calibri" charset="0"/>
                <a:cs typeface="Calibri" charset="0"/>
              </a:rPr>
              <a:t> expression</a:t>
            </a:r>
          </a:p>
          <a:p>
            <a:r>
              <a:rPr lang="sv-SE" dirty="0">
                <a:latin typeface="Calibri" charset="0"/>
                <a:ea typeface="Calibri" charset="0"/>
                <a:cs typeface="Calibri" charset="0"/>
              </a:rPr>
              <a:t>Change </a:t>
            </a:r>
            <a:r>
              <a:rPr lang="sv-SE" dirty="0" err="1">
                <a:latin typeface="Calibri" charset="0"/>
                <a:ea typeface="Calibri" charset="0"/>
                <a:cs typeface="Calibri" charset="0"/>
              </a:rPr>
              <a:t>of</a:t>
            </a:r>
            <a:r>
              <a:rPr lang="sv-SE" dirty="0">
                <a:latin typeface="Calibri" charset="0"/>
                <a:ea typeface="Calibri" charset="0"/>
                <a:cs typeface="Calibri" charset="0"/>
              </a:rPr>
              <a:t> </a:t>
            </a:r>
          </a:p>
          <a:p>
            <a:r>
              <a:rPr lang="sv-SE" dirty="0" err="1">
                <a:latin typeface="Calibri" charset="0"/>
                <a:ea typeface="Calibri" charset="0"/>
                <a:cs typeface="Calibri" charset="0"/>
              </a:rPr>
              <a:t>environment</a:t>
            </a:r>
            <a:endParaRPr lang="sv-SE" dirty="0">
              <a:latin typeface="Calibri" charset="0"/>
              <a:ea typeface="Calibri" charset="0"/>
              <a:cs typeface="Calibri" charset="0"/>
            </a:endParaRPr>
          </a:p>
          <a:p>
            <a:r>
              <a:rPr lang="mr-IN" dirty="0">
                <a:latin typeface="Calibri" charset="0"/>
                <a:ea typeface="Calibri" charset="0"/>
                <a:cs typeface="Calibri" charset="0"/>
              </a:rPr>
              <a:t>…</a:t>
            </a:r>
            <a:endParaRPr lang="sv-SE" dirty="0">
              <a:latin typeface="Calibri" charset="0"/>
              <a:ea typeface="Calibri" charset="0"/>
              <a:cs typeface="Calibri" charset="0"/>
            </a:endParaRPr>
          </a:p>
        </p:txBody>
      </p:sp>
      <p:sp>
        <p:nvSpPr>
          <p:cNvPr id="11" name="textruta 10"/>
          <p:cNvSpPr txBox="1"/>
          <p:nvPr/>
        </p:nvSpPr>
        <p:spPr>
          <a:xfrm>
            <a:off x="3320118" y="1556592"/>
            <a:ext cx="5368170" cy="4370427"/>
          </a:xfrm>
          <a:prstGeom prst="rect">
            <a:avLst/>
          </a:prstGeom>
          <a:noFill/>
        </p:spPr>
        <p:txBody>
          <a:bodyPr wrap="square" rtlCol="0">
            <a:spAutoFit/>
          </a:bodyPr>
          <a:lstStyle/>
          <a:p>
            <a:r>
              <a:rPr lang="sv-SE" sz="2200" dirty="0">
                <a:latin typeface="Calibri" charset="0"/>
                <a:ea typeface="Calibri" charset="0"/>
                <a:cs typeface="Calibri" charset="0"/>
              </a:rPr>
              <a:t>SOLUTIONS TO PERSON-ADAPTED SUPPORT</a:t>
            </a:r>
          </a:p>
          <a:p>
            <a:endParaRPr lang="sv-SE" dirty="0">
              <a:latin typeface="Calibri" charset="0"/>
              <a:ea typeface="Calibri" charset="0"/>
              <a:cs typeface="Calibri" charset="0"/>
            </a:endParaRPr>
          </a:p>
          <a:p>
            <a:r>
              <a:rPr lang="sv-SE" sz="2000" dirty="0">
                <a:latin typeface="Calibri" charset="0"/>
                <a:ea typeface="Calibri" charset="0"/>
                <a:cs typeface="Calibri" charset="0"/>
              </a:rPr>
              <a:t>Interpretation </a:t>
            </a:r>
            <a:r>
              <a:rPr lang="sv-SE" sz="2000" dirty="0" err="1">
                <a:latin typeface="Calibri" charset="0"/>
                <a:ea typeface="Calibri" charset="0"/>
                <a:cs typeface="Calibri" charset="0"/>
              </a:rPr>
              <a:t>of</a:t>
            </a:r>
            <a:r>
              <a:rPr lang="sv-SE" sz="2000" dirty="0">
                <a:latin typeface="Calibri" charset="0"/>
                <a:ea typeface="Calibri" charset="0"/>
                <a:cs typeface="Calibri" charset="0"/>
              </a:rPr>
              <a:t> the situation and </a:t>
            </a:r>
            <a:r>
              <a:rPr lang="sv-SE" sz="2000" dirty="0" err="1">
                <a:latin typeface="Calibri" charset="0"/>
                <a:ea typeface="Calibri" charset="0"/>
                <a:cs typeface="Calibri" charset="0"/>
              </a:rPr>
              <a:t>knowledge</a:t>
            </a:r>
            <a:r>
              <a:rPr lang="sv-SE" sz="2000" dirty="0">
                <a:latin typeface="Calibri" charset="0"/>
                <a:ea typeface="Calibri" charset="0"/>
                <a:cs typeface="Calibri" charset="0"/>
              </a:rPr>
              <a:t>:</a:t>
            </a:r>
          </a:p>
          <a:p>
            <a:r>
              <a:rPr lang="sv-SE" sz="2000" dirty="0">
                <a:latin typeface="Calibri" charset="0"/>
                <a:ea typeface="Calibri" charset="0"/>
                <a:cs typeface="Calibri" charset="0"/>
              </a:rPr>
              <a:t>	</a:t>
            </a:r>
            <a:r>
              <a:rPr lang="sv-SE" sz="2000" dirty="0" err="1">
                <a:latin typeface="Calibri" charset="0"/>
                <a:ea typeface="Calibri" charset="0"/>
                <a:cs typeface="Calibri" charset="0"/>
              </a:rPr>
              <a:t>User</a:t>
            </a:r>
            <a:r>
              <a:rPr lang="sv-SE" sz="2000" dirty="0">
                <a:latin typeface="Calibri" charset="0"/>
                <a:ea typeface="Calibri" charset="0"/>
                <a:cs typeface="Calibri" charset="0"/>
              </a:rPr>
              <a:t> </a:t>
            </a:r>
            <a:r>
              <a:rPr lang="sv-SE" sz="2000" dirty="0" err="1">
                <a:latin typeface="Calibri" charset="0"/>
                <a:ea typeface="Calibri" charset="0"/>
                <a:cs typeface="Calibri" charset="0"/>
              </a:rPr>
              <a:t>model</a:t>
            </a:r>
            <a:endParaRPr lang="sv-SE" sz="2000" dirty="0">
              <a:latin typeface="Calibri" charset="0"/>
              <a:ea typeface="Calibri" charset="0"/>
              <a:cs typeface="Calibri" charset="0"/>
            </a:endParaRPr>
          </a:p>
          <a:p>
            <a:r>
              <a:rPr lang="sv-SE" sz="2000" dirty="0">
                <a:latin typeface="Calibri" charset="0"/>
                <a:ea typeface="Calibri" charset="0"/>
                <a:cs typeface="Calibri" charset="0"/>
              </a:rPr>
              <a:t>	</a:t>
            </a:r>
            <a:r>
              <a:rPr lang="mr-IN" sz="2000" dirty="0">
                <a:latin typeface="Calibri" charset="0"/>
                <a:ea typeface="Calibri" charset="0"/>
                <a:cs typeface="Calibri" charset="0"/>
              </a:rPr>
              <a:t>…</a:t>
            </a:r>
            <a:endParaRPr lang="sv-SE" sz="2000" dirty="0">
              <a:latin typeface="Calibri" charset="0"/>
              <a:ea typeface="Calibri" charset="0"/>
              <a:cs typeface="Calibri" charset="0"/>
            </a:endParaRPr>
          </a:p>
          <a:p>
            <a:endParaRPr lang="sv-SE" sz="2000" dirty="0">
              <a:latin typeface="Calibri" charset="0"/>
              <a:ea typeface="Calibri" charset="0"/>
              <a:cs typeface="Calibri" charset="0"/>
            </a:endParaRPr>
          </a:p>
          <a:p>
            <a:endParaRPr lang="sv-SE" sz="2000" dirty="0">
              <a:latin typeface="Calibri" charset="0"/>
              <a:ea typeface="Calibri" charset="0"/>
              <a:cs typeface="Calibri" charset="0"/>
            </a:endParaRPr>
          </a:p>
          <a:p>
            <a:r>
              <a:rPr lang="sv-SE" sz="2000" dirty="0">
                <a:latin typeface="Calibri" charset="0"/>
                <a:ea typeface="Calibri" charset="0"/>
                <a:cs typeface="Calibri" charset="0"/>
              </a:rPr>
              <a:t>Reasoning and decision </a:t>
            </a:r>
            <a:r>
              <a:rPr lang="sv-SE" sz="2000" dirty="0" err="1">
                <a:latin typeface="Calibri" charset="0"/>
                <a:ea typeface="Calibri" charset="0"/>
                <a:cs typeface="Calibri" charset="0"/>
              </a:rPr>
              <a:t>making</a:t>
            </a:r>
            <a:r>
              <a:rPr lang="sv-SE" sz="2000" dirty="0">
                <a:latin typeface="Calibri" charset="0"/>
                <a:ea typeface="Calibri" charset="0"/>
                <a:cs typeface="Calibri" charset="0"/>
              </a:rPr>
              <a:t>:</a:t>
            </a:r>
          </a:p>
          <a:p>
            <a:r>
              <a:rPr lang="sv-SE" sz="2000" dirty="0">
                <a:latin typeface="Calibri" charset="0"/>
                <a:ea typeface="Calibri" charset="0"/>
                <a:cs typeface="Calibri" charset="0"/>
              </a:rPr>
              <a:t>	</a:t>
            </a:r>
            <a:r>
              <a:rPr lang="mr-IN" sz="2000" dirty="0">
                <a:latin typeface="Calibri" charset="0"/>
                <a:ea typeface="Calibri" charset="0"/>
                <a:cs typeface="Calibri" charset="0"/>
              </a:rPr>
              <a:t>…</a:t>
            </a:r>
            <a:endParaRPr lang="sv-SE" sz="2000" dirty="0">
              <a:latin typeface="Calibri" charset="0"/>
              <a:ea typeface="Calibri" charset="0"/>
              <a:cs typeface="Calibri" charset="0"/>
            </a:endParaRPr>
          </a:p>
          <a:p>
            <a:endParaRPr lang="sv-SE" sz="2000" dirty="0">
              <a:latin typeface="Calibri" charset="0"/>
              <a:ea typeface="Calibri" charset="0"/>
              <a:cs typeface="Calibri" charset="0"/>
            </a:endParaRPr>
          </a:p>
          <a:p>
            <a:endParaRPr lang="sv-SE" sz="2000" dirty="0">
              <a:latin typeface="Calibri" charset="0"/>
              <a:ea typeface="Calibri" charset="0"/>
              <a:cs typeface="Calibri" charset="0"/>
            </a:endParaRPr>
          </a:p>
          <a:p>
            <a:r>
              <a:rPr lang="sv-SE" sz="2000" dirty="0" err="1">
                <a:latin typeface="Calibri" charset="0"/>
                <a:ea typeface="Calibri" charset="0"/>
                <a:cs typeface="Calibri" charset="0"/>
              </a:rPr>
              <a:t>Interaction</a:t>
            </a:r>
            <a:r>
              <a:rPr lang="sv-SE" sz="2000" dirty="0">
                <a:latin typeface="Calibri" charset="0"/>
                <a:ea typeface="Calibri" charset="0"/>
                <a:cs typeface="Calibri" charset="0"/>
              </a:rPr>
              <a:t> design:</a:t>
            </a:r>
          </a:p>
          <a:p>
            <a:r>
              <a:rPr lang="sv-SE" sz="2000" dirty="0">
                <a:latin typeface="Calibri" charset="0"/>
                <a:ea typeface="Calibri" charset="0"/>
                <a:cs typeface="Calibri" charset="0"/>
              </a:rPr>
              <a:t>	</a:t>
            </a:r>
            <a:r>
              <a:rPr lang="mr-IN" sz="2000" dirty="0">
                <a:latin typeface="Calibri" charset="0"/>
                <a:ea typeface="Calibri" charset="0"/>
                <a:cs typeface="Calibri" charset="0"/>
              </a:rPr>
              <a:t>…</a:t>
            </a:r>
            <a:endParaRPr lang="sv-SE" sz="2000" dirty="0">
              <a:latin typeface="Calibri" charset="0"/>
              <a:ea typeface="Calibri" charset="0"/>
              <a:cs typeface="Calibri" charset="0"/>
            </a:endParaRPr>
          </a:p>
          <a:p>
            <a:endParaRPr lang="sv-SE" dirty="0">
              <a:latin typeface="Calibri" charset="0"/>
              <a:ea typeface="Calibri" charset="0"/>
              <a:cs typeface="Calibri" charset="0"/>
            </a:endParaRPr>
          </a:p>
        </p:txBody>
      </p:sp>
      <p:sp>
        <p:nvSpPr>
          <p:cNvPr id="16" name="Vänsterböjd 15"/>
          <p:cNvSpPr/>
          <p:nvPr/>
        </p:nvSpPr>
        <p:spPr bwMode="auto">
          <a:xfrm rot="16200000">
            <a:off x="5661238" y="-2040893"/>
            <a:ext cx="869524" cy="72008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pic>
        <p:nvPicPr>
          <p:cNvPr id="1028" name="Picture 4" descr="ildresultat för människa siluett"/>
          <p:cNvPicPr>
            <a:picLocks noChangeAspect="1" noChangeArrowheads="1"/>
          </p:cNvPicPr>
          <p:nvPr/>
        </p:nvPicPr>
        <p:blipFill rotWithShape="1">
          <a:blip r:embed="rId2">
            <a:extLst>
              <a:ext uri="{28A0092B-C50C-407E-A947-70E740481C1C}">
                <a14:useLocalDpi xmlns:a14="http://schemas.microsoft.com/office/drawing/2010/main" val="0"/>
              </a:ext>
            </a:extLst>
          </a:blip>
          <a:srcRect r="1439" b="65246"/>
          <a:stretch/>
        </p:blipFill>
        <p:spPr bwMode="auto">
          <a:xfrm>
            <a:off x="4970184" y="5877272"/>
            <a:ext cx="2493968" cy="860042"/>
          </a:xfrm>
          <a:prstGeom prst="rect">
            <a:avLst/>
          </a:prstGeom>
          <a:noFill/>
          <a:extLst>
            <a:ext uri="{909E8E84-426E-40DD-AFC4-6F175D3DCCD1}">
              <a14:hiddenFill xmlns:a14="http://schemas.microsoft.com/office/drawing/2010/main">
                <a:solidFill>
                  <a:srgbClr val="FFFFFF"/>
                </a:solidFill>
              </a14:hiddenFill>
            </a:ext>
          </a:extLst>
        </p:spPr>
      </p:pic>
      <p:sp>
        <p:nvSpPr>
          <p:cNvPr id="15" name="Vänsterböjd 14"/>
          <p:cNvSpPr/>
          <p:nvPr/>
        </p:nvSpPr>
        <p:spPr bwMode="auto">
          <a:xfrm rot="5400000">
            <a:off x="5661238" y="2706205"/>
            <a:ext cx="869524" cy="72008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3" name="Platshållare för datum 2"/>
          <p:cNvSpPr>
            <a:spLocks noGrp="1"/>
          </p:cNvSpPr>
          <p:nvPr>
            <p:ph type="dt" sz="half" idx="10"/>
          </p:nvPr>
        </p:nvSpPr>
        <p:spPr/>
        <p:txBody>
          <a:bodyPr/>
          <a:lstStyle/>
          <a:p>
            <a:pPr>
              <a:defRPr/>
            </a:pPr>
            <a:r>
              <a:rPr lang="sv-SE" smtClean="0"/>
              <a:t>2018-11-08</a:t>
            </a:r>
            <a:endParaRPr lang="sv-SE" sz="1000" b="0" dirty="0"/>
          </a:p>
        </p:txBody>
      </p:sp>
      <p:sp>
        <p:nvSpPr>
          <p:cNvPr id="5" name="Platshållare för bildnummer 4"/>
          <p:cNvSpPr>
            <a:spLocks noGrp="1"/>
          </p:cNvSpPr>
          <p:nvPr>
            <p:ph type="sldNum" sz="quarter" idx="12"/>
          </p:nvPr>
        </p:nvSpPr>
        <p:spPr/>
        <p:txBody>
          <a:bodyPr/>
          <a:lstStyle/>
          <a:p>
            <a:pPr>
              <a:defRPr/>
            </a:pPr>
            <a:fld id="{1FEE1F58-C497-8D4D-9AA3-6F68D35D66A6}" type="slidenum">
              <a:rPr lang="sv-SE" smtClean="0"/>
              <a:pPr>
                <a:defRPr/>
              </a:pPr>
              <a:t>38</a:t>
            </a:fld>
            <a:endParaRPr lang="sv-SE" sz="1400" dirty="0"/>
          </a:p>
        </p:txBody>
      </p:sp>
    </p:spTree>
    <p:extLst>
      <p:ext uri="{BB962C8B-B14F-4D97-AF65-F5344CB8AC3E}">
        <p14:creationId xmlns:p14="http://schemas.microsoft.com/office/powerpoint/2010/main" val="501197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pic>
        <p:nvPicPr>
          <p:cNvPr id="7" name="Bildobjekt 6"/>
          <p:cNvPicPr>
            <a:picLocks noChangeAspect="1"/>
          </p:cNvPicPr>
          <p:nvPr/>
        </p:nvPicPr>
        <p:blipFill rotWithShape="1">
          <a:blip r:embed="rId2">
            <a:extLst>
              <a:ext uri="{28A0092B-C50C-407E-A947-70E740481C1C}">
                <a14:useLocalDpi xmlns:a14="http://schemas.microsoft.com/office/drawing/2010/main" val="0"/>
              </a:ext>
            </a:extLst>
          </a:blip>
          <a:srcRect l="48648" t="4200" r="2216" b="4491"/>
          <a:stretch/>
        </p:blipFill>
        <p:spPr>
          <a:xfrm>
            <a:off x="3459892" y="17007"/>
            <a:ext cx="8732107" cy="6828636"/>
          </a:xfrm>
          <a:prstGeom prst="rect">
            <a:avLst/>
          </a:prstGeom>
        </p:spPr>
      </p:pic>
      <p:pic>
        <p:nvPicPr>
          <p:cNvPr id="8" name="Bildobjekt 7"/>
          <p:cNvPicPr>
            <a:picLocks noChangeAspect="1"/>
          </p:cNvPicPr>
          <p:nvPr/>
        </p:nvPicPr>
        <p:blipFill rotWithShape="1">
          <a:blip r:embed="rId2">
            <a:extLst>
              <a:ext uri="{28A0092B-C50C-407E-A947-70E740481C1C}">
                <a14:useLocalDpi xmlns:a14="http://schemas.microsoft.com/office/drawing/2010/main" val="0"/>
              </a:ext>
            </a:extLst>
          </a:blip>
          <a:srcRect l="54764" t="4200" r="27704" b="4491"/>
          <a:stretch/>
        </p:blipFill>
        <p:spPr>
          <a:xfrm>
            <a:off x="-19967" y="12357"/>
            <a:ext cx="3479859" cy="6828636"/>
          </a:xfrm>
          <a:prstGeom prst="rect">
            <a:avLst/>
          </a:prstGeom>
        </p:spPr>
      </p:pic>
      <p:sp>
        <p:nvSpPr>
          <p:cNvPr id="9" name="TextBox 4"/>
          <p:cNvSpPr txBox="1"/>
          <p:nvPr/>
        </p:nvSpPr>
        <p:spPr>
          <a:xfrm>
            <a:off x="939114" y="1156739"/>
            <a:ext cx="2428903" cy="1200329"/>
          </a:xfrm>
          <a:prstGeom prst="rect">
            <a:avLst/>
          </a:prstGeom>
          <a:solidFill>
            <a:schemeClr val="bg1">
              <a:alpha val="72000"/>
            </a:schemeClr>
          </a:solidFill>
        </p:spPr>
        <p:txBody>
          <a:bodyPr wrap="square" rtlCol="0">
            <a:spAutoFit/>
          </a:bodyPr>
          <a:lstStyle/>
          <a:p>
            <a:pPr lvl="0" algn="ctr"/>
            <a:r>
              <a:rPr lang="en-US" sz="2200" b="1" dirty="0" smtClean="0">
                <a:latin typeface="Calibri"/>
                <a:cs typeface="Calibri"/>
              </a:rPr>
              <a:t>L2: </a:t>
            </a:r>
          </a:p>
          <a:p>
            <a:pPr lvl="0" algn="ctr"/>
            <a:r>
              <a:rPr lang="en-US" sz="2200" b="1" dirty="0" smtClean="0">
                <a:latin typeface="Calibri"/>
                <a:cs typeface="Calibri"/>
              </a:rPr>
              <a:t>PHYSICAL SPACE </a:t>
            </a:r>
          </a:p>
          <a:p>
            <a:pPr lvl="0" algn="ctr"/>
            <a:r>
              <a:rPr lang="en-US" sz="1400" b="1" dirty="0" smtClean="0">
                <a:latin typeface="Calibri"/>
                <a:cs typeface="Calibri"/>
              </a:rPr>
              <a:t>(</a:t>
            </a:r>
            <a:r>
              <a:rPr lang="en-US" sz="1400" b="1" dirty="0">
                <a:latin typeface="Calibri"/>
                <a:cs typeface="Calibri"/>
              </a:rPr>
              <a:t>SENSORS, WEARABLE COMPUTING)</a:t>
            </a:r>
          </a:p>
        </p:txBody>
      </p:sp>
      <p:sp>
        <p:nvSpPr>
          <p:cNvPr id="12" name="TextBox 4"/>
          <p:cNvSpPr txBox="1"/>
          <p:nvPr/>
        </p:nvSpPr>
        <p:spPr>
          <a:xfrm>
            <a:off x="8621966" y="1279751"/>
            <a:ext cx="2251980" cy="1323439"/>
          </a:xfrm>
          <a:prstGeom prst="rect">
            <a:avLst/>
          </a:prstGeom>
          <a:solidFill>
            <a:schemeClr val="bg1">
              <a:alpha val="72000"/>
            </a:schemeClr>
          </a:solidFill>
        </p:spPr>
        <p:txBody>
          <a:bodyPr wrap="square" rtlCol="0">
            <a:spAutoFit/>
          </a:bodyPr>
          <a:lstStyle/>
          <a:p>
            <a:pPr lvl="0" algn="ctr"/>
            <a:r>
              <a:rPr lang="en-US" sz="2200" b="1" dirty="0" smtClean="0">
                <a:latin typeface="Calibri"/>
                <a:cs typeface="Calibri"/>
              </a:rPr>
              <a:t>L3: </a:t>
            </a:r>
          </a:p>
          <a:p>
            <a:pPr lvl="0" algn="ctr"/>
            <a:r>
              <a:rPr lang="en-US" sz="2200" b="1" dirty="0" smtClean="0">
                <a:latin typeface="Calibri"/>
                <a:cs typeface="Calibri"/>
              </a:rPr>
              <a:t>PROACTIVE </a:t>
            </a:r>
            <a:r>
              <a:rPr lang="mr-IN" sz="2200" b="1" dirty="0" smtClean="0">
                <a:latin typeface="Calibri"/>
                <a:cs typeface="Calibri"/>
              </a:rPr>
              <a:t>–</a:t>
            </a:r>
            <a:r>
              <a:rPr lang="en-US" sz="2200" b="1" dirty="0" smtClean="0">
                <a:latin typeface="Calibri"/>
                <a:cs typeface="Calibri"/>
              </a:rPr>
              <a:t> REACTIVE </a:t>
            </a:r>
            <a:r>
              <a:rPr lang="en-US" sz="1400" b="1" dirty="0" smtClean="0">
                <a:latin typeface="Calibri"/>
                <a:cs typeface="Calibri"/>
              </a:rPr>
              <a:t>(</a:t>
            </a:r>
            <a:r>
              <a:rPr lang="en-US" sz="1400" b="1" dirty="0">
                <a:latin typeface="Calibri"/>
                <a:cs typeface="Calibri"/>
              </a:rPr>
              <a:t>DSS, ASSISTIVE TECHNOLOGY)</a:t>
            </a:r>
          </a:p>
        </p:txBody>
      </p:sp>
      <p:sp>
        <p:nvSpPr>
          <p:cNvPr id="13" name="TextBox 4"/>
          <p:cNvSpPr txBox="1"/>
          <p:nvPr/>
        </p:nvSpPr>
        <p:spPr>
          <a:xfrm>
            <a:off x="4705550" y="3598591"/>
            <a:ext cx="2673818" cy="984885"/>
          </a:xfrm>
          <a:prstGeom prst="rect">
            <a:avLst/>
          </a:prstGeom>
          <a:solidFill>
            <a:schemeClr val="bg1">
              <a:alpha val="72000"/>
            </a:schemeClr>
          </a:solidFill>
        </p:spPr>
        <p:txBody>
          <a:bodyPr wrap="square" rtlCol="0">
            <a:spAutoFit/>
          </a:bodyPr>
          <a:lstStyle/>
          <a:p>
            <a:pPr lvl="0" algn="ctr"/>
            <a:r>
              <a:rPr lang="en-US" sz="2200" b="1" dirty="0" smtClean="0">
                <a:latin typeface="Calibri"/>
                <a:cs typeface="Calibri"/>
              </a:rPr>
              <a:t>L4:</a:t>
            </a:r>
          </a:p>
          <a:p>
            <a:pPr lvl="0" algn="ctr"/>
            <a:r>
              <a:rPr lang="en-US" sz="2200" b="1" dirty="0" smtClean="0">
                <a:latin typeface="Calibri"/>
                <a:cs typeface="Calibri"/>
              </a:rPr>
              <a:t>INTERNAL </a:t>
            </a:r>
            <a:r>
              <a:rPr lang="en-US" sz="2200" b="1" dirty="0">
                <a:latin typeface="Calibri"/>
                <a:cs typeface="Calibri"/>
              </a:rPr>
              <a:t>– SOCIAL </a:t>
            </a:r>
            <a:endParaRPr lang="en-US" sz="2200" b="1" dirty="0" smtClean="0">
              <a:latin typeface="Calibri"/>
              <a:cs typeface="Calibri"/>
            </a:endParaRPr>
          </a:p>
          <a:p>
            <a:pPr lvl="0" algn="ctr"/>
            <a:r>
              <a:rPr lang="en-US" sz="1400" b="1" dirty="0" smtClean="0">
                <a:latin typeface="Calibri"/>
                <a:cs typeface="Calibri"/>
              </a:rPr>
              <a:t>(</a:t>
            </a:r>
            <a:r>
              <a:rPr lang="en-US" sz="1400" b="1" dirty="0">
                <a:latin typeface="Calibri"/>
                <a:cs typeface="Calibri"/>
              </a:rPr>
              <a:t>LEARNING, ADAPTATION)</a:t>
            </a:r>
          </a:p>
        </p:txBody>
      </p:sp>
      <p:sp>
        <p:nvSpPr>
          <p:cNvPr id="14" name="TextBox 4"/>
          <p:cNvSpPr txBox="1"/>
          <p:nvPr/>
        </p:nvSpPr>
        <p:spPr>
          <a:xfrm>
            <a:off x="2045004" y="6220173"/>
            <a:ext cx="6645745" cy="430887"/>
          </a:xfrm>
          <a:prstGeom prst="rect">
            <a:avLst/>
          </a:prstGeom>
          <a:solidFill>
            <a:schemeClr val="bg1">
              <a:alpha val="72000"/>
            </a:schemeClr>
          </a:solidFill>
        </p:spPr>
        <p:txBody>
          <a:bodyPr wrap="square" rtlCol="0">
            <a:spAutoFit/>
          </a:bodyPr>
          <a:lstStyle/>
          <a:p>
            <a:pPr lvl="0" algn="ctr"/>
            <a:r>
              <a:rPr lang="en-US" sz="2200" b="1" dirty="0" smtClean="0">
                <a:latin typeface="Calibri"/>
                <a:cs typeface="Calibri"/>
              </a:rPr>
              <a:t>L5: ACTOR(S</a:t>
            </a:r>
            <a:r>
              <a:rPr lang="en-US" sz="2200" b="1" dirty="0">
                <a:latin typeface="Calibri"/>
                <a:cs typeface="Calibri"/>
              </a:rPr>
              <a:t>), ENVIRONMENT, ACTIVITY, SITUATION</a:t>
            </a:r>
            <a:endParaRPr lang="en-US" sz="1400" b="1" dirty="0">
              <a:latin typeface="Calibri"/>
              <a:cs typeface="Calibri"/>
            </a:endParaRPr>
          </a:p>
        </p:txBody>
      </p:sp>
      <p:sp>
        <p:nvSpPr>
          <p:cNvPr id="10" name="TextBox 4"/>
          <p:cNvSpPr txBox="1"/>
          <p:nvPr/>
        </p:nvSpPr>
        <p:spPr>
          <a:xfrm>
            <a:off x="4874780" y="1134638"/>
            <a:ext cx="2684509" cy="1538883"/>
          </a:xfrm>
          <a:prstGeom prst="rect">
            <a:avLst/>
          </a:prstGeom>
          <a:solidFill>
            <a:schemeClr val="bg1">
              <a:alpha val="72000"/>
            </a:schemeClr>
          </a:solidFill>
        </p:spPr>
        <p:txBody>
          <a:bodyPr wrap="square" rtlCol="0">
            <a:spAutoFit/>
          </a:bodyPr>
          <a:lstStyle/>
          <a:p>
            <a:pPr lvl="0" algn="ctr"/>
            <a:r>
              <a:rPr lang="en-US" sz="2200" b="1" dirty="0" smtClean="0">
                <a:latin typeface="Calibri"/>
                <a:cs typeface="Calibri"/>
              </a:rPr>
              <a:t>L2: </a:t>
            </a:r>
          </a:p>
          <a:p>
            <a:pPr lvl="0" algn="ctr"/>
            <a:r>
              <a:rPr lang="en-US" sz="2200" b="1" dirty="0" smtClean="0">
                <a:latin typeface="Calibri"/>
                <a:cs typeface="Calibri"/>
              </a:rPr>
              <a:t>DIGITAL/VIRTUAL/</a:t>
            </a:r>
            <a:endParaRPr lang="en-US" sz="2200" b="1" dirty="0">
              <a:latin typeface="Calibri"/>
              <a:cs typeface="Calibri"/>
            </a:endParaRPr>
          </a:p>
          <a:p>
            <a:pPr lvl="0" algn="ctr"/>
            <a:r>
              <a:rPr lang="en-US" sz="2200" b="1" dirty="0">
                <a:latin typeface="Calibri"/>
                <a:cs typeface="Calibri"/>
              </a:rPr>
              <a:t>MENTAL SPACE </a:t>
            </a:r>
            <a:r>
              <a:rPr lang="en-US" sz="1400" b="1" dirty="0">
                <a:latin typeface="Calibri"/>
                <a:cs typeface="Calibri"/>
              </a:rPr>
              <a:t>(VR, SOCIAL </a:t>
            </a:r>
            <a:r>
              <a:rPr lang="en-US" sz="1400" b="1" dirty="0" smtClean="0">
                <a:latin typeface="Calibri"/>
                <a:cs typeface="Calibri"/>
              </a:rPr>
              <a:t>NORMS, </a:t>
            </a:r>
            <a:r>
              <a:rPr lang="en-US" sz="1400" b="1" dirty="0">
                <a:latin typeface="Calibri"/>
                <a:cs typeface="Calibri"/>
              </a:rPr>
              <a:t>CULTURAL RULES, USER MODEL</a:t>
            </a:r>
            <a:r>
              <a:rPr lang="en-US" sz="1400" b="1" dirty="0" smtClean="0">
                <a:latin typeface="Calibri"/>
                <a:cs typeface="Calibri"/>
              </a:rPr>
              <a:t>)</a:t>
            </a:r>
            <a:endParaRPr lang="en-US" sz="1400" b="1" dirty="0">
              <a:latin typeface="Calibri"/>
              <a:cs typeface="Calibri"/>
            </a:endParaRPr>
          </a:p>
        </p:txBody>
      </p:sp>
      <p:sp>
        <p:nvSpPr>
          <p:cNvPr id="16" name="TextBox 4"/>
          <p:cNvSpPr txBox="1"/>
          <p:nvPr/>
        </p:nvSpPr>
        <p:spPr>
          <a:xfrm>
            <a:off x="7912443" y="4359280"/>
            <a:ext cx="1985320" cy="1446550"/>
          </a:xfrm>
          <a:prstGeom prst="rect">
            <a:avLst/>
          </a:prstGeom>
          <a:solidFill>
            <a:schemeClr val="bg1">
              <a:alpha val="72000"/>
            </a:schemeClr>
          </a:solidFill>
        </p:spPr>
        <p:txBody>
          <a:bodyPr wrap="square" rtlCol="0">
            <a:spAutoFit/>
          </a:bodyPr>
          <a:lstStyle/>
          <a:p>
            <a:pPr lvl="0" algn="ctr"/>
            <a:r>
              <a:rPr lang="en-US" sz="2200" b="1" smtClean="0">
                <a:latin typeface="Calibri"/>
                <a:cs typeface="Calibri"/>
              </a:rPr>
              <a:t>L5: </a:t>
            </a:r>
          </a:p>
          <a:p>
            <a:pPr lvl="0" algn="ctr"/>
            <a:r>
              <a:rPr lang="en-US" sz="2200" b="1" dirty="0" smtClean="0">
                <a:latin typeface="Calibri"/>
                <a:cs typeface="Calibri"/>
              </a:rPr>
              <a:t>ACTIONS </a:t>
            </a:r>
            <a:r>
              <a:rPr lang="en-US" sz="2200" b="1" dirty="0">
                <a:latin typeface="Calibri"/>
                <a:cs typeface="Calibri"/>
              </a:rPr>
              <a:t>– </a:t>
            </a:r>
            <a:endParaRPr lang="en-US" sz="2200" b="1" dirty="0" smtClean="0">
              <a:latin typeface="Calibri"/>
              <a:cs typeface="Calibri"/>
            </a:endParaRPr>
          </a:p>
          <a:p>
            <a:pPr lvl="0" algn="ctr"/>
            <a:r>
              <a:rPr lang="en-US" sz="2200" b="1" dirty="0" smtClean="0">
                <a:latin typeface="Calibri"/>
                <a:cs typeface="Calibri"/>
              </a:rPr>
              <a:t>How </a:t>
            </a:r>
            <a:r>
              <a:rPr lang="en-US" sz="2200" b="1" dirty="0">
                <a:latin typeface="Calibri"/>
                <a:cs typeface="Calibri"/>
              </a:rPr>
              <a:t>does the agent…</a:t>
            </a:r>
            <a:endParaRPr lang="en-US" sz="1400" b="1" dirty="0">
              <a:latin typeface="Calibri"/>
              <a:cs typeface="Calibri"/>
            </a:endParaRPr>
          </a:p>
        </p:txBody>
      </p:sp>
      <p:sp>
        <p:nvSpPr>
          <p:cNvPr id="17" name="TextBox 4"/>
          <p:cNvSpPr txBox="1"/>
          <p:nvPr/>
        </p:nvSpPr>
        <p:spPr>
          <a:xfrm>
            <a:off x="7166918" y="50158"/>
            <a:ext cx="4970276" cy="430887"/>
          </a:xfrm>
          <a:prstGeom prst="rect">
            <a:avLst/>
          </a:prstGeom>
          <a:solidFill>
            <a:schemeClr val="bg1">
              <a:alpha val="72000"/>
            </a:schemeClr>
          </a:solidFill>
        </p:spPr>
        <p:txBody>
          <a:bodyPr wrap="square" rtlCol="0">
            <a:spAutoFit/>
          </a:bodyPr>
          <a:lstStyle/>
          <a:p>
            <a:pPr lvl="0" algn="ctr"/>
            <a:r>
              <a:rPr lang="en-US" sz="2200" b="1" dirty="0" smtClean="0">
                <a:latin typeface="Calibri"/>
                <a:cs typeface="Calibri"/>
              </a:rPr>
              <a:t>TOPICS </a:t>
            </a:r>
            <a:r>
              <a:rPr lang="en-US" sz="2200" b="1" smtClean="0">
                <a:latin typeface="Calibri"/>
                <a:cs typeface="Calibri"/>
              </a:rPr>
              <a:t>FOR LECTURES 2-5</a:t>
            </a:r>
            <a:endParaRPr lang="en-US" sz="1400" b="1" dirty="0">
              <a:latin typeface="Calibri"/>
              <a:cs typeface="Calibri"/>
            </a:endParaRPr>
          </a:p>
        </p:txBody>
      </p:sp>
      <p:sp>
        <p:nvSpPr>
          <p:cNvPr id="18" name="TextBox 4"/>
          <p:cNvSpPr txBox="1"/>
          <p:nvPr/>
        </p:nvSpPr>
        <p:spPr>
          <a:xfrm>
            <a:off x="939114" y="2454661"/>
            <a:ext cx="2423716" cy="769441"/>
          </a:xfrm>
          <a:prstGeom prst="rect">
            <a:avLst/>
          </a:prstGeom>
          <a:solidFill>
            <a:srgbClr val="F8FFD9">
              <a:alpha val="72000"/>
            </a:srgbClr>
          </a:solidFill>
        </p:spPr>
        <p:txBody>
          <a:bodyPr wrap="square" rtlCol="0">
            <a:spAutoFit/>
          </a:bodyPr>
          <a:lstStyle/>
          <a:p>
            <a:pPr lvl="0" algn="ctr"/>
            <a:r>
              <a:rPr lang="en-US" sz="2200" b="1" dirty="0" smtClean="0">
                <a:solidFill>
                  <a:srgbClr val="C00000"/>
                </a:solidFill>
                <a:latin typeface="Calibri"/>
                <a:cs typeface="Calibri"/>
              </a:rPr>
              <a:t>Lab-L2: Sensors </a:t>
            </a:r>
            <a:r>
              <a:rPr lang="en-US" sz="2200" b="1" smtClean="0">
                <a:solidFill>
                  <a:srgbClr val="C00000"/>
                </a:solidFill>
                <a:latin typeface="Calibri"/>
                <a:cs typeface="Calibri"/>
              </a:rPr>
              <a:t>and robots</a:t>
            </a:r>
            <a:endParaRPr lang="en-US" sz="1400" b="1" dirty="0">
              <a:solidFill>
                <a:srgbClr val="C00000"/>
              </a:solidFill>
              <a:latin typeface="Calibri"/>
              <a:cs typeface="Calibri"/>
            </a:endParaRPr>
          </a:p>
        </p:txBody>
      </p:sp>
      <p:sp>
        <p:nvSpPr>
          <p:cNvPr id="20" name="TextBox 4"/>
          <p:cNvSpPr txBox="1"/>
          <p:nvPr/>
        </p:nvSpPr>
        <p:spPr>
          <a:xfrm>
            <a:off x="4704053" y="4689562"/>
            <a:ext cx="2675315" cy="769441"/>
          </a:xfrm>
          <a:prstGeom prst="rect">
            <a:avLst/>
          </a:prstGeom>
          <a:solidFill>
            <a:srgbClr val="F8FFD9">
              <a:alpha val="72000"/>
            </a:srgbClr>
          </a:solidFill>
        </p:spPr>
        <p:txBody>
          <a:bodyPr wrap="square" rtlCol="0">
            <a:spAutoFit/>
          </a:bodyPr>
          <a:lstStyle/>
          <a:p>
            <a:pPr lvl="0" algn="ctr"/>
            <a:r>
              <a:rPr lang="en-US" sz="2200" b="1" dirty="0" smtClean="0">
                <a:solidFill>
                  <a:srgbClr val="C00000"/>
                </a:solidFill>
                <a:latin typeface="Calibri"/>
                <a:cs typeface="Calibri"/>
              </a:rPr>
              <a:t>Lab-L4: </a:t>
            </a:r>
            <a:r>
              <a:rPr lang="en-US" sz="2200" b="1" dirty="0">
                <a:solidFill>
                  <a:srgbClr val="C00000"/>
                </a:solidFill>
                <a:latin typeface="Calibri"/>
                <a:cs typeface="Calibri"/>
              </a:rPr>
              <a:t>Knowledge </a:t>
            </a:r>
            <a:r>
              <a:rPr lang="en-US" sz="2200" b="1" dirty="0" smtClean="0">
                <a:solidFill>
                  <a:srgbClr val="C00000"/>
                </a:solidFill>
                <a:latin typeface="Calibri"/>
                <a:cs typeface="Calibri"/>
              </a:rPr>
              <a:t>representation</a:t>
            </a:r>
            <a:endParaRPr lang="en-US" sz="1400" b="1" dirty="0">
              <a:solidFill>
                <a:srgbClr val="C00000"/>
              </a:solidFill>
              <a:latin typeface="Calibri"/>
              <a:cs typeface="Calibri"/>
            </a:endParaRPr>
          </a:p>
        </p:txBody>
      </p:sp>
      <p:sp>
        <p:nvSpPr>
          <p:cNvPr id="21" name="TextBox 4"/>
          <p:cNvSpPr txBox="1"/>
          <p:nvPr/>
        </p:nvSpPr>
        <p:spPr>
          <a:xfrm>
            <a:off x="9963098" y="4359280"/>
            <a:ext cx="1726394" cy="1446550"/>
          </a:xfrm>
          <a:prstGeom prst="rect">
            <a:avLst/>
          </a:prstGeom>
          <a:solidFill>
            <a:srgbClr val="F8FFD9">
              <a:alpha val="72000"/>
            </a:srgbClr>
          </a:solidFill>
        </p:spPr>
        <p:txBody>
          <a:bodyPr wrap="square" rtlCol="0">
            <a:spAutoFit/>
          </a:bodyPr>
          <a:lstStyle/>
          <a:p>
            <a:pPr algn="ctr"/>
            <a:r>
              <a:rPr lang="en-US" sz="2200" b="1" dirty="0" smtClean="0">
                <a:solidFill>
                  <a:srgbClr val="C00000"/>
                </a:solidFill>
                <a:latin typeface="Calibri"/>
                <a:cs typeface="Calibri"/>
              </a:rPr>
              <a:t>Lab-L5: Reasoning, deciding</a:t>
            </a:r>
            <a:r>
              <a:rPr lang="en-US" sz="2200" b="1" smtClean="0">
                <a:solidFill>
                  <a:srgbClr val="C00000"/>
                </a:solidFill>
                <a:latin typeface="Calibri"/>
                <a:cs typeface="Calibri"/>
              </a:rPr>
              <a:t>, acting</a:t>
            </a:r>
            <a:endParaRPr lang="en-US" sz="2200" b="1" dirty="0">
              <a:solidFill>
                <a:srgbClr val="C00000"/>
              </a:solidFill>
              <a:latin typeface="Calibri"/>
              <a:cs typeface="Calibri"/>
            </a:endParaRPr>
          </a:p>
        </p:txBody>
      </p:sp>
      <p:pic>
        <p:nvPicPr>
          <p:cNvPr id="22" name="Bildobjekt 21"/>
          <p:cNvPicPr>
            <a:picLocks noChangeAspect="1"/>
          </p:cNvPicPr>
          <p:nvPr/>
        </p:nvPicPr>
        <p:blipFill rotWithShape="1">
          <a:blip r:embed="rId2">
            <a:extLst>
              <a:ext uri="{28A0092B-C50C-407E-A947-70E740481C1C}">
                <a14:useLocalDpi xmlns:a14="http://schemas.microsoft.com/office/drawing/2010/main" val="0"/>
              </a:ext>
            </a:extLst>
          </a:blip>
          <a:srcRect l="54764" t="73211" r="27704" b="15389"/>
          <a:stretch/>
        </p:blipFill>
        <p:spPr>
          <a:xfrm rot="16200000">
            <a:off x="1713401" y="4156063"/>
            <a:ext cx="2476246" cy="1108618"/>
          </a:xfrm>
          <a:prstGeom prst="rect">
            <a:avLst/>
          </a:prstGeom>
        </p:spPr>
      </p:pic>
      <p:sp>
        <p:nvSpPr>
          <p:cNvPr id="11" name="TextBox 4"/>
          <p:cNvSpPr txBox="1"/>
          <p:nvPr/>
        </p:nvSpPr>
        <p:spPr>
          <a:xfrm>
            <a:off x="54436" y="3584314"/>
            <a:ext cx="2698012" cy="1200329"/>
          </a:xfrm>
          <a:prstGeom prst="rect">
            <a:avLst/>
          </a:prstGeom>
          <a:solidFill>
            <a:schemeClr val="bg1">
              <a:alpha val="72000"/>
            </a:schemeClr>
          </a:solidFill>
        </p:spPr>
        <p:txBody>
          <a:bodyPr wrap="square" rtlCol="0">
            <a:spAutoFit/>
          </a:bodyPr>
          <a:lstStyle/>
          <a:p>
            <a:pPr lvl="0" algn="ctr"/>
            <a:r>
              <a:rPr lang="en-US" sz="2200" b="1" dirty="0" smtClean="0">
                <a:latin typeface="Calibri"/>
                <a:cs typeface="Calibri"/>
              </a:rPr>
              <a:t>L3: </a:t>
            </a:r>
          </a:p>
          <a:p>
            <a:pPr lvl="0" algn="ctr"/>
            <a:r>
              <a:rPr lang="en-US" sz="2200" b="1" dirty="0">
                <a:latin typeface="Calibri"/>
                <a:cs typeface="Calibri"/>
              </a:rPr>
              <a:t>VIRTUAL-PHYSICAL</a:t>
            </a:r>
          </a:p>
          <a:p>
            <a:pPr lvl="0" algn="ctr"/>
            <a:r>
              <a:rPr lang="en-US" sz="1400" b="1" dirty="0">
                <a:latin typeface="Calibri"/>
                <a:cs typeface="Calibri"/>
              </a:rPr>
              <a:t>(AR, TANGIBLE UI, SERIOUS GAMES)</a:t>
            </a:r>
          </a:p>
        </p:txBody>
      </p:sp>
      <p:sp>
        <p:nvSpPr>
          <p:cNvPr id="19" name="TextBox 4"/>
          <p:cNvSpPr txBox="1"/>
          <p:nvPr/>
        </p:nvSpPr>
        <p:spPr>
          <a:xfrm>
            <a:off x="67256" y="4867111"/>
            <a:ext cx="2685192" cy="769441"/>
          </a:xfrm>
          <a:prstGeom prst="rect">
            <a:avLst/>
          </a:prstGeom>
          <a:solidFill>
            <a:srgbClr val="F8FFD9">
              <a:alpha val="72000"/>
            </a:srgbClr>
          </a:solidFill>
        </p:spPr>
        <p:txBody>
          <a:bodyPr wrap="square" rtlCol="0">
            <a:spAutoFit/>
          </a:bodyPr>
          <a:lstStyle/>
          <a:p>
            <a:pPr lvl="0" algn="ctr"/>
            <a:r>
              <a:rPr lang="en-US" sz="2200" b="1" dirty="0" smtClean="0">
                <a:solidFill>
                  <a:srgbClr val="C00000"/>
                </a:solidFill>
                <a:latin typeface="Calibri"/>
                <a:cs typeface="Calibri"/>
              </a:rPr>
              <a:t>Lab-L3: Augmented Reality</a:t>
            </a:r>
            <a:endParaRPr lang="en-US" sz="1400" b="1" dirty="0">
              <a:solidFill>
                <a:srgbClr val="C00000"/>
              </a:solidFill>
              <a:latin typeface="Calibri"/>
              <a:cs typeface="Calibri"/>
            </a:endParaRPr>
          </a:p>
        </p:txBody>
      </p:sp>
      <p:sp>
        <p:nvSpPr>
          <p:cNvPr id="24" name="TextBox 11"/>
          <p:cNvSpPr txBox="1"/>
          <p:nvPr/>
        </p:nvSpPr>
        <p:spPr>
          <a:xfrm>
            <a:off x="392324" y="181466"/>
            <a:ext cx="3067568" cy="707886"/>
          </a:xfrm>
          <a:prstGeom prst="rect">
            <a:avLst/>
          </a:prstGeom>
          <a:noFill/>
        </p:spPr>
        <p:txBody>
          <a:bodyPr wrap="square" rtlCol="0">
            <a:spAutoFit/>
          </a:bodyPr>
          <a:lstStyle/>
          <a:p>
            <a:pPr algn="r"/>
            <a:r>
              <a:rPr lang="en-GB" sz="2000" b="1" dirty="0" smtClean="0">
                <a:solidFill>
                  <a:schemeClr val="tx2">
                    <a:lumMod val="50000"/>
                  </a:schemeClr>
                </a:solidFill>
                <a:latin typeface="Abadi MT Condensed Light"/>
                <a:cs typeface="Abadi MT Condensed Light"/>
              </a:rPr>
              <a:t>Interaction technologies:</a:t>
            </a:r>
          </a:p>
          <a:p>
            <a:pPr algn="r"/>
            <a:r>
              <a:rPr lang="en-GB" sz="2000" b="1" dirty="0" smtClean="0">
                <a:solidFill>
                  <a:schemeClr val="tx2">
                    <a:lumMod val="50000"/>
                  </a:schemeClr>
                </a:solidFill>
                <a:latin typeface="Abadi MT Condensed Light"/>
                <a:cs typeface="Abadi MT Condensed Light"/>
              </a:rPr>
              <a:t>Mediation of </a:t>
            </a:r>
            <a:r>
              <a:rPr lang="en-GB" sz="2000" b="1" dirty="0">
                <a:solidFill>
                  <a:schemeClr val="tx2">
                    <a:lumMod val="50000"/>
                  </a:schemeClr>
                </a:solidFill>
                <a:latin typeface="Abadi MT Condensed Light"/>
                <a:cs typeface="Abadi MT Condensed Light"/>
              </a:rPr>
              <a:t>data </a:t>
            </a:r>
            <a:r>
              <a:rPr lang="en-GB" sz="2000" b="1" dirty="0" smtClean="0">
                <a:solidFill>
                  <a:schemeClr val="tx2">
                    <a:lumMod val="50000"/>
                  </a:schemeClr>
                </a:solidFill>
                <a:latin typeface="Abadi MT Condensed Light"/>
                <a:cs typeface="Abadi MT Condensed Light"/>
              </a:rPr>
              <a:t>and behaviour</a:t>
            </a:r>
            <a:endParaRPr lang="en-GB" sz="2000" b="1" dirty="0" smtClean="0">
              <a:solidFill>
                <a:srgbClr val="C00000"/>
              </a:solidFill>
              <a:latin typeface="Abadi MT Condensed Light"/>
              <a:cs typeface="Abadi MT Condensed Light"/>
            </a:endParaRPr>
          </a:p>
        </p:txBody>
      </p:sp>
      <p:sp>
        <p:nvSpPr>
          <p:cNvPr id="25" name="TextBox 11"/>
          <p:cNvSpPr txBox="1"/>
          <p:nvPr/>
        </p:nvSpPr>
        <p:spPr>
          <a:xfrm>
            <a:off x="4474035" y="163411"/>
            <a:ext cx="3485998" cy="707886"/>
          </a:xfrm>
          <a:prstGeom prst="rect">
            <a:avLst/>
          </a:prstGeom>
          <a:noFill/>
        </p:spPr>
        <p:txBody>
          <a:bodyPr wrap="square" rtlCol="0">
            <a:spAutoFit/>
          </a:bodyPr>
          <a:lstStyle/>
          <a:p>
            <a:r>
              <a:rPr lang="en-GB" sz="2000" b="1" dirty="0" smtClean="0">
                <a:solidFill>
                  <a:schemeClr val="tx2">
                    <a:lumMod val="50000"/>
                  </a:schemeClr>
                </a:solidFill>
                <a:latin typeface="Abadi MT Condensed Light"/>
                <a:cs typeface="Abadi MT Condensed Light"/>
              </a:rPr>
              <a:t>AI technologies:</a:t>
            </a:r>
          </a:p>
          <a:p>
            <a:r>
              <a:rPr lang="en-GB" sz="2000" b="1" dirty="0" smtClean="0">
                <a:solidFill>
                  <a:schemeClr val="tx2">
                    <a:lumMod val="50000"/>
                  </a:schemeClr>
                </a:solidFill>
                <a:latin typeface="Abadi MT Condensed Light"/>
                <a:cs typeface="Abadi MT Condensed Light"/>
              </a:rPr>
              <a:t>Management of data and behaviour</a:t>
            </a:r>
            <a:endParaRPr lang="en-GB" sz="2000" b="1" dirty="0" smtClean="0">
              <a:solidFill>
                <a:srgbClr val="C00000"/>
              </a:solidFill>
              <a:latin typeface="Abadi MT Condensed Light"/>
              <a:cs typeface="Abadi MT Condensed Light"/>
            </a:endParaRPr>
          </a:p>
        </p:txBody>
      </p:sp>
      <p:sp>
        <p:nvSpPr>
          <p:cNvPr id="26" name="TextBox 11"/>
          <p:cNvSpPr txBox="1"/>
          <p:nvPr/>
        </p:nvSpPr>
        <p:spPr>
          <a:xfrm>
            <a:off x="3503930" y="1002222"/>
            <a:ext cx="974600" cy="1631216"/>
          </a:xfrm>
          <a:prstGeom prst="rect">
            <a:avLst/>
          </a:prstGeom>
          <a:noFill/>
        </p:spPr>
        <p:txBody>
          <a:bodyPr wrap="square" rtlCol="0">
            <a:spAutoFit/>
          </a:bodyPr>
          <a:lstStyle/>
          <a:p>
            <a:pPr algn="ctr"/>
            <a:r>
              <a:rPr lang="en-GB" sz="2000" b="1" dirty="0" smtClean="0">
                <a:solidFill>
                  <a:schemeClr val="tx2">
                    <a:lumMod val="50000"/>
                  </a:schemeClr>
                </a:solidFill>
                <a:latin typeface="Abadi MT Condensed Light"/>
                <a:cs typeface="Abadi MT Condensed Light"/>
              </a:rPr>
              <a:t>Context:</a:t>
            </a:r>
          </a:p>
          <a:p>
            <a:pPr algn="ctr"/>
            <a:r>
              <a:rPr lang="en-GB" sz="2000" b="1" dirty="0">
                <a:solidFill>
                  <a:schemeClr val="tx2">
                    <a:lumMod val="50000"/>
                  </a:schemeClr>
                </a:solidFill>
                <a:latin typeface="Abadi MT Condensed Light"/>
                <a:cs typeface="Abadi MT Condensed Light"/>
              </a:rPr>
              <a:t>t</a:t>
            </a:r>
            <a:r>
              <a:rPr lang="en-GB" sz="2000" b="1" dirty="0" smtClean="0">
                <a:solidFill>
                  <a:schemeClr val="tx2">
                    <a:lumMod val="50000"/>
                  </a:schemeClr>
                </a:solidFill>
                <a:latin typeface="Abadi MT Condensed Light"/>
                <a:cs typeface="Abadi MT Condensed Light"/>
              </a:rPr>
              <a:t>he “WHERE”</a:t>
            </a:r>
          </a:p>
          <a:p>
            <a:pPr algn="ctr"/>
            <a:r>
              <a:rPr lang="en-GB" sz="2000" b="1" dirty="0">
                <a:solidFill>
                  <a:schemeClr val="tx2">
                    <a:lumMod val="50000"/>
                  </a:schemeClr>
                </a:solidFill>
                <a:latin typeface="Abadi MT Condensed Light"/>
                <a:cs typeface="Abadi MT Condensed Light"/>
              </a:rPr>
              <a:t>i</a:t>
            </a:r>
            <a:r>
              <a:rPr lang="en-GB" sz="2000" b="1" dirty="0" smtClean="0">
                <a:solidFill>
                  <a:schemeClr val="tx2">
                    <a:lumMod val="50000"/>
                  </a:schemeClr>
                </a:solidFill>
                <a:latin typeface="Abadi MT Condensed Light"/>
                <a:cs typeface="Abadi MT Condensed Light"/>
              </a:rPr>
              <a:t>s the action?</a:t>
            </a:r>
            <a:endParaRPr lang="en-GB" sz="2000" b="1" dirty="0" smtClean="0">
              <a:solidFill>
                <a:srgbClr val="C00000"/>
              </a:solidFill>
              <a:latin typeface="Abadi MT Condensed Light"/>
              <a:cs typeface="Abadi MT Condensed Light"/>
            </a:endParaRPr>
          </a:p>
        </p:txBody>
      </p:sp>
      <p:sp>
        <p:nvSpPr>
          <p:cNvPr id="2" name="Platshållare för bildnummer 1"/>
          <p:cNvSpPr>
            <a:spLocks noGrp="1"/>
          </p:cNvSpPr>
          <p:nvPr>
            <p:ph type="sldNum" sz="quarter" idx="12"/>
          </p:nvPr>
        </p:nvSpPr>
        <p:spPr/>
        <p:txBody>
          <a:bodyPr/>
          <a:lstStyle/>
          <a:p>
            <a:pPr>
              <a:defRPr/>
            </a:pPr>
            <a:fld id="{1FEE1F58-C497-8D4D-9AA3-6F68D35D66A6}" type="slidenum">
              <a:rPr lang="sv-SE" smtClean="0"/>
              <a:pPr>
                <a:defRPr/>
              </a:pPr>
              <a:t>39</a:t>
            </a:fld>
            <a:endParaRPr lang="sv-SE" sz="1400" dirty="0"/>
          </a:p>
        </p:txBody>
      </p:sp>
    </p:spTree>
    <p:extLst>
      <p:ext uri="{BB962C8B-B14F-4D97-AF65-F5344CB8AC3E}">
        <p14:creationId xmlns:p14="http://schemas.microsoft.com/office/powerpoint/2010/main" val="17623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0" grpId="0" animBg="1"/>
      <p:bldP spid="16" grpId="0" animBg="1"/>
      <p:bldP spid="18" grpId="0" animBg="1"/>
      <p:bldP spid="20" grpId="0" animBg="1"/>
      <p:bldP spid="21" grpId="0" animBg="1"/>
      <p:bldP spid="11"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191" y="480516"/>
            <a:ext cx="8863152" cy="1080468"/>
          </a:xfrm>
        </p:spPr>
        <p:txBody>
          <a:bodyPr/>
          <a:lstStyle/>
          <a:p>
            <a:r>
              <a:rPr lang="en-GB" dirty="0" smtClean="0"/>
              <a:t>Presentations</a:t>
            </a:r>
            <a:endParaRPr lang="en-GB" dirty="0"/>
          </a:p>
        </p:txBody>
      </p:sp>
      <p:sp>
        <p:nvSpPr>
          <p:cNvPr id="4" name="Content Placeholder 3"/>
          <p:cNvSpPr>
            <a:spLocks noGrp="1"/>
          </p:cNvSpPr>
          <p:nvPr>
            <p:ph sz="half" idx="1"/>
          </p:nvPr>
        </p:nvSpPr>
        <p:spPr>
          <a:xfrm>
            <a:off x="525348" y="1828795"/>
            <a:ext cx="5195830" cy="3819793"/>
          </a:xfrm>
        </p:spPr>
        <p:txBody>
          <a:bodyPr/>
          <a:lstStyle/>
          <a:p>
            <a:pPr>
              <a:buNone/>
            </a:pPr>
            <a:r>
              <a:rPr lang="en-GB" dirty="0" smtClean="0">
                <a:latin typeface="Calibri" charset="0"/>
                <a:ea typeface="Calibri" charset="0"/>
                <a:cs typeface="Calibri" charset="0"/>
              </a:rPr>
              <a:t>Esteban</a:t>
            </a:r>
          </a:p>
          <a:p>
            <a:pPr marL="442913" lvl="1" indent="-165100"/>
            <a:r>
              <a:rPr lang="en-US" sz="2000" dirty="0">
                <a:latin typeface="Calibri" charset="0"/>
                <a:ea typeface="Calibri" charset="0"/>
                <a:cs typeface="Calibri" charset="0"/>
              </a:rPr>
              <a:t> Postdoctoral researcher Affiliated with School of Sports Science</a:t>
            </a:r>
          </a:p>
          <a:p>
            <a:pPr marL="442913" lvl="1" indent="-165100"/>
            <a:r>
              <a:rPr lang="en-US" sz="2000" dirty="0">
                <a:latin typeface="Calibri" charset="0"/>
                <a:ea typeface="Calibri" charset="0"/>
                <a:cs typeface="Calibri" charset="0"/>
              </a:rPr>
              <a:t>Main interests are activity recognition, reasoning and emerging smart technologies tailored to individuals.</a:t>
            </a:r>
          </a:p>
          <a:p>
            <a:pPr marL="277813" lvl="1" indent="0">
              <a:buNone/>
            </a:pPr>
            <a:endParaRPr lang="en-GB" sz="2000" dirty="0">
              <a:latin typeface="Calibri" charset="0"/>
              <a:ea typeface="Calibri" charset="0"/>
              <a:cs typeface="Calibri" charset="0"/>
            </a:endParaRPr>
          </a:p>
        </p:txBody>
      </p:sp>
      <p:sp>
        <p:nvSpPr>
          <p:cNvPr id="5" name="Content Placeholder 4"/>
          <p:cNvSpPr>
            <a:spLocks noGrp="1"/>
          </p:cNvSpPr>
          <p:nvPr>
            <p:ph sz="half" idx="2"/>
          </p:nvPr>
        </p:nvSpPr>
        <p:spPr>
          <a:xfrm>
            <a:off x="7315199" y="1828795"/>
            <a:ext cx="4584357" cy="3447540"/>
          </a:xfrm>
        </p:spPr>
        <p:txBody>
          <a:bodyPr/>
          <a:lstStyle/>
          <a:p>
            <a:pPr>
              <a:buNone/>
            </a:pPr>
            <a:r>
              <a:rPr lang="en-GB" dirty="0" smtClean="0">
                <a:latin typeface="Calibri" charset="0"/>
                <a:ea typeface="Calibri" charset="0"/>
                <a:cs typeface="Calibri" charset="0"/>
              </a:rPr>
              <a:t>Caroline</a:t>
            </a:r>
          </a:p>
          <a:p>
            <a:pPr marL="539750" lvl="1"/>
            <a:r>
              <a:rPr lang="en-US" sz="2000" dirty="0">
                <a:latin typeface="Calibri" charset="0"/>
                <a:ea typeface="Calibri" charset="0"/>
                <a:cs typeface="Calibri" charset="0"/>
              </a:rPr>
              <a:t>Her research studies focuses on computer-supported social activities in the daily life of older adults. </a:t>
            </a:r>
          </a:p>
          <a:p>
            <a:pPr marL="539750" lvl="1"/>
            <a:r>
              <a:rPr lang="en-US" sz="2000" dirty="0">
                <a:latin typeface="Calibri" charset="0"/>
                <a:ea typeface="Calibri" charset="0"/>
                <a:cs typeface="Calibri" charset="0"/>
              </a:rPr>
              <a:t>She investigates health, well-being and social inclusion as potential effects of </a:t>
            </a:r>
            <a:r>
              <a:rPr lang="en-US" sz="2000" dirty="0" err="1">
                <a:latin typeface="Calibri" charset="0"/>
                <a:ea typeface="Calibri" charset="0"/>
                <a:cs typeface="Calibri" charset="0"/>
              </a:rPr>
              <a:t>personalised</a:t>
            </a:r>
            <a:r>
              <a:rPr lang="en-US" sz="2000" dirty="0">
                <a:latin typeface="Calibri" charset="0"/>
                <a:ea typeface="Calibri" charset="0"/>
                <a:cs typeface="Calibri" charset="0"/>
              </a:rPr>
              <a:t> support systems.</a:t>
            </a:r>
            <a:endParaRPr lang="en-GB" dirty="0">
              <a:latin typeface="Calibri" charset="0"/>
              <a:ea typeface="Calibri" charset="0"/>
              <a:cs typeface="Calibri" charset="0"/>
            </a:endParaRPr>
          </a:p>
        </p:txBody>
      </p:sp>
      <p:pic>
        <p:nvPicPr>
          <p:cNvPr id="8" name="Picture 7"/>
          <p:cNvPicPr>
            <a:picLocks noChangeAspect="1"/>
          </p:cNvPicPr>
          <p:nvPr/>
        </p:nvPicPr>
        <p:blipFill>
          <a:blip r:embed="rId2"/>
          <a:stretch>
            <a:fillRect/>
          </a:stretch>
        </p:blipFill>
        <p:spPr>
          <a:xfrm>
            <a:off x="449148" y="4080201"/>
            <a:ext cx="1295400" cy="1836198"/>
          </a:xfrm>
          <a:prstGeom prst="rect">
            <a:avLst/>
          </a:prstGeom>
          <a:ln>
            <a:solidFill>
              <a:srgbClr val="404040"/>
            </a:solidFill>
          </a:ln>
          <a:effectLst>
            <a:outerShdw blurRad="50800" dist="38100" dir="2700000">
              <a:srgbClr val="000000">
                <a:alpha val="43000"/>
              </a:srgbClr>
            </a:outerShdw>
          </a:effectLst>
        </p:spPr>
      </p:pic>
      <p:pic>
        <p:nvPicPr>
          <p:cNvPr id="9" name="Picture 8"/>
          <p:cNvPicPr>
            <a:picLocks noChangeAspect="1"/>
          </p:cNvPicPr>
          <p:nvPr/>
        </p:nvPicPr>
        <p:blipFill>
          <a:blip r:embed="rId3"/>
          <a:stretch>
            <a:fillRect/>
          </a:stretch>
        </p:blipFill>
        <p:spPr>
          <a:xfrm>
            <a:off x="6246340" y="4080201"/>
            <a:ext cx="1371600" cy="1826315"/>
          </a:xfrm>
          <a:prstGeom prst="rect">
            <a:avLst/>
          </a:prstGeom>
          <a:ln>
            <a:solidFill>
              <a:srgbClr val="404040"/>
            </a:solidFill>
          </a:ln>
          <a:effectLst>
            <a:outerShdw blurRad="50800" dist="38100" dir="2700000">
              <a:srgbClr val="000000">
                <a:alpha val="43000"/>
              </a:srgbClr>
            </a:outerShdw>
          </a:effectLst>
        </p:spPr>
      </p:pic>
      <p:sp>
        <p:nvSpPr>
          <p:cNvPr id="3" name="Platshållare för datum 2"/>
          <p:cNvSpPr>
            <a:spLocks noGrp="1"/>
          </p:cNvSpPr>
          <p:nvPr>
            <p:ph type="dt" sz="half" idx="10"/>
          </p:nvPr>
        </p:nvSpPr>
        <p:spPr/>
        <p:txBody>
          <a:bodyPr/>
          <a:lstStyle/>
          <a:p>
            <a:r>
              <a:rPr lang="sv-SE" smtClean="0"/>
              <a:t>2018-11-08</a:t>
            </a:r>
            <a:endParaRPr lang="sv-SE" sz="1400"/>
          </a:p>
        </p:txBody>
      </p:sp>
      <p:sp>
        <p:nvSpPr>
          <p:cNvPr id="7" name="Platshållare för bildnummer 6"/>
          <p:cNvSpPr>
            <a:spLocks noGrp="1"/>
          </p:cNvSpPr>
          <p:nvPr>
            <p:ph type="sldNum" sz="quarter" idx="12"/>
          </p:nvPr>
        </p:nvSpPr>
        <p:spPr/>
        <p:txBody>
          <a:bodyPr/>
          <a:lstStyle/>
          <a:p>
            <a:fld id="{513774BA-BAC6-3A4A-8086-B0CF16C7A022}" type="slidenum">
              <a:rPr lang="sv-SE" smtClean="0"/>
              <a:pPr/>
              <a:t>4</a:t>
            </a:fld>
            <a:endParaRPr lang="sv-SE" sz="1400"/>
          </a:p>
        </p:txBody>
      </p:sp>
    </p:spTree>
    <p:extLst>
      <p:ext uri="{BB962C8B-B14F-4D97-AF65-F5344CB8AC3E}">
        <p14:creationId xmlns:p14="http://schemas.microsoft.com/office/powerpoint/2010/main" val="6463955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220" y="630170"/>
            <a:ext cx="11012962" cy="714434"/>
          </a:xfrm>
        </p:spPr>
        <p:txBody>
          <a:bodyPr>
            <a:noAutofit/>
          </a:bodyPr>
          <a:lstStyle/>
          <a:p>
            <a:pPr marL="514350" indent="-514350"/>
            <a:r>
              <a:rPr lang="en-GB" dirty="0"/>
              <a:t>ACTIONS – THE “HOW”: How does the agent…</a:t>
            </a:r>
          </a:p>
        </p:txBody>
      </p:sp>
      <p:sp>
        <p:nvSpPr>
          <p:cNvPr id="3" name="Content Placeholder 2"/>
          <p:cNvSpPr>
            <a:spLocks noGrp="1"/>
          </p:cNvSpPr>
          <p:nvPr>
            <p:ph idx="1"/>
          </p:nvPr>
        </p:nvSpPr>
        <p:spPr>
          <a:xfrm>
            <a:off x="1149177" y="1729946"/>
            <a:ext cx="9873049" cy="4240613"/>
          </a:xfrm>
        </p:spPr>
        <p:txBody>
          <a:bodyPr>
            <a:normAutofit lnSpcReduction="10000"/>
          </a:bodyPr>
          <a:lstStyle/>
          <a:p>
            <a:pPr marL="514350" indent="-514350"/>
            <a:r>
              <a:rPr lang="en-GB" sz="2400" dirty="0">
                <a:solidFill>
                  <a:srgbClr val="000000"/>
                </a:solidFill>
                <a:latin typeface="Calibri" charset="0"/>
                <a:ea typeface="Calibri" charset="0"/>
                <a:cs typeface="Calibri" charset="0"/>
              </a:rPr>
              <a:t>Perceive</a:t>
            </a:r>
          </a:p>
          <a:p>
            <a:pPr marL="914400" lvl="1" indent="-514350"/>
            <a:r>
              <a:rPr lang="en-GB" sz="2400" dirty="0">
                <a:solidFill>
                  <a:srgbClr val="000000"/>
                </a:solidFill>
                <a:latin typeface="Calibri" charset="0"/>
                <a:ea typeface="Calibri" charset="0"/>
                <a:cs typeface="Calibri" charset="0"/>
              </a:rPr>
              <a:t>Sensors, subjective inputs</a:t>
            </a:r>
          </a:p>
          <a:p>
            <a:pPr marL="514350" indent="-514350"/>
            <a:r>
              <a:rPr lang="en-GB" sz="2400" dirty="0">
                <a:solidFill>
                  <a:srgbClr val="000000"/>
                </a:solidFill>
                <a:latin typeface="Calibri" charset="0"/>
                <a:ea typeface="Calibri" charset="0"/>
                <a:cs typeface="Calibri" charset="0"/>
              </a:rPr>
              <a:t>Interpret</a:t>
            </a:r>
          </a:p>
          <a:p>
            <a:pPr marL="914400" lvl="1" indent="-514350"/>
            <a:r>
              <a:rPr lang="en-GB" sz="2400" dirty="0">
                <a:solidFill>
                  <a:srgbClr val="000000"/>
                </a:solidFill>
                <a:latin typeface="Calibri" charset="0"/>
                <a:ea typeface="Calibri" charset="0"/>
                <a:cs typeface="Calibri" charset="0"/>
              </a:rPr>
              <a:t>Detect/recognise and represent behaviour/activity</a:t>
            </a:r>
          </a:p>
          <a:p>
            <a:pPr marL="914400" lvl="1" indent="-514350"/>
            <a:r>
              <a:rPr lang="en-GB" sz="2400" dirty="0">
                <a:solidFill>
                  <a:srgbClr val="000000"/>
                </a:solidFill>
                <a:latin typeface="Calibri" charset="0"/>
                <a:ea typeface="Calibri" charset="0"/>
                <a:cs typeface="Calibri" charset="0"/>
              </a:rPr>
              <a:t>Evaluate behaviour/activity</a:t>
            </a:r>
          </a:p>
          <a:p>
            <a:pPr marL="514350" indent="-514350"/>
            <a:r>
              <a:rPr lang="en-GB" sz="2400" dirty="0">
                <a:solidFill>
                  <a:srgbClr val="000000"/>
                </a:solidFill>
                <a:latin typeface="Calibri" charset="0"/>
                <a:ea typeface="Calibri" charset="0"/>
                <a:cs typeface="Calibri" charset="0"/>
              </a:rPr>
              <a:t>Reason, decide</a:t>
            </a:r>
          </a:p>
          <a:p>
            <a:pPr marL="514350" indent="-514350"/>
            <a:r>
              <a:rPr lang="en-GB" sz="2400" dirty="0">
                <a:solidFill>
                  <a:srgbClr val="000000"/>
                </a:solidFill>
                <a:latin typeface="Calibri" charset="0"/>
                <a:ea typeface="Calibri" charset="0"/>
                <a:cs typeface="Calibri" charset="0"/>
              </a:rPr>
              <a:t>Support/assist activity</a:t>
            </a:r>
          </a:p>
          <a:p>
            <a:pPr marL="514350" indent="-514350"/>
            <a:r>
              <a:rPr lang="en-GB" sz="2400" dirty="0">
                <a:solidFill>
                  <a:srgbClr val="000000"/>
                </a:solidFill>
                <a:latin typeface="Calibri" charset="0"/>
                <a:ea typeface="Calibri" charset="0"/>
                <a:cs typeface="Calibri" charset="0"/>
              </a:rPr>
              <a:t>Learn</a:t>
            </a:r>
          </a:p>
          <a:p>
            <a:pPr marL="514350" indent="-514350"/>
            <a:r>
              <a:rPr lang="en-GB" sz="2400" dirty="0">
                <a:solidFill>
                  <a:srgbClr val="000000"/>
                </a:solidFill>
                <a:latin typeface="Calibri" charset="0"/>
                <a:ea typeface="Calibri" charset="0"/>
                <a:cs typeface="Calibri" charset="0"/>
              </a:rPr>
              <a:t>Adapt</a:t>
            </a:r>
          </a:p>
          <a:p>
            <a:pPr marL="514350" indent="-514350"/>
            <a:r>
              <a:rPr lang="en-GB" sz="2400" dirty="0">
                <a:solidFill>
                  <a:srgbClr val="000000"/>
                </a:solidFill>
                <a:latin typeface="Calibri" charset="0"/>
                <a:ea typeface="Calibri" charset="0"/>
                <a:cs typeface="Calibri" charset="0"/>
              </a:rPr>
              <a:t>Persuade</a:t>
            </a:r>
          </a:p>
        </p:txBody>
      </p:sp>
      <p:sp>
        <p:nvSpPr>
          <p:cNvPr id="5" name="Date Placeholder 4"/>
          <p:cNvSpPr>
            <a:spLocks noGrp="1"/>
          </p:cNvSpPr>
          <p:nvPr>
            <p:ph type="dt" sz="half" idx="10"/>
          </p:nvPr>
        </p:nvSpPr>
        <p:spPr/>
        <p:txBody>
          <a:bodyPr/>
          <a:lstStyle/>
          <a:p>
            <a:r>
              <a:rPr lang="sv-SE" smtClean="0"/>
              <a:t>2018-11-08</a:t>
            </a:r>
            <a:endParaRPr lang="sv-SE" sz="1400"/>
          </a:p>
        </p:txBody>
      </p:sp>
      <p:sp>
        <p:nvSpPr>
          <p:cNvPr id="6" name="TextBox 11"/>
          <p:cNvSpPr txBox="1"/>
          <p:nvPr/>
        </p:nvSpPr>
        <p:spPr>
          <a:xfrm>
            <a:off x="9454536" y="1344604"/>
            <a:ext cx="2737464" cy="3170099"/>
          </a:xfrm>
          <a:prstGeom prst="rect">
            <a:avLst/>
          </a:prstGeom>
          <a:solidFill>
            <a:schemeClr val="bg1">
              <a:alpha val="83000"/>
            </a:schemeClr>
          </a:solidFill>
        </p:spPr>
        <p:txBody>
          <a:bodyPr wrap="square" rtlCol="0">
            <a:spAutoFit/>
          </a:bodyPr>
          <a:lstStyle/>
          <a:p>
            <a:pPr algn="ctr"/>
            <a:r>
              <a:rPr lang="en-GB" sz="2000" b="1" dirty="0" smtClean="0">
                <a:solidFill>
                  <a:schemeClr val="tx2">
                    <a:lumMod val="50000"/>
                  </a:schemeClr>
                </a:solidFill>
                <a:latin typeface="Abadi MT Condensed Light"/>
                <a:cs typeface="Abadi MT Condensed Light"/>
              </a:rPr>
              <a:t>ARTIFICIAL INTELLIGENCE METHOD </a:t>
            </a:r>
            <a:r>
              <a:rPr lang="en-GB" sz="2000" b="1" dirty="0">
                <a:solidFill>
                  <a:schemeClr val="tx2">
                    <a:lumMod val="50000"/>
                  </a:schemeClr>
                </a:solidFill>
                <a:latin typeface="Abadi MT Condensed Light"/>
                <a:cs typeface="Abadi MT Condensed Light"/>
              </a:rPr>
              <a:t>examples </a:t>
            </a:r>
            <a:endParaRPr lang="en-GB" sz="2000" b="1" dirty="0" smtClean="0">
              <a:solidFill>
                <a:schemeClr val="tx2">
                  <a:lumMod val="50000"/>
                </a:schemeClr>
              </a:solidFill>
              <a:latin typeface="Abadi MT Condensed Light"/>
              <a:cs typeface="Abadi MT Condensed Light"/>
            </a:endParaRPr>
          </a:p>
          <a:p>
            <a:pPr algn="ctr"/>
            <a:r>
              <a:rPr lang="en-GB" sz="2000" dirty="0" smtClean="0">
                <a:solidFill>
                  <a:schemeClr val="tx2">
                    <a:lumMod val="50000"/>
                  </a:schemeClr>
                </a:solidFill>
                <a:latin typeface="Abadi MT Condensed Light"/>
                <a:cs typeface="Abadi MT Condensed Light"/>
              </a:rPr>
              <a:t>Pattern Recognition</a:t>
            </a:r>
          </a:p>
          <a:p>
            <a:pPr algn="ctr"/>
            <a:r>
              <a:rPr lang="en-GB" sz="2000" dirty="0" smtClean="0">
                <a:solidFill>
                  <a:schemeClr val="tx2">
                    <a:lumMod val="50000"/>
                  </a:schemeClr>
                </a:solidFill>
                <a:latin typeface="Abadi MT Condensed Light"/>
                <a:cs typeface="Abadi MT Condensed Light"/>
              </a:rPr>
              <a:t>Machine Learning</a:t>
            </a:r>
          </a:p>
          <a:p>
            <a:pPr algn="ctr"/>
            <a:r>
              <a:rPr lang="en-GB" sz="2000" dirty="0">
                <a:solidFill>
                  <a:schemeClr val="tx2">
                    <a:lumMod val="50000"/>
                  </a:schemeClr>
                </a:solidFill>
                <a:latin typeface="Abadi MT Condensed Light"/>
                <a:cs typeface="Abadi MT Condensed Light"/>
              </a:rPr>
              <a:t>Knowledge Representation</a:t>
            </a:r>
          </a:p>
          <a:p>
            <a:pPr algn="ctr"/>
            <a:r>
              <a:rPr lang="en-GB" sz="2000" dirty="0" smtClean="0">
                <a:solidFill>
                  <a:schemeClr val="tx2">
                    <a:lumMod val="50000"/>
                  </a:schemeClr>
                </a:solidFill>
                <a:latin typeface="Abadi MT Condensed Light"/>
                <a:cs typeface="Abadi MT Condensed Light"/>
              </a:rPr>
              <a:t>Case-Based Reasoning</a:t>
            </a:r>
          </a:p>
          <a:p>
            <a:pPr algn="ctr"/>
            <a:r>
              <a:rPr lang="en-GB" sz="2000" dirty="0" smtClean="0">
                <a:solidFill>
                  <a:schemeClr val="tx2">
                    <a:lumMod val="50000"/>
                  </a:schemeClr>
                </a:solidFill>
                <a:latin typeface="Abadi MT Condensed Light"/>
                <a:cs typeface="Abadi MT Condensed Light"/>
              </a:rPr>
              <a:t>Formal argumentation</a:t>
            </a:r>
          </a:p>
          <a:p>
            <a:pPr algn="ctr"/>
            <a:r>
              <a:rPr lang="en-GB" sz="2000" dirty="0" smtClean="0">
                <a:solidFill>
                  <a:schemeClr val="tx2">
                    <a:lumMod val="50000"/>
                  </a:schemeClr>
                </a:solidFill>
                <a:latin typeface="Abadi MT Condensed Light"/>
                <a:cs typeface="Abadi MT Condensed Light"/>
              </a:rPr>
              <a:t>Answer Set Solvers</a:t>
            </a:r>
          </a:p>
          <a:p>
            <a:pPr algn="ctr"/>
            <a:r>
              <a:rPr lang="en-GB" sz="2000" dirty="0">
                <a:solidFill>
                  <a:schemeClr val="tx2">
                    <a:lumMod val="50000"/>
                  </a:schemeClr>
                </a:solidFill>
                <a:latin typeface="Abadi MT Condensed Light"/>
                <a:cs typeface="Abadi MT Condensed Light"/>
              </a:rPr>
              <a:t>P</a:t>
            </a:r>
            <a:r>
              <a:rPr lang="en-GB" sz="2000" dirty="0" smtClean="0">
                <a:solidFill>
                  <a:schemeClr val="tx2">
                    <a:lumMod val="50000"/>
                  </a:schemeClr>
                </a:solidFill>
                <a:latin typeface="Abadi MT Condensed Light"/>
                <a:cs typeface="Abadi MT Condensed Light"/>
              </a:rPr>
              <a:t>lanning</a:t>
            </a:r>
          </a:p>
          <a:p>
            <a:pPr algn="ctr"/>
            <a:r>
              <a:rPr lang="en-GB" sz="2000" dirty="0" smtClean="0">
                <a:solidFill>
                  <a:schemeClr val="tx2">
                    <a:lumMod val="50000"/>
                  </a:schemeClr>
                </a:solidFill>
                <a:latin typeface="Abadi MT Condensed Light"/>
                <a:cs typeface="Abadi MT Condensed Light"/>
              </a:rPr>
              <a:t>Natural Language Processing</a:t>
            </a:r>
          </a:p>
        </p:txBody>
      </p:sp>
      <p:sp>
        <p:nvSpPr>
          <p:cNvPr id="7" name="Platshållare för bildnummer 6"/>
          <p:cNvSpPr>
            <a:spLocks noGrp="1"/>
          </p:cNvSpPr>
          <p:nvPr>
            <p:ph type="sldNum" sz="quarter" idx="12"/>
          </p:nvPr>
        </p:nvSpPr>
        <p:spPr/>
        <p:txBody>
          <a:bodyPr/>
          <a:lstStyle/>
          <a:p>
            <a:pPr>
              <a:defRPr/>
            </a:pPr>
            <a:fld id="{1FEE1F58-C497-8D4D-9AA3-6F68D35D66A6}" type="slidenum">
              <a:rPr lang="sv-SE" smtClean="0"/>
              <a:pPr>
                <a:defRPr/>
              </a:pPr>
              <a:t>40</a:t>
            </a:fld>
            <a:endParaRPr lang="sv-SE" sz="1400" dirty="0"/>
          </a:p>
        </p:txBody>
      </p:sp>
    </p:spTree>
    <p:extLst>
      <p:ext uri="{BB962C8B-B14F-4D97-AF65-F5344CB8AC3E}">
        <p14:creationId xmlns:p14="http://schemas.microsoft.com/office/powerpoint/2010/main" val="743797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pic>
        <p:nvPicPr>
          <p:cNvPr id="3" name="Bildobjekt 2"/>
          <p:cNvPicPr>
            <a:picLocks noChangeAspect="1"/>
          </p:cNvPicPr>
          <p:nvPr/>
        </p:nvPicPr>
        <p:blipFill>
          <a:blip r:embed="rId2"/>
          <a:stretch>
            <a:fillRect/>
          </a:stretch>
        </p:blipFill>
        <p:spPr>
          <a:xfrm>
            <a:off x="0" y="0"/>
            <a:ext cx="9798908" cy="6905078"/>
          </a:xfrm>
          <a:prstGeom prst="rect">
            <a:avLst/>
          </a:prstGeom>
        </p:spPr>
      </p:pic>
      <p:pic>
        <p:nvPicPr>
          <p:cNvPr id="7" name="Bildobjekt 6"/>
          <p:cNvPicPr>
            <a:picLocks noChangeAspect="1"/>
          </p:cNvPicPr>
          <p:nvPr/>
        </p:nvPicPr>
        <p:blipFill>
          <a:blip r:embed="rId3"/>
          <a:stretch>
            <a:fillRect/>
          </a:stretch>
        </p:blipFill>
        <p:spPr>
          <a:xfrm>
            <a:off x="9082216" y="1088508"/>
            <a:ext cx="3109784" cy="1216445"/>
          </a:xfrm>
          <a:prstGeom prst="rect">
            <a:avLst/>
          </a:prstGeom>
        </p:spPr>
      </p:pic>
      <p:pic>
        <p:nvPicPr>
          <p:cNvPr id="8" name="Bildobjekt 7"/>
          <p:cNvPicPr>
            <a:picLocks noChangeAspect="1"/>
          </p:cNvPicPr>
          <p:nvPr/>
        </p:nvPicPr>
        <p:blipFill>
          <a:blip r:embed="rId4"/>
          <a:stretch>
            <a:fillRect/>
          </a:stretch>
        </p:blipFill>
        <p:spPr>
          <a:xfrm>
            <a:off x="9338672" y="2304953"/>
            <a:ext cx="1452552" cy="1061480"/>
          </a:xfrm>
          <a:prstGeom prst="rect">
            <a:avLst/>
          </a:prstGeom>
        </p:spPr>
      </p:pic>
      <p:pic>
        <p:nvPicPr>
          <p:cNvPr id="9" name="Bildobjekt 8"/>
          <p:cNvPicPr>
            <a:picLocks noChangeAspect="1"/>
          </p:cNvPicPr>
          <p:nvPr/>
        </p:nvPicPr>
        <p:blipFill>
          <a:blip r:embed="rId5"/>
          <a:stretch>
            <a:fillRect/>
          </a:stretch>
        </p:blipFill>
        <p:spPr>
          <a:xfrm>
            <a:off x="10637108" y="2325175"/>
            <a:ext cx="1780723" cy="1127364"/>
          </a:xfrm>
          <a:prstGeom prst="rect">
            <a:avLst/>
          </a:prstGeom>
        </p:spPr>
      </p:pic>
      <p:pic>
        <p:nvPicPr>
          <p:cNvPr id="10" name="Bildobjekt 9"/>
          <p:cNvPicPr>
            <a:picLocks noChangeAspect="1"/>
          </p:cNvPicPr>
          <p:nvPr/>
        </p:nvPicPr>
        <p:blipFill>
          <a:blip r:embed="rId6"/>
          <a:stretch>
            <a:fillRect/>
          </a:stretch>
        </p:blipFill>
        <p:spPr>
          <a:xfrm>
            <a:off x="9680362" y="3538755"/>
            <a:ext cx="1589000" cy="1144297"/>
          </a:xfrm>
          <a:prstGeom prst="rect">
            <a:avLst/>
          </a:prstGeom>
        </p:spPr>
      </p:pic>
      <p:pic>
        <p:nvPicPr>
          <p:cNvPr id="11" name="Bildobjekt 10"/>
          <p:cNvPicPr>
            <a:picLocks noChangeAspect="1"/>
          </p:cNvPicPr>
          <p:nvPr/>
        </p:nvPicPr>
        <p:blipFill>
          <a:blip r:embed="rId7"/>
          <a:stretch>
            <a:fillRect/>
          </a:stretch>
        </p:blipFill>
        <p:spPr>
          <a:xfrm>
            <a:off x="9798908" y="4808723"/>
            <a:ext cx="2405792" cy="2083998"/>
          </a:xfrm>
          <a:prstGeom prst="rect">
            <a:avLst/>
          </a:prstGeom>
        </p:spPr>
      </p:pic>
      <p:pic>
        <p:nvPicPr>
          <p:cNvPr id="12" name="Bildobjekt 11"/>
          <p:cNvPicPr>
            <a:picLocks noChangeAspect="1"/>
          </p:cNvPicPr>
          <p:nvPr/>
        </p:nvPicPr>
        <p:blipFill>
          <a:blip r:embed="rId8"/>
          <a:stretch>
            <a:fillRect/>
          </a:stretch>
        </p:blipFill>
        <p:spPr>
          <a:xfrm>
            <a:off x="6774420" y="6487646"/>
            <a:ext cx="3862688" cy="386960"/>
          </a:xfrm>
          <a:prstGeom prst="rect">
            <a:avLst/>
          </a:prstGeom>
        </p:spPr>
      </p:pic>
      <p:sp>
        <p:nvSpPr>
          <p:cNvPr id="13" name="Platshållare för bildnummer 12"/>
          <p:cNvSpPr>
            <a:spLocks noGrp="1"/>
          </p:cNvSpPr>
          <p:nvPr>
            <p:ph type="sldNum" sz="quarter" idx="12"/>
          </p:nvPr>
        </p:nvSpPr>
        <p:spPr/>
        <p:txBody>
          <a:bodyPr/>
          <a:lstStyle/>
          <a:p>
            <a:pPr>
              <a:defRPr/>
            </a:pPr>
            <a:fld id="{1FEE1F58-C497-8D4D-9AA3-6F68D35D66A6}" type="slidenum">
              <a:rPr lang="sv-SE" smtClean="0"/>
              <a:pPr>
                <a:defRPr/>
              </a:pPr>
              <a:t>41</a:t>
            </a:fld>
            <a:endParaRPr lang="sv-SE" sz="1400" dirty="0"/>
          </a:p>
        </p:txBody>
      </p:sp>
    </p:spTree>
    <p:extLst>
      <p:ext uri="{BB962C8B-B14F-4D97-AF65-F5344CB8AC3E}">
        <p14:creationId xmlns:p14="http://schemas.microsoft.com/office/powerpoint/2010/main" val="8189905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pic>
        <p:nvPicPr>
          <p:cNvPr id="3" name="Bildobjekt 2"/>
          <p:cNvPicPr>
            <a:picLocks noChangeAspect="1"/>
          </p:cNvPicPr>
          <p:nvPr/>
        </p:nvPicPr>
        <p:blipFill>
          <a:blip r:embed="rId2"/>
          <a:stretch>
            <a:fillRect/>
          </a:stretch>
        </p:blipFill>
        <p:spPr>
          <a:xfrm>
            <a:off x="0" y="0"/>
            <a:ext cx="8069619" cy="6858000"/>
          </a:xfrm>
          <a:prstGeom prst="rect">
            <a:avLst/>
          </a:prstGeom>
        </p:spPr>
      </p:pic>
      <p:sp>
        <p:nvSpPr>
          <p:cNvPr id="7" name="Platshållare för bildnummer 6"/>
          <p:cNvSpPr>
            <a:spLocks noGrp="1"/>
          </p:cNvSpPr>
          <p:nvPr>
            <p:ph type="sldNum" sz="quarter" idx="12"/>
          </p:nvPr>
        </p:nvSpPr>
        <p:spPr/>
        <p:txBody>
          <a:bodyPr/>
          <a:lstStyle/>
          <a:p>
            <a:pPr>
              <a:defRPr/>
            </a:pPr>
            <a:fld id="{1FEE1F58-C497-8D4D-9AA3-6F68D35D66A6}" type="slidenum">
              <a:rPr lang="sv-SE" smtClean="0"/>
              <a:pPr>
                <a:defRPr/>
              </a:pPr>
              <a:t>42</a:t>
            </a:fld>
            <a:endParaRPr lang="sv-SE" sz="1400" dirty="0"/>
          </a:p>
        </p:txBody>
      </p:sp>
    </p:spTree>
    <p:extLst>
      <p:ext uri="{BB962C8B-B14F-4D97-AF65-F5344CB8AC3E}">
        <p14:creationId xmlns:p14="http://schemas.microsoft.com/office/powerpoint/2010/main" val="20878588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360296"/>
            <a:ext cx="12192000" cy="774761"/>
          </a:xfrm>
        </p:spPr>
        <p:txBody>
          <a:bodyPr/>
          <a:lstStyle/>
          <a:p>
            <a:r>
              <a:rPr lang="sv-SE" sz="2600" dirty="0" err="1"/>
              <a:t>Interactive</a:t>
            </a:r>
            <a:r>
              <a:rPr lang="sv-SE" sz="2600" dirty="0"/>
              <a:t>, Intelligent Systems and Environments</a:t>
            </a:r>
          </a:p>
        </p:txBody>
      </p:sp>
      <p:sp>
        <p:nvSpPr>
          <p:cNvPr id="7" name="Rektangel 6"/>
          <p:cNvSpPr/>
          <p:nvPr/>
        </p:nvSpPr>
        <p:spPr bwMode="auto">
          <a:xfrm>
            <a:off x="8794016" y="1928819"/>
            <a:ext cx="1800200" cy="416447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8" name="Rektangel 7"/>
          <p:cNvSpPr/>
          <p:nvPr/>
        </p:nvSpPr>
        <p:spPr bwMode="auto">
          <a:xfrm>
            <a:off x="3198576" y="1066801"/>
            <a:ext cx="5571822" cy="4805043"/>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6" name="Rektangel 5"/>
          <p:cNvSpPr/>
          <p:nvPr/>
        </p:nvSpPr>
        <p:spPr bwMode="auto">
          <a:xfrm>
            <a:off x="1655455" y="1925923"/>
            <a:ext cx="1512168" cy="4167373"/>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9" name="textruta 8"/>
          <p:cNvSpPr txBox="1"/>
          <p:nvPr/>
        </p:nvSpPr>
        <p:spPr>
          <a:xfrm>
            <a:off x="1655455" y="1923027"/>
            <a:ext cx="1512168" cy="3200876"/>
          </a:xfrm>
          <a:prstGeom prst="rect">
            <a:avLst/>
          </a:prstGeom>
          <a:noFill/>
        </p:spPr>
        <p:txBody>
          <a:bodyPr wrap="square" rtlCol="0">
            <a:spAutoFit/>
          </a:bodyPr>
          <a:lstStyle/>
          <a:p>
            <a:r>
              <a:rPr lang="sv-SE" sz="2200" dirty="0">
                <a:latin typeface="Calibri" charset="0"/>
                <a:ea typeface="Calibri" charset="0"/>
                <a:cs typeface="Calibri" charset="0"/>
              </a:rPr>
              <a:t>INPUT</a:t>
            </a:r>
          </a:p>
          <a:p>
            <a:endParaRPr lang="sv-SE" dirty="0">
              <a:latin typeface="Calibri" charset="0"/>
              <a:ea typeface="Calibri" charset="0"/>
              <a:cs typeface="Calibri" charset="0"/>
            </a:endParaRPr>
          </a:p>
          <a:p>
            <a:r>
              <a:rPr lang="sv-SE" dirty="0">
                <a:latin typeface="Calibri" charset="0"/>
                <a:ea typeface="Calibri" charset="0"/>
                <a:cs typeface="Calibri" charset="0"/>
              </a:rPr>
              <a:t>Sensor (implicit / </a:t>
            </a:r>
            <a:r>
              <a:rPr lang="sv-SE" dirty="0" err="1">
                <a:latin typeface="Calibri" charset="0"/>
                <a:ea typeface="Calibri" charset="0"/>
                <a:cs typeface="Calibri" charset="0"/>
              </a:rPr>
              <a:t>contextual</a:t>
            </a:r>
            <a:r>
              <a:rPr lang="sv-SE" dirty="0">
                <a:latin typeface="Calibri" charset="0"/>
                <a:ea typeface="Calibri" charset="0"/>
                <a:cs typeface="Calibri" charset="0"/>
              </a:rPr>
              <a:t>) information</a:t>
            </a:r>
          </a:p>
          <a:p>
            <a:endParaRPr lang="sv-SE" dirty="0">
              <a:latin typeface="Calibri" charset="0"/>
              <a:ea typeface="Calibri" charset="0"/>
              <a:cs typeface="Calibri" charset="0"/>
            </a:endParaRPr>
          </a:p>
          <a:p>
            <a:r>
              <a:rPr lang="sv-SE" dirty="0">
                <a:latin typeface="Calibri" charset="0"/>
                <a:ea typeface="Calibri" charset="0"/>
                <a:cs typeface="Calibri" charset="0"/>
              </a:rPr>
              <a:t>Manual (explicit / </a:t>
            </a:r>
            <a:r>
              <a:rPr lang="sv-SE" dirty="0" err="1">
                <a:latin typeface="Calibri" charset="0"/>
                <a:ea typeface="Calibri" charset="0"/>
                <a:cs typeface="Calibri" charset="0"/>
              </a:rPr>
              <a:t>intensional</a:t>
            </a:r>
            <a:r>
              <a:rPr lang="sv-SE" dirty="0">
                <a:latin typeface="Calibri" charset="0"/>
                <a:ea typeface="Calibri" charset="0"/>
                <a:cs typeface="Calibri" charset="0"/>
              </a:rPr>
              <a:t>) information</a:t>
            </a:r>
          </a:p>
        </p:txBody>
      </p:sp>
      <p:sp>
        <p:nvSpPr>
          <p:cNvPr id="10" name="textruta 9"/>
          <p:cNvSpPr txBox="1"/>
          <p:nvPr/>
        </p:nvSpPr>
        <p:spPr>
          <a:xfrm>
            <a:off x="8832304" y="1925924"/>
            <a:ext cx="1794658" cy="3662541"/>
          </a:xfrm>
          <a:prstGeom prst="rect">
            <a:avLst/>
          </a:prstGeom>
          <a:noFill/>
        </p:spPr>
        <p:txBody>
          <a:bodyPr wrap="none" rtlCol="0">
            <a:spAutoFit/>
          </a:bodyPr>
          <a:lstStyle/>
          <a:p>
            <a:r>
              <a:rPr lang="sv-SE" dirty="0">
                <a:latin typeface="Calibri" charset="0"/>
                <a:ea typeface="Calibri" charset="0"/>
                <a:cs typeface="Calibri" charset="0"/>
              </a:rPr>
              <a:t>OUTPUT </a:t>
            </a:r>
          </a:p>
          <a:p>
            <a:r>
              <a:rPr lang="sv-SE" sz="1400" dirty="0">
                <a:latin typeface="Calibri" charset="0"/>
                <a:ea typeface="Calibri" charset="0"/>
                <a:cs typeface="Calibri" charset="0"/>
              </a:rPr>
              <a:t>(actions/</a:t>
            </a:r>
            <a:r>
              <a:rPr lang="sv-SE" sz="1400" dirty="0" err="1">
                <a:latin typeface="Calibri" charset="0"/>
                <a:ea typeface="Calibri" charset="0"/>
                <a:cs typeface="Calibri" charset="0"/>
              </a:rPr>
              <a:t>behaviour</a:t>
            </a:r>
            <a:r>
              <a:rPr lang="sv-SE" sz="1400" dirty="0">
                <a:latin typeface="Calibri" charset="0"/>
                <a:ea typeface="Calibri" charset="0"/>
                <a:cs typeface="Calibri" charset="0"/>
              </a:rPr>
              <a:t>)</a:t>
            </a:r>
          </a:p>
          <a:p>
            <a:endParaRPr lang="sv-SE" sz="1400" dirty="0">
              <a:latin typeface="Calibri" charset="0"/>
              <a:ea typeface="Calibri" charset="0"/>
              <a:cs typeface="Calibri" charset="0"/>
            </a:endParaRPr>
          </a:p>
          <a:p>
            <a:r>
              <a:rPr lang="sv-SE" dirty="0" err="1">
                <a:latin typeface="Calibri" charset="0"/>
                <a:ea typeface="Calibri" charset="0"/>
                <a:cs typeface="Calibri" charset="0"/>
              </a:rPr>
              <a:t>Advice</a:t>
            </a:r>
            <a:endParaRPr lang="sv-SE" dirty="0">
              <a:latin typeface="Calibri" charset="0"/>
              <a:ea typeface="Calibri" charset="0"/>
              <a:cs typeface="Calibri" charset="0"/>
            </a:endParaRPr>
          </a:p>
          <a:p>
            <a:r>
              <a:rPr lang="sv-SE" dirty="0">
                <a:latin typeface="Calibri" charset="0"/>
                <a:ea typeface="Calibri" charset="0"/>
                <a:cs typeface="Calibri" charset="0"/>
              </a:rPr>
              <a:t>Decision</a:t>
            </a:r>
          </a:p>
          <a:p>
            <a:r>
              <a:rPr lang="sv-SE" dirty="0" err="1">
                <a:latin typeface="Calibri" charset="0"/>
                <a:ea typeface="Calibri" charset="0"/>
                <a:cs typeface="Calibri" charset="0"/>
              </a:rPr>
              <a:t>Direction</a:t>
            </a:r>
            <a:endParaRPr lang="sv-SE" dirty="0">
              <a:latin typeface="Calibri" charset="0"/>
              <a:ea typeface="Calibri" charset="0"/>
              <a:cs typeface="Calibri" charset="0"/>
            </a:endParaRPr>
          </a:p>
          <a:p>
            <a:r>
              <a:rPr lang="sv-SE" dirty="0" err="1">
                <a:latin typeface="Calibri" charset="0"/>
                <a:ea typeface="Calibri" charset="0"/>
                <a:cs typeface="Calibri" charset="0"/>
              </a:rPr>
              <a:t>Question</a:t>
            </a:r>
            <a:endParaRPr lang="sv-SE" dirty="0">
              <a:latin typeface="Calibri" charset="0"/>
              <a:ea typeface="Calibri" charset="0"/>
              <a:cs typeface="Calibri" charset="0"/>
            </a:endParaRPr>
          </a:p>
          <a:p>
            <a:r>
              <a:rPr lang="sv-SE" dirty="0" err="1">
                <a:latin typeface="Calibri" charset="0"/>
                <a:ea typeface="Calibri" charset="0"/>
                <a:cs typeface="Calibri" charset="0"/>
              </a:rPr>
              <a:t>Confirmation</a:t>
            </a:r>
            <a:endParaRPr lang="sv-SE" dirty="0">
              <a:latin typeface="Calibri" charset="0"/>
              <a:ea typeface="Calibri" charset="0"/>
              <a:cs typeface="Calibri" charset="0"/>
            </a:endParaRPr>
          </a:p>
          <a:p>
            <a:r>
              <a:rPr lang="sv-SE" dirty="0">
                <a:latin typeface="Calibri" charset="0"/>
                <a:ea typeface="Calibri" charset="0"/>
                <a:cs typeface="Calibri" charset="0"/>
              </a:rPr>
              <a:t>Alert</a:t>
            </a:r>
          </a:p>
          <a:p>
            <a:r>
              <a:rPr lang="sv-SE" dirty="0" err="1">
                <a:latin typeface="Calibri" charset="0"/>
                <a:ea typeface="Calibri" charset="0"/>
                <a:cs typeface="Calibri" charset="0"/>
              </a:rPr>
              <a:t>Facial</a:t>
            </a:r>
            <a:r>
              <a:rPr lang="sv-SE" dirty="0">
                <a:latin typeface="Calibri" charset="0"/>
                <a:ea typeface="Calibri" charset="0"/>
                <a:cs typeface="Calibri" charset="0"/>
              </a:rPr>
              <a:t> expression</a:t>
            </a:r>
          </a:p>
          <a:p>
            <a:r>
              <a:rPr lang="sv-SE" dirty="0">
                <a:latin typeface="Calibri" charset="0"/>
                <a:ea typeface="Calibri" charset="0"/>
                <a:cs typeface="Calibri" charset="0"/>
              </a:rPr>
              <a:t>Change </a:t>
            </a:r>
            <a:r>
              <a:rPr lang="sv-SE" dirty="0" err="1">
                <a:latin typeface="Calibri" charset="0"/>
                <a:ea typeface="Calibri" charset="0"/>
                <a:cs typeface="Calibri" charset="0"/>
              </a:rPr>
              <a:t>of</a:t>
            </a:r>
            <a:r>
              <a:rPr lang="sv-SE" dirty="0">
                <a:latin typeface="Calibri" charset="0"/>
                <a:ea typeface="Calibri" charset="0"/>
                <a:cs typeface="Calibri" charset="0"/>
              </a:rPr>
              <a:t> </a:t>
            </a:r>
          </a:p>
          <a:p>
            <a:r>
              <a:rPr lang="sv-SE" dirty="0" err="1">
                <a:latin typeface="Calibri" charset="0"/>
                <a:ea typeface="Calibri" charset="0"/>
                <a:cs typeface="Calibri" charset="0"/>
              </a:rPr>
              <a:t>environment</a:t>
            </a:r>
            <a:endParaRPr lang="sv-SE" dirty="0">
              <a:latin typeface="Calibri" charset="0"/>
              <a:ea typeface="Calibri" charset="0"/>
              <a:cs typeface="Calibri" charset="0"/>
            </a:endParaRPr>
          </a:p>
          <a:p>
            <a:r>
              <a:rPr lang="mr-IN" dirty="0">
                <a:latin typeface="Calibri" charset="0"/>
                <a:ea typeface="Calibri" charset="0"/>
                <a:cs typeface="Calibri" charset="0"/>
              </a:rPr>
              <a:t>…</a:t>
            </a:r>
            <a:endParaRPr lang="sv-SE" dirty="0">
              <a:latin typeface="Calibri" charset="0"/>
              <a:ea typeface="Calibri" charset="0"/>
              <a:cs typeface="Calibri" charset="0"/>
            </a:endParaRPr>
          </a:p>
        </p:txBody>
      </p:sp>
      <p:sp>
        <p:nvSpPr>
          <p:cNvPr id="11" name="textruta 10"/>
          <p:cNvSpPr txBox="1"/>
          <p:nvPr/>
        </p:nvSpPr>
        <p:spPr>
          <a:xfrm>
            <a:off x="3320118" y="1556592"/>
            <a:ext cx="5368170" cy="4031873"/>
          </a:xfrm>
          <a:prstGeom prst="rect">
            <a:avLst/>
          </a:prstGeom>
          <a:noFill/>
        </p:spPr>
        <p:txBody>
          <a:bodyPr wrap="square" rtlCol="0">
            <a:spAutoFit/>
          </a:bodyPr>
          <a:lstStyle/>
          <a:p>
            <a:r>
              <a:rPr lang="sv-SE" sz="2200" dirty="0">
                <a:latin typeface="Calibri" charset="0"/>
                <a:ea typeface="Calibri" charset="0"/>
                <a:cs typeface="Calibri" charset="0"/>
              </a:rPr>
              <a:t>SOLUTIONS TO PERSON-ADAPTED SUPPORT</a:t>
            </a:r>
          </a:p>
          <a:p>
            <a:endParaRPr lang="sv-SE" dirty="0">
              <a:latin typeface="Calibri" charset="0"/>
              <a:ea typeface="Calibri" charset="0"/>
              <a:cs typeface="Calibri" charset="0"/>
            </a:endParaRPr>
          </a:p>
          <a:p>
            <a:r>
              <a:rPr lang="sv-SE" dirty="0">
                <a:latin typeface="Calibri" charset="0"/>
                <a:ea typeface="Calibri" charset="0"/>
                <a:cs typeface="Calibri" charset="0"/>
              </a:rPr>
              <a:t>Interpretation </a:t>
            </a:r>
            <a:r>
              <a:rPr lang="sv-SE" dirty="0" err="1">
                <a:latin typeface="Calibri" charset="0"/>
                <a:ea typeface="Calibri" charset="0"/>
                <a:cs typeface="Calibri" charset="0"/>
              </a:rPr>
              <a:t>of</a:t>
            </a:r>
            <a:r>
              <a:rPr lang="sv-SE" dirty="0">
                <a:latin typeface="Calibri" charset="0"/>
                <a:ea typeface="Calibri" charset="0"/>
                <a:cs typeface="Calibri" charset="0"/>
              </a:rPr>
              <a:t> the situation and </a:t>
            </a:r>
            <a:r>
              <a:rPr lang="sv-SE" dirty="0" err="1">
                <a:latin typeface="Calibri" charset="0"/>
                <a:ea typeface="Calibri" charset="0"/>
                <a:cs typeface="Calibri" charset="0"/>
              </a:rPr>
              <a:t>knowledge</a:t>
            </a:r>
            <a:r>
              <a:rPr lang="sv-SE" dirty="0">
                <a:latin typeface="Calibri" charset="0"/>
                <a:ea typeface="Calibri" charset="0"/>
                <a:cs typeface="Calibri" charset="0"/>
              </a:rPr>
              <a:t>:</a:t>
            </a:r>
          </a:p>
          <a:p>
            <a:r>
              <a:rPr lang="sv-SE" dirty="0">
                <a:latin typeface="Calibri" charset="0"/>
                <a:ea typeface="Calibri" charset="0"/>
                <a:cs typeface="Calibri" charset="0"/>
              </a:rPr>
              <a:t>	</a:t>
            </a:r>
            <a:r>
              <a:rPr lang="sv-SE" dirty="0" err="1">
                <a:latin typeface="Calibri" charset="0"/>
                <a:ea typeface="Calibri" charset="0"/>
                <a:cs typeface="Calibri" charset="0"/>
              </a:rPr>
              <a:t>User</a:t>
            </a:r>
            <a:r>
              <a:rPr lang="sv-SE" dirty="0">
                <a:latin typeface="Calibri" charset="0"/>
                <a:ea typeface="Calibri" charset="0"/>
                <a:cs typeface="Calibri" charset="0"/>
              </a:rPr>
              <a:t> </a:t>
            </a:r>
            <a:r>
              <a:rPr lang="sv-SE" dirty="0" err="1">
                <a:latin typeface="Calibri" charset="0"/>
                <a:ea typeface="Calibri" charset="0"/>
                <a:cs typeface="Calibri" charset="0"/>
              </a:rPr>
              <a:t>model</a:t>
            </a:r>
            <a:endParaRPr lang="sv-SE" dirty="0">
              <a:latin typeface="Calibri" charset="0"/>
              <a:ea typeface="Calibri" charset="0"/>
              <a:cs typeface="Calibri" charset="0"/>
            </a:endParaRPr>
          </a:p>
          <a:p>
            <a:r>
              <a:rPr lang="sv-SE" dirty="0">
                <a:latin typeface="Calibri" charset="0"/>
                <a:ea typeface="Calibri" charset="0"/>
                <a:cs typeface="Calibri" charset="0"/>
              </a:rPr>
              <a:t>	</a:t>
            </a:r>
            <a:r>
              <a:rPr lang="mr-IN" dirty="0">
                <a:latin typeface="Calibri" charset="0"/>
                <a:ea typeface="Calibri" charset="0"/>
                <a:cs typeface="Calibri" charset="0"/>
              </a:rPr>
              <a:t>…</a:t>
            </a:r>
            <a:endParaRPr lang="sv-SE" dirty="0">
              <a:latin typeface="Calibri" charset="0"/>
              <a:ea typeface="Calibri" charset="0"/>
              <a:cs typeface="Calibri" charset="0"/>
            </a:endParaRPr>
          </a:p>
          <a:p>
            <a:endParaRPr lang="sv-SE" dirty="0">
              <a:latin typeface="Calibri" charset="0"/>
              <a:ea typeface="Calibri" charset="0"/>
              <a:cs typeface="Calibri" charset="0"/>
            </a:endParaRPr>
          </a:p>
          <a:p>
            <a:endParaRPr lang="sv-SE" dirty="0">
              <a:latin typeface="Calibri" charset="0"/>
              <a:ea typeface="Calibri" charset="0"/>
              <a:cs typeface="Calibri" charset="0"/>
            </a:endParaRPr>
          </a:p>
          <a:p>
            <a:r>
              <a:rPr lang="sv-SE" dirty="0">
                <a:latin typeface="Calibri" charset="0"/>
                <a:ea typeface="Calibri" charset="0"/>
                <a:cs typeface="Calibri" charset="0"/>
              </a:rPr>
              <a:t>Reasoning and decision </a:t>
            </a:r>
            <a:r>
              <a:rPr lang="sv-SE" dirty="0" err="1">
                <a:latin typeface="Calibri" charset="0"/>
                <a:ea typeface="Calibri" charset="0"/>
                <a:cs typeface="Calibri" charset="0"/>
              </a:rPr>
              <a:t>making</a:t>
            </a:r>
            <a:r>
              <a:rPr lang="sv-SE" dirty="0">
                <a:latin typeface="Calibri" charset="0"/>
                <a:ea typeface="Calibri" charset="0"/>
                <a:cs typeface="Calibri" charset="0"/>
              </a:rPr>
              <a:t>:</a:t>
            </a:r>
          </a:p>
          <a:p>
            <a:r>
              <a:rPr lang="sv-SE" dirty="0">
                <a:latin typeface="Calibri" charset="0"/>
                <a:ea typeface="Calibri" charset="0"/>
                <a:cs typeface="Calibri" charset="0"/>
              </a:rPr>
              <a:t>	</a:t>
            </a:r>
            <a:r>
              <a:rPr lang="mr-IN" dirty="0">
                <a:latin typeface="Calibri" charset="0"/>
                <a:ea typeface="Calibri" charset="0"/>
                <a:cs typeface="Calibri" charset="0"/>
              </a:rPr>
              <a:t>…</a:t>
            </a:r>
            <a:endParaRPr lang="sv-SE" dirty="0">
              <a:latin typeface="Calibri" charset="0"/>
              <a:ea typeface="Calibri" charset="0"/>
              <a:cs typeface="Calibri" charset="0"/>
            </a:endParaRPr>
          </a:p>
          <a:p>
            <a:endParaRPr lang="sv-SE" dirty="0">
              <a:latin typeface="Calibri" charset="0"/>
              <a:ea typeface="Calibri" charset="0"/>
              <a:cs typeface="Calibri" charset="0"/>
            </a:endParaRPr>
          </a:p>
          <a:p>
            <a:endParaRPr lang="sv-SE" dirty="0">
              <a:latin typeface="Calibri" charset="0"/>
              <a:ea typeface="Calibri" charset="0"/>
              <a:cs typeface="Calibri" charset="0"/>
            </a:endParaRPr>
          </a:p>
          <a:p>
            <a:r>
              <a:rPr lang="sv-SE" dirty="0" err="1">
                <a:latin typeface="Calibri" charset="0"/>
                <a:ea typeface="Calibri" charset="0"/>
                <a:cs typeface="Calibri" charset="0"/>
              </a:rPr>
              <a:t>Interaction</a:t>
            </a:r>
            <a:r>
              <a:rPr lang="sv-SE" dirty="0">
                <a:latin typeface="Calibri" charset="0"/>
                <a:ea typeface="Calibri" charset="0"/>
                <a:cs typeface="Calibri" charset="0"/>
              </a:rPr>
              <a:t> design:</a:t>
            </a:r>
          </a:p>
          <a:p>
            <a:r>
              <a:rPr lang="sv-SE" dirty="0">
                <a:latin typeface="Calibri" charset="0"/>
                <a:ea typeface="Calibri" charset="0"/>
                <a:cs typeface="Calibri" charset="0"/>
              </a:rPr>
              <a:t>	</a:t>
            </a:r>
            <a:r>
              <a:rPr lang="mr-IN" dirty="0">
                <a:latin typeface="Calibri" charset="0"/>
                <a:ea typeface="Calibri" charset="0"/>
                <a:cs typeface="Calibri" charset="0"/>
              </a:rPr>
              <a:t>…</a:t>
            </a:r>
            <a:endParaRPr lang="sv-SE" dirty="0">
              <a:latin typeface="Calibri" charset="0"/>
              <a:ea typeface="Calibri" charset="0"/>
              <a:cs typeface="Calibri" charset="0"/>
            </a:endParaRPr>
          </a:p>
          <a:p>
            <a:endParaRPr lang="sv-SE" dirty="0">
              <a:latin typeface="Calibri" charset="0"/>
              <a:ea typeface="Calibri" charset="0"/>
              <a:cs typeface="Calibri" charset="0"/>
            </a:endParaRPr>
          </a:p>
        </p:txBody>
      </p:sp>
      <p:sp>
        <p:nvSpPr>
          <p:cNvPr id="16" name="Vänsterböjd 15"/>
          <p:cNvSpPr/>
          <p:nvPr/>
        </p:nvSpPr>
        <p:spPr bwMode="auto">
          <a:xfrm rot="16200000">
            <a:off x="5661238" y="-2040893"/>
            <a:ext cx="869524" cy="72008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pic>
        <p:nvPicPr>
          <p:cNvPr id="1028" name="Picture 4" descr="ildresultat för människa siluett"/>
          <p:cNvPicPr>
            <a:picLocks noChangeAspect="1" noChangeArrowheads="1"/>
          </p:cNvPicPr>
          <p:nvPr/>
        </p:nvPicPr>
        <p:blipFill rotWithShape="1">
          <a:blip r:embed="rId2">
            <a:extLst>
              <a:ext uri="{28A0092B-C50C-407E-A947-70E740481C1C}">
                <a14:useLocalDpi xmlns:a14="http://schemas.microsoft.com/office/drawing/2010/main" val="0"/>
              </a:ext>
            </a:extLst>
          </a:blip>
          <a:srcRect r="1439" b="65246"/>
          <a:stretch/>
        </p:blipFill>
        <p:spPr bwMode="auto">
          <a:xfrm>
            <a:off x="4970184" y="5877272"/>
            <a:ext cx="2493968" cy="860042"/>
          </a:xfrm>
          <a:prstGeom prst="rect">
            <a:avLst/>
          </a:prstGeom>
          <a:noFill/>
          <a:extLst>
            <a:ext uri="{909E8E84-426E-40DD-AFC4-6F175D3DCCD1}">
              <a14:hiddenFill xmlns:a14="http://schemas.microsoft.com/office/drawing/2010/main">
                <a:solidFill>
                  <a:srgbClr val="FFFFFF"/>
                </a:solidFill>
              </a14:hiddenFill>
            </a:ext>
          </a:extLst>
        </p:spPr>
      </p:pic>
      <p:sp>
        <p:nvSpPr>
          <p:cNvPr id="15" name="Vänsterböjd 14"/>
          <p:cNvSpPr/>
          <p:nvPr/>
        </p:nvSpPr>
        <p:spPr bwMode="auto">
          <a:xfrm rot="5400000">
            <a:off x="5661238" y="2706205"/>
            <a:ext cx="869524" cy="72008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b="1">
              <a:latin typeface="Verdana" pitchFamily="36" charset="0"/>
            </a:endParaRPr>
          </a:p>
        </p:txBody>
      </p:sp>
      <p:sp>
        <p:nvSpPr>
          <p:cNvPr id="12" name="textruta 11"/>
          <p:cNvSpPr txBox="1"/>
          <p:nvPr/>
        </p:nvSpPr>
        <p:spPr>
          <a:xfrm>
            <a:off x="2701717" y="2792553"/>
            <a:ext cx="6558206" cy="861774"/>
          </a:xfrm>
          <a:prstGeom prst="rect">
            <a:avLst/>
          </a:prstGeom>
          <a:solidFill>
            <a:schemeClr val="accent3">
              <a:lumMod val="20000"/>
              <a:lumOff val="80000"/>
              <a:alpha val="82000"/>
            </a:schemeClr>
          </a:solidFill>
          <a:effectLst>
            <a:outerShdw blurRad="50800" dist="50800" dir="5400000" algn="ctr" rotWithShape="0">
              <a:srgbClr val="000000">
                <a:alpha val="59000"/>
              </a:srgbClr>
            </a:outerShdw>
          </a:effectLst>
        </p:spPr>
        <p:txBody>
          <a:bodyPr wrap="none" rtlCol="0">
            <a:spAutoFit/>
          </a:bodyPr>
          <a:lstStyle/>
          <a:p>
            <a:r>
              <a:rPr lang="sv-SE" sz="5000" i="1" dirty="0">
                <a:latin typeface="Calibri" charset="0"/>
                <a:ea typeface="Calibri" charset="0"/>
                <a:cs typeface="Calibri" charset="0"/>
              </a:rPr>
              <a:t>WHAT IS THE PURPOSE?</a:t>
            </a:r>
          </a:p>
        </p:txBody>
      </p:sp>
      <p:sp>
        <p:nvSpPr>
          <p:cNvPr id="3" name="Platshållare för datum 2"/>
          <p:cNvSpPr>
            <a:spLocks noGrp="1"/>
          </p:cNvSpPr>
          <p:nvPr>
            <p:ph type="dt" sz="half" idx="10"/>
          </p:nvPr>
        </p:nvSpPr>
        <p:spPr/>
        <p:txBody>
          <a:bodyPr/>
          <a:lstStyle/>
          <a:p>
            <a:pPr>
              <a:defRPr/>
            </a:pPr>
            <a:r>
              <a:rPr lang="sv-SE" smtClean="0"/>
              <a:t>2018-11-08</a:t>
            </a:r>
            <a:endParaRPr lang="sv-SE" sz="1000" b="0" dirty="0"/>
          </a:p>
        </p:txBody>
      </p:sp>
      <p:sp>
        <p:nvSpPr>
          <p:cNvPr id="5" name="Platshållare för bildnummer 4"/>
          <p:cNvSpPr>
            <a:spLocks noGrp="1"/>
          </p:cNvSpPr>
          <p:nvPr>
            <p:ph type="sldNum" sz="quarter" idx="12"/>
          </p:nvPr>
        </p:nvSpPr>
        <p:spPr/>
        <p:txBody>
          <a:bodyPr/>
          <a:lstStyle/>
          <a:p>
            <a:pPr>
              <a:defRPr/>
            </a:pPr>
            <a:fld id="{1FEE1F58-C497-8D4D-9AA3-6F68D35D66A6}" type="slidenum">
              <a:rPr lang="sv-SE" smtClean="0"/>
              <a:pPr>
                <a:defRPr/>
              </a:pPr>
              <a:t>43</a:t>
            </a:fld>
            <a:endParaRPr lang="sv-SE" sz="1400" dirty="0"/>
          </a:p>
        </p:txBody>
      </p:sp>
    </p:spTree>
    <p:extLst>
      <p:ext uri="{BB962C8B-B14F-4D97-AF65-F5344CB8AC3E}">
        <p14:creationId xmlns:p14="http://schemas.microsoft.com/office/powerpoint/2010/main" val="31293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dissolv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dissolv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dissolve">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dissolve">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dissolve">
                                      <p:cBhvr>
                                        <p:cTn id="37" dur="500"/>
                                        <p:tgtEl>
                                          <p:spTgt spid="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dissolve">
                                      <p:cBhvr>
                                        <p:cTn id="42" dur="500"/>
                                        <p:tgtEl>
                                          <p:spTgt spid="1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
                                            <p:txEl>
                                              <p:pRg st="11" end="11"/>
                                            </p:txEl>
                                          </p:spTgt>
                                        </p:tgtEl>
                                        <p:attrNameLst>
                                          <p:attrName>style.visibility</p:attrName>
                                        </p:attrNameLst>
                                      </p:cBhvr>
                                      <p:to>
                                        <p:strVal val="visible"/>
                                      </p:to>
                                    </p:set>
                                    <p:animEffect transition="in" filter="dissolve">
                                      <p:cBhvr>
                                        <p:cTn id="47" dur="500"/>
                                        <p:tgtEl>
                                          <p:spTgt spid="11">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1">
                                            <p:txEl>
                                              <p:pRg st="12" end="12"/>
                                            </p:txEl>
                                          </p:spTgt>
                                        </p:tgtEl>
                                        <p:attrNameLst>
                                          <p:attrName>style.visibility</p:attrName>
                                        </p:attrNameLst>
                                      </p:cBhvr>
                                      <p:to>
                                        <p:strVal val="visible"/>
                                      </p:to>
                                    </p:set>
                                    <p:animEffect transition="in" filter="dissolve">
                                      <p:cBhvr>
                                        <p:cTn id="52" dur="500"/>
                                        <p:tgtEl>
                                          <p:spTgt spid="11">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dissolv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uild="p"/>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2616000" y="1484314"/>
            <a:ext cx="6960000" cy="743071"/>
          </a:xfrm>
        </p:spPr>
        <p:txBody>
          <a:bodyPr/>
          <a:lstStyle/>
          <a:p>
            <a:r>
              <a:rPr lang="sv-SE" dirty="0" err="1" smtClean="0"/>
              <a:t>Introduction</a:t>
            </a:r>
            <a:r>
              <a:rPr lang="sv-SE" dirty="0" smtClean="0"/>
              <a:t> to the </a:t>
            </a:r>
            <a:r>
              <a:rPr lang="sv-SE" dirty="0" err="1" smtClean="0"/>
              <a:t>project</a:t>
            </a:r>
            <a:endParaRPr lang="sv-SE" dirty="0"/>
          </a:p>
        </p:txBody>
      </p:sp>
      <p:sp>
        <p:nvSpPr>
          <p:cNvPr id="5" name="Underrubrik 4"/>
          <p:cNvSpPr>
            <a:spLocks noGrp="1"/>
          </p:cNvSpPr>
          <p:nvPr>
            <p:ph type="subTitle" idx="1"/>
          </p:nvPr>
        </p:nvSpPr>
        <p:spPr>
          <a:xfrm>
            <a:off x="2616000" y="2579077"/>
            <a:ext cx="6960000" cy="2332892"/>
          </a:xfrm>
        </p:spPr>
        <p:txBody>
          <a:bodyPr>
            <a:normAutofit/>
          </a:bodyPr>
          <a:lstStyle/>
          <a:p>
            <a:r>
              <a:rPr lang="sv-SE" dirty="0" smtClean="0"/>
              <a:t>SOCIETAL CHALLENGES:</a:t>
            </a:r>
          </a:p>
          <a:p>
            <a:r>
              <a:rPr lang="sv-SE" dirty="0" err="1" smtClean="0"/>
              <a:t>Work</a:t>
            </a:r>
            <a:r>
              <a:rPr lang="sv-SE" dirty="0" smtClean="0"/>
              <a:t> </a:t>
            </a:r>
            <a:r>
              <a:rPr lang="sv-SE" dirty="0" err="1" smtClean="0"/>
              <a:t>ergonomics</a:t>
            </a:r>
            <a:endParaRPr lang="sv-SE" dirty="0" smtClean="0"/>
          </a:p>
          <a:p>
            <a:r>
              <a:rPr lang="sv-SE" dirty="0" err="1" smtClean="0"/>
              <a:t>Cultural</a:t>
            </a:r>
            <a:r>
              <a:rPr lang="sv-SE" dirty="0" smtClean="0"/>
              <a:t> City</a:t>
            </a:r>
          </a:p>
          <a:p>
            <a:r>
              <a:rPr lang="sv-SE" dirty="0" err="1" smtClean="0"/>
              <a:t>Safe</a:t>
            </a:r>
            <a:r>
              <a:rPr lang="sv-SE" dirty="0" smtClean="0"/>
              <a:t> City for </a:t>
            </a:r>
            <a:r>
              <a:rPr lang="sv-SE" dirty="0" err="1" smtClean="0"/>
              <a:t>Youth</a:t>
            </a:r>
            <a:endParaRPr lang="sv-SE" dirty="0" smtClean="0"/>
          </a:p>
          <a:p>
            <a:r>
              <a:rPr lang="mr-IN" dirty="0" smtClean="0"/>
              <a:t>…</a:t>
            </a:r>
            <a:r>
              <a:rPr lang="sv-SE" dirty="0" smtClean="0"/>
              <a:t>DETAILS </a:t>
            </a:r>
            <a:r>
              <a:rPr lang="sv-SE" dirty="0"/>
              <a:t>WILL COME </a:t>
            </a:r>
            <a:r>
              <a:rPr lang="sv-SE" dirty="0" smtClean="0"/>
              <a:t>LATER</a:t>
            </a:r>
            <a:r>
              <a:rPr lang="mr-IN" dirty="0" smtClean="0"/>
              <a:t>…</a:t>
            </a:r>
            <a:endParaRPr lang="sv-SE" dirty="0"/>
          </a:p>
        </p:txBody>
      </p:sp>
      <p:sp>
        <p:nvSpPr>
          <p:cNvPr id="4" name="Platshållare för datum 3"/>
          <p:cNvSpPr>
            <a:spLocks noGrp="1"/>
          </p:cNvSpPr>
          <p:nvPr>
            <p:ph type="dt" sz="half" idx="4294967295"/>
          </p:nvPr>
        </p:nvSpPr>
        <p:spPr>
          <a:xfrm>
            <a:off x="0" y="6530975"/>
            <a:ext cx="1439863" cy="98425"/>
          </a:xfrm>
        </p:spPr>
        <p:txBody>
          <a:bodyPr/>
          <a:lstStyle/>
          <a:p>
            <a:r>
              <a:rPr lang="sv-SE" smtClean="0"/>
              <a:t>2018-11-08</a:t>
            </a:r>
            <a:endParaRPr lang="sv-SE" sz="1400"/>
          </a:p>
        </p:txBody>
      </p:sp>
      <p:sp>
        <p:nvSpPr>
          <p:cNvPr id="6" name="Platshållare för bildnummer 5"/>
          <p:cNvSpPr>
            <a:spLocks noGrp="1"/>
          </p:cNvSpPr>
          <p:nvPr>
            <p:ph type="sldNum" sz="quarter" idx="4294967295"/>
          </p:nvPr>
        </p:nvSpPr>
        <p:spPr>
          <a:xfrm>
            <a:off x="10752138" y="6530975"/>
            <a:ext cx="1439862" cy="98425"/>
          </a:xfrm>
        </p:spPr>
        <p:txBody>
          <a:bodyPr/>
          <a:lstStyle/>
          <a:p>
            <a:pPr>
              <a:defRPr/>
            </a:pPr>
            <a:fld id="{1FEE1F58-C497-8D4D-9AA3-6F68D35D66A6}" type="slidenum">
              <a:rPr lang="sv-SE" smtClean="0"/>
              <a:pPr>
                <a:defRPr/>
              </a:pPr>
              <a:t>44</a:t>
            </a:fld>
            <a:endParaRPr lang="sv-SE" sz="1400" dirty="0"/>
          </a:p>
        </p:txBody>
      </p:sp>
    </p:spTree>
    <p:extLst>
      <p:ext uri="{BB962C8B-B14F-4D97-AF65-F5344CB8AC3E}">
        <p14:creationId xmlns:p14="http://schemas.microsoft.com/office/powerpoint/2010/main" val="3693129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2124" y="76798"/>
            <a:ext cx="7391400" cy="6553200"/>
            <a:chOff x="1752600" y="0"/>
            <a:chExt cx="7391400" cy="6553200"/>
          </a:xfrm>
        </p:grpSpPr>
        <p:pic>
          <p:nvPicPr>
            <p:cNvPr id="4" name="Picture 3"/>
            <p:cNvPicPr>
              <a:picLocks noChangeAspect="1"/>
            </p:cNvPicPr>
            <p:nvPr/>
          </p:nvPicPr>
          <p:blipFill>
            <a:blip r:embed="rId2"/>
            <a:srcRect b="17318"/>
            <a:stretch>
              <a:fillRect/>
            </a:stretch>
          </p:blipFill>
          <p:spPr>
            <a:xfrm>
              <a:off x="1752600" y="0"/>
              <a:ext cx="7391400" cy="5715000"/>
            </a:xfrm>
            <a:prstGeom prst="rect">
              <a:avLst/>
            </a:prstGeom>
          </p:spPr>
        </p:pic>
        <p:pic>
          <p:nvPicPr>
            <p:cNvPr id="5" name="Picture 4"/>
            <p:cNvPicPr>
              <a:picLocks noChangeAspect="1"/>
            </p:cNvPicPr>
            <p:nvPr/>
          </p:nvPicPr>
          <p:blipFill>
            <a:blip r:embed="rId2"/>
            <a:srcRect t="87091"/>
            <a:stretch>
              <a:fillRect/>
            </a:stretch>
          </p:blipFill>
          <p:spPr>
            <a:xfrm>
              <a:off x="1752600" y="5660938"/>
              <a:ext cx="7391400" cy="892262"/>
            </a:xfrm>
            <a:prstGeom prst="rect">
              <a:avLst/>
            </a:prstGeom>
          </p:spPr>
        </p:pic>
      </p:grpSp>
      <p:sp>
        <p:nvSpPr>
          <p:cNvPr id="7" name="Platshållare för datum 6"/>
          <p:cNvSpPr>
            <a:spLocks noGrp="1"/>
          </p:cNvSpPr>
          <p:nvPr>
            <p:ph type="dt" sz="half" idx="10"/>
          </p:nvPr>
        </p:nvSpPr>
        <p:spPr/>
        <p:txBody>
          <a:bodyPr/>
          <a:lstStyle/>
          <a:p>
            <a:pPr>
              <a:defRPr/>
            </a:pPr>
            <a:r>
              <a:rPr lang="sv-SE" smtClean="0"/>
              <a:t>2018-11-08</a:t>
            </a:r>
            <a:endParaRPr lang="sv-SE" sz="1000" b="0" dirty="0"/>
          </a:p>
        </p:txBody>
      </p:sp>
      <p:sp>
        <p:nvSpPr>
          <p:cNvPr id="9" name="TextBox 4"/>
          <p:cNvSpPr txBox="1"/>
          <p:nvPr/>
        </p:nvSpPr>
        <p:spPr>
          <a:xfrm>
            <a:off x="8441541" y="79455"/>
            <a:ext cx="3125150" cy="2462213"/>
          </a:xfrm>
          <a:prstGeom prst="rect">
            <a:avLst/>
          </a:prstGeom>
          <a:solidFill>
            <a:schemeClr val="bg1">
              <a:alpha val="72000"/>
            </a:schemeClr>
          </a:solidFill>
        </p:spPr>
        <p:txBody>
          <a:bodyPr wrap="none" rtlCol="0">
            <a:spAutoFit/>
          </a:bodyPr>
          <a:lstStyle/>
          <a:p>
            <a:pPr lvl="0" algn="ctr"/>
            <a:r>
              <a:rPr lang="en-US" sz="2200" b="1" dirty="0" smtClean="0">
                <a:solidFill>
                  <a:srgbClr val="800000"/>
                </a:solidFill>
                <a:latin typeface="Calibri"/>
                <a:cs typeface="Calibri"/>
              </a:rPr>
              <a:t>From Nov 26: </a:t>
            </a:r>
          </a:p>
          <a:p>
            <a:pPr lvl="0" algn="ctr"/>
            <a:endParaRPr lang="en-US" sz="2200" b="1" dirty="0" smtClean="0">
              <a:solidFill>
                <a:srgbClr val="800000"/>
              </a:solidFill>
              <a:latin typeface="Calibri"/>
              <a:cs typeface="Calibri"/>
            </a:endParaRPr>
          </a:p>
          <a:p>
            <a:pPr lvl="0" algn="ctr"/>
            <a:r>
              <a:rPr lang="en-US" sz="2200" b="1" dirty="0" smtClean="0">
                <a:solidFill>
                  <a:srgbClr val="800000"/>
                </a:solidFill>
                <a:latin typeface="Calibri"/>
                <a:cs typeface="Calibri"/>
              </a:rPr>
              <a:t>Project work relating </a:t>
            </a:r>
          </a:p>
          <a:p>
            <a:pPr lvl="0" algn="ctr"/>
            <a:r>
              <a:rPr lang="en-US" sz="2200" b="1" dirty="0" smtClean="0">
                <a:solidFill>
                  <a:srgbClr val="800000"/>
                </a:solidFill>
                <a:latin typeface="Calibri"/>
                <a:cs typeface="Calibri"/>
              </a:rPr>
              <a:t>to a societal challenge</a:t>
            </a:r>
          </a:p>
          <a:p>
            <a:pPr lvl="0" algn="ctr"/>
            <a:endParaRPr lang="en-US" sz="2200" b="1" dirty="0" smtClean="0">
              <a:solidFill>
                <a:srgbClr val="800000"/>
              </a:solidFill>
              <a:latin typeface="Calibri"/>
              <a:cs typeface="Calibri"/>
            </a:endParaRPr>
          </a:p>
          <a:p>
            <a:pPr lvl="0" algn="ctr"/>
            <a:r>
              <a:rPr lang="en-US" sz="2200" b="1" dirty="0" smtClean="0">
                <a:solidFill>
                  <a:srgbClr val="800000"/>
                </a:solidFill>
                <a:latin typeface="Calibri"/>
                <a:cs typeface="Calibri"/>
              </a:rPr>
              <a:t>Applying new knowledge</a:t>
            </a:r>
          </a:p>
          <a:p>
            <a:pPr lvl="0" algn="ctr"/>
            <a:r>
              <a:rPr lang="en-US" sz="2200" b="1" dirty="0" smtClean="0">
                <a:solidFill>
                  <a:srgbClr val="800000"/>
                </a:solidFill>
                <a:latin typeface="Calibri"/>
                <a:cs typeface="Calibri"/>
              </a:rPr>
              <a:t> and understanding</a:t>
            </a:r>
          </a:p>
        </p:txBody>
      </p:sp>
      <p:sp>
        <p:nvSpPr>
          <p:cNvPr id="2" name="Platshållare för bildnummer 1"/>
          <p:cNvSpPr>
            <a:spLocks noGrp="1"/>
          </p:cNvSpPr>
          <p:nvPr>
            <p:ph type="sldNum" sz="quarter" idx="12"/>
          </p:nvPr>
        </p:nvSpPr>
        <p:spPr/>
        <p:txBody>
          <a:bodyPr/>
          <a:lstStyle/>
          <a:p>
            <a:pPr>
              <a:defRPr/>
            </a:pPr>
            <a:fld id="{1FEE1F58-C497-8D4D-9AA3-6F68D35D66A6}" type="slidenum">
              <a:rPr lang="sv-SE" smtClean="0"/>
              <a:pPr>
                <a:defRPr/>
              </a:pPr>
              <a:t>45</a:t>
            </a:fld>
            <a:endParaRPr lang="sv-SE" sz="1400" dirty="0"/>
          </a:p>
        </p:txBody>
      </p:sp>
      <p:sp>
        <p:nvSpPr>
          <p:cNvPr id="3" name="Rektangel med rundade hörn 2"/>
          <p:cNvSpPr/>
          <p:nvPr/>
        </p:nvSpPr>
        <p:spPr>
          <a:xfrm>
            <a:off x="175625" y="3089188"/>
            <a:ext cx="7464398" cy="3540809"/>
          </a:xfrm>
          <a:prstGeom prst="roundRect">
            <a:avLst>
              <a:gd name="adj" fmla="val 1178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Vänsterböjd 7"/>
          <p:cNvSpPr/>
          <p:nvPr/>
        </p:nvSpPr>
        <p:spPr>
          <a:xfrm>
            <a:off x="7676522" y="2075935"/>
            <a:ext cx="1902941" cy="33899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140017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med rundade hörn 8"/>
          <p:cNvSpPr/>
          <p:nvPr/>
        </p:nvSpPr>
        <p:spPr>
          <a:xfrm>
            <a:off x="6289125" y="1229046"/>
            <a:ext cx="3127460" cy="5305541"/>
          </a:xfrm>
          <a:prstGeom prst="roundRect">
            <a:avLst>
              <a:gd name="adj" fmla="val 6078"/>
            </a:avLst>
          </a:prstGeom>
          <a:solidFill>
            <a:schemeClr val="accent3">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med rundade hörn 7"/>
          <p:cNvSpPr/>
          <p:nvPr/>
        </p:nvSpPr>
        <p:spPr>
          <a:xfrm>
            <a:off x="2016794" y="2288450"/>
            <a:ext cx="4137779" cy="4248575"/>
          </a:xfrm>
          <a:prstGeom prst="roundRect">
            <a:avLst>
              <a:gd name="adj" fmla="val 6078"/>
            </a:avLst>
          </a:prstGeom>
          <a:solidFill>
            <a:schemeClr val="accent1">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med rundade hörn 5"/>
          <p:cNvSpPr/>
          <p:nvPr/>
        </p:nvSpPr>
        <p:spPr>
          <a:xfrm>
            <a:off x="4122235" y="2344167"/>
            <a:ext cx="4137779" cy="587052"/>
          </a:xfrm>
          <a:prstGeom prst="roundRect">
            <a:avLst>
              <a:gd name="adj" fmla="val 14323"/>
            </a:avLst>
          </a:prstGeom>
          <a:solidFill>
            <a:schemeClr val="accent1">
              <a:lumMod val="20000"/>
              <a:lumOff val="80000"/>
              <a:alpha val="41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58903" y="75013"/>
            <a:ext cx="5301047" cy="657885"/>
          </a:xfrm>
        </p:spPr>
        <p:txBody>
          <a:bodyPr/>
          <a:lstStyle/>
          <a:p>
            <a:pPr algn="l"/>
            <a:r>
              <a:rPr lang="sv-SE" dirty="0" smtClean="0"/>
              <a:t>PROJECT &amp; GROUP WORK</a:t>
            </a:r>
            <a:endParaRPr lang="sv-SE" dirty="0"/>
          </a:p>
        </p:txBody>
      </p:sp>
      <p:sp>
        <p:nvSpPr>
          <p:cNvPr id="4" name="textruta 3"/>
          <p:cNvSpPr txBox="1"/>
          <p:nvPr/>
        </p:nvSpPr>
        <p:spPr>
          <a:xfrm>
            <a:off x="4395947" y="2252972"/>
            <a:ext cx="1512168" cy="769441"/>
          </a:xfrm>
          <a:prstGeom prst="rect">
            <a:avLst/>
          </a:prstGeom>
          <a:noFill/>
        </p:spPr>
        <p:txBody>
          <a:bodyPr wrap="square" rtlCol="0">
            <a:spAutoFit/>
          </a:bodyPr>
          <a:lstStyle/>
          <a:p>
            <a:r>
              <a:rPr lang="sv-SE" sz="2200" dirty="0">
                <a:latin typeface="Calibri" charset="0"/>
                <a:ea typeface="Calibri" charset="0"/>
                <a:cs typeface="Calibri" charset="0"/>
              </a:rPr>
              <a:t>Group ISE</a:t>
            </a:r>
          </a:p>
          <a:p>
            <a:r>
              <a:rPr lang="sv-SE" sz="2200" dirty="0">
                <a:latin typeface="Calibri" charset="0"/>
                <a:ea typeface="Calibri" charset="0"/>
                <a:cs typeface="Calibri" charset="0"/>
              </a:rPr>
              <a:t>4-5 persons</a:t>
            </a:r>
            <a:endParaRPr lang="sv-SE" dirty="0">
              <a:latin typeface="Calibri" charset="0"/>
              <a:ea typeface="Calibri" charset="0"/>
              <a:cs typeface="Calibri" charset="0"/>
            </a:endParaRPr>
          </a:p>
        </p:txBody>
      </p:sp>
      <p:sp>
        <p:nvSpPr>
          <p:cNvPr id="5" name="textruta 4"/>
          <p:cNvSpPr txBox="1"/>
          <p:nvPr/>
        </p:nvSpPr>
        <p:spPr>
          <a:xfrm>
            <a:off x="6577796" y="2264938"/>
            <a:ext cx="1512168" cy="769441"/>
          </a:xfrm>
          <a:prstGeom prst="rect">
            <a:avLst/>
          </a:prstGeom>
          <a:noFill/>
        </p:spPr>
        <p:txBody>
          <a:bodyPr wrap="square" rtlCol="0">
            <a:spAutoFit/>
          </a:bodyPr>
          <a:lstStyle/>
          <a:p>
            <a:r>
              <a:rPr lang="sv-SE" sz="2200" dirty="0">
                <a:latin typeface="Calibri" charset="0"/>
                <a:ea typeface="Calibri" charset="0"/>
                <a:cs typeface="Calibri" charset="0"/>
              </a:rPr>
              <a:t>Group OT</a:t>
            </a:r>
          </a:p>
          <a:p>
            <a:r>
              <a:rPr lang="sv-SE" sz="2200" dirty="0">
                <a:latin typeface="Calibri" charset="0"/>
                <a:ea typeface="Calibri" charset="0"/>
                <a:cs typeface="Calibri" charset="0"/>
              </a:rPr>
              <a:t>2 persons</a:t>
            </a:r>
            <a:endParaRPr lang="sv-SE" dirty="0">
              <a:latin typeface="Calibri" charset="0"/>
              <a:ea typeface="Calibri" charset="0"/>
              <a:cs typeface="Calibri" charset="0"/>
            </a:endParaRPr>
          </a:p>
        </p:txBody>
      </p:sp>
      <p:sp>
        <p:nvSpPr>
          <p:cNvPr id="10" name="Rektangel med rundade hörn 9"/>
          <p:cNvSpPr/>
          <p:nvPr/>
        </p:nvSpPr>
        <p:spPr>
          <a:xfrm>
            <a:off x="4142446" y="5782031"/>
            <a:ext cx="4137779" cy="571483"/>
          </a:xfrm>
          <a:prstGeom prst="roundRect">
            <a:avLst>
              <a:gd name="adj" fmla="val 11198"/>
            </a:avLst>
          </a:prstGeom>
          <a:solidFill>
            <a:schemeClr val="accent1">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p:cNvSpPr txBox="1"/>
          <p:nvPr/>
        </p:nvSpPr>
        <p:spPr>
          <a:xfrm>
            <a:off x="4476186" y="5898014"/>
            <a:ext cx="3488174" cy="430887"/>
          </a:xfrm>
          <a:prstGeom prst="rect">
            <a:avLst/>
          </a:prstGeom>
          <a:noFill/>
        </p:spPr>
        <p:txBody>
          <a:bodyPr wrap="square" rtlCol="0">
            <a:spAutoFit/>
          </a:bodyPr>
          <a:lstStyle/>
          <a:p>
            <a:r>
              <a:rPr lang="sv-SE" sz="2200" dirty="0">
                <a:latin typeface="Calibri" charset="0"/>
                <a:ea typeface="Calibri" charset="0"/>
                <a:cs typeface="Calibri" charset="0"/>
              </a:rPr>
              <a:t>DEMO DAYS </a:t>
            </a:r>
            <a:r>
              <a:rPr lang="sv-SE" sz="2200" dirty="0" smtClean="0">
                <a:latin typeface="Calibri" charset="0"/>
                <a:ea typeface="Calibri" charset="0"/>
                <a:cs typeface="Calibri" charset="0"/>
              </a:rPr>
              <a:t>Dec 20, Jan 9</a:t>
            </a:r>
            <a:endParaRPr lang="sv-SE" dirty="0">
              <a:latin typeface="Calibri" charset="0"/>
              <a:ea typeface="Calibri" charset="0"/>
              <a:cs typeface="Calibri" charset="0"/>
            </a:endParaRPr>
          </a:p>
        </p:txBody>
      </p:sp>
      <p:sp>
        <p:nvSpPr>
          <p:cNvPr id="13" name="Rektangel med rundade hörn 12"/>
          <p:cNvSpPr/>
          <p:nvPr/>
        </p:nvSpPr>
        <p:spPr>
          <a:xfrm>
            <a:off x="4119507" y="2937286"/>
            <a:ext cx="4137779" cy="532584"/>
          </a:xfrm>
          <a:prstGeom prst="roundRect">
            <a:avLst>
              <a:gd name="adj" fmla="val 11198"/>
            </a:avLst>
          </a:prstGeom>
          <a:solidFill>
            <a:schemeClr val="accent1">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ruta 13"/>
          <p:cNvSpPr txBox="1"/>
          <p:nvPr/>
        </p:nvSpPr>
        <p:spPr>
          <a:xfrm>
            <a:off x="4205022" y="2992278"/>
            <a:ext cx="4039778" cy="430887"/>
          </a:xfrm>
          <a:prstGeom prst="rect">
            <a:avLst/>
          </a:prstGeom>
          <a:noFill/>
        </p:spPr>
        <p:txBody>
          <a:bodyPr wrap="square" rtlCol="0">
            <a:spAutoFit/>
          </a:bodyPr>
          <a:lstStyle/>
          <a:p>
            <a:pPr algn="ctr"/>
            <a:r>
              <a:rPr lang="sv-SE" sz="2200" dirty="0">
                <a:latin typeface="Calibri" charset="0"/>
                <a:ea typeface="Calibri" charset="0"/>
                <a:cs typeface="Calibri" charset="0"/>
              </a:rPr>
              <a:t>KICKOFF NOV </a:t>
            </a:r>
            <a:r>
              <a:rPr lang="sv-SE" sz="2200" dirty="0" smtClean="0">
                <a:latin typeface="Calibri" charset="0"/>
                <a:ea typeface="Calibri" charset="0"/>
                <a:cs typeface="Calibri" charset="0"/>
              </a:rPr>
              <a:t>26 MIT-Place</a:t>
            </a:r>
            <a:endParaRPr lang="sv-SE" dirty="0">
              <a:latin typeface="Calibri" charset="0"/>
              <a:ea typeface="Calibri" charset="0"/>
              <a:cs typeface="Calibri" charset="0"/>
            </a:endParaRPr>
          </a:p>
        </p:txBody>
      </p:sp>
      <p:sp>
        <p:nvSpPr>
          <p:cNvPr id="15" name="Rektangel med rundade hörn 14"/>
          <p:cNvSpPr/>
          <p:nvPr/>
        </p:nvSpPr>
        <p:spPr>
          <a:xfrm>
            <a:off x="4152960" y="3484987"/>
            <a:ext cx="4137779" cy="2248548"/>
          </a:xfrm>
          <a:prstGeom prst="roundRect">
            <a:avLst>
              <a:gd name="adj" fmla="val 8153"/>
            </a:avLst>
          </a:prstGeom>
          <a:solidFill>
            <a:schemeClr val="accent1">
              <a:lumMod val="20000"/>
              <a:lumOff val="80000"/>
              <a:alpha val="54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p:cNvSpPr txBox="1"/>
          <p:nvPr/>
        </p:nvSpPr>
        <p:spPr>
          <a:xfrm>
            <a:off x="5196935" y="4183236"/>
            <a:ext cx="1803371" cy="769441"/>
          </a:xfrm>
          <a:prstGeom prst="rect">
            <a:avLst/>
          </a:prstGeom>
          <a:noFill/>
        </p:spPr>
        <p:txBody>
          <a:bodyPr wrap="square" rtlCol="0">
            <a:spAutoFit/>
          </a:bodyPr>
          <a:lstStyle/>
          <a:p>
            <a:pPr algn="ctr"/>
            <a:r>
              <a:rPr lang="sv-SE" sz="2200" dirty="0" err="1">
                <a:latin typeface="Calibri" charset="0"/>
                <a:ea typeface="Calibri" charset="0"/>
                <a:cs typeface="Calibri" charset="0"/>
              </a:rPr>
              <a:t>Collaboration</a:t>
            </a:r>
            <a:r>
              <a:rPr lang="sv-SE" sz="2200" dirty="0">
                <a:latin typeface="Calibri" charset="0"/>
                <a:ea typeface="Calibri" charset="0"/>
                <a:cs typeface="Calibri" charset="0"/>
              </a:rPr>
              <a:t> ISE - OT</a:t>
            </a:r>
            <a:endParaRPr lang="sv-SE" dirty="0">
              <a:latin typeface="Calibri" charset="0"/>
              <a:ea typeface="Calibri" charset="0"/>
              <a:cs typeface="Calibri" charset="0"/>
            </a:endParaRPr>
          </a:p>
        </p:txBody>
      </p:sp>
      <p:sp>
        <p:nvSpPr>
          <p:cNvPr id="17" name="Rektangel med rundade hörn 16"/>
          <p:cNvSpPr/>
          <p:nvPr/>
        </p:nvSpPr>
        <p:spPr>
          <a:xfrm>
            <a:off x="2213093" y="2569727"/>
            <a:ext cx="1749617" cy="3964860"/>
          </a:xfrm>
          <a:prstGeom prst="roundRect">
            <a:avLst>
              <a:gd name="adj" fmla="val 11198"/>
            </a:avLst>
          </a:prstGeom>
          <a:solidFill>
            <a:schemeClr val="accent1">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p:cNvSpPr txBox="1"/>
          <p:nvPr/>
        </p:nvSpPr>
        <p:spPr>
          <a:xfrm>
            <a:off x="2213093" y="2653245"/>
            <a:ext cx="1749617" cy="3693319"/>
          </a:xfrm>
          <a:prstGeom prst="rect">
            <a:avLst/>
          </a:prstGeom>
          <a:noFill/>
        </p:spPr>
        <p:txBody>
          <a:bodyPr wrap="square" rtlCol="0">
            <a:spAutoFit/>
          </a:bodyPr>
          <a:lstStyle/>
          <a:p>
            <a:pPr algn="ctr"/>
            <a:r>
              <a:rPr lang="sv-SE" dirty="0">
                <a:latin typeface="Calibri" charset="0"/>
                <a:ea typeface="Calibri" charset="0"/>
                <a:cs typeface="Calibri" charset="0"/>
              </a:rPr>
              <a:t>ISE Deadlines &amp; </a:t>
            </a:r>
            <a:r>
              <a:rPr lang="sv-SE" dirty="0" err="1" smtClean="0">
                <a:latin typeface="Calibri" charset="0"/>
                <a:ea typeface="Calibri" charset="0"/>
                <a:cs typeface="Calibri" charset="0"/>
              </a:rPr>
              <a:t>Deliverables</a:t>
            </a:r>
            <a:r>
              <a:rPr lang="sv-SE" dirty="0" smtClean="0">
                <a:latin typeface="Calibri" charset="0"/>
                <a:ea typeface="Calibri" charset="0"/>
                <a:cs typeface="Calibri" charset="0"/>
              </a:rPr>
              <a:t>:</a:t>
            </a:r>
          </a:p>
          <a:p>
            <a:pPr algn="ctr"/>
            <a:r>
              <a:rPr lang="sv-SE" dirty="0" smtClean="0">
                <a:latin typeface="Calibri" charset="0"/>
                <a:ea typeface="Calibri" charset="0"/>
                <a:cs typeface="Calibri" charset="0"/>
              </a:rPr>
              <a:t>Nov 22</a:t>
            </a:r>
          </a:p>
          <a:p>
            <a:pPr algn="ctr"/>
            <a:endParaRPr lang="sv-SE" dirty="0" smtClean="0">
              <a:latin typeface="Calibri" charset="0"/>
              <a:ea typeface="Calibri" charset="0"/>
              <a:cs typeface="Calibri" charset="0"/>
            </a:endParaRPr>
          </a:p>
          <a:p>
            <a:pPr algn="ctr"/>
            <a:r>
              <a:rPr lang="sv-SE" dirty="0" smtClean="0">
                <a:latin typeface="Calibri" charset="0"/>
                <a:ea typeface="Calibri" charset="0"/>
                <a:cs typeface="Calibri" charset="0"/>
              </a:rPr>
              <a:t>Dec 7</a:t>
            </a:r>
          </a:p>
          <a:p>
            <a:pPr algn="ctr"/>
            <a:endParaRPr lang="sv-SE" dirty="0" smtClean="0">
              <a:latin typeface="Calibri" charset="0"/>
              <a:ea typeface="Calibri" charset="0"/>
              <a:cs typeface="Calibri" charset="0"/>
            </a:endParaRPr>
          </a:p>
          <a:p>
            <a:pPr algn="ctr"/>
            <a:r>
              <a:rPr lang="sv-SE" dirty="0" smtClean="0">
                <a:latin typeface="Calibri" charset="0"/>
                <a:ea typeface="Calibri" charset="0"/>
                <a:cs typeface="Calibri" charset="0"/>
              </a:rPr>
              <a:t>Dec 10</a:t>
            </a:r>
            <a:endParaRPr lang="sv-SE" dirty="0">
              <a:latin typeface="Calibri" charset="0"/>
              <a:ea typeface="Calibri" charset="0"/>
              <a:cs typeface="Calibri" charset="0"/>
            </a:endParaRPr>
          </a:p>
          <a:p>
            <a:pPr algn="ctr"/>
            <a:endParaRPr lang="sv-SE" dirty="0" smtClean="0">
              <a:latin typeface="Calibri" charset="0"/>
              <a:ea typeface="Calibri" charset="0"/>
              <a:cs typeface="Calibri" charset="0"/>
            </a:endParaRPr>
          </a:p>
          <a:p>
            <a:pPr algn="ctr"/>
            <a:endParaRPr lang="sv-SE" dirty="0">
              <a:latin typeface="Calibri" charset="0"/>
              <a:ea typeface="Calibri" charset="0"/>
              <a:cs typeface="Calibri" charset="0"/>
            </a:endParaRPr>
          </a:p>
          <a:p>
            <a:pPr algn="ctr"/>
            <a:r>
              <a:rPr lang="sv-SE" dirty="0" smtClean="0">
                <a:latin typeface="Calibri" charset="0"/>
                <a:ea typeface="Calibri" charset="0"/>
                <a:cs typeface="Calibri" charset="0"/>
              </a:rPr>
              <a:t>Dec 20</a:t>
            </a:r>
          </a:p>
          <a:p>
            <a:pPr algn="ctr"/>
            <a:r>
              <a:rPr lang="sv-SE" dirty="0" smtClean="0">
                <a:latin typeface="Calibri" charset="0"/>
                <a:ea typeface="Calibri" charset="0"/>
                <a:cs typeface="Calibri" charset="0"/>
              </a:rPr>
              <a:t>Jan 8</a:t>
            </a:r>
          </a:p>
          <a:p>
            <a:pPr algn="ctr"/>
            <a:r>
              <a:rPr lang="sv-SE" dirty="0" smtClean="0">
                <a:latin typeface="Calibri" charset="0"/>
                <a:ea typeface="Calibri" charset="0"/>
                <a:cs typeface="Calibri" charset="0"/>
              </a:rPr>
              <a:t>Jan 10</a:t>
            </a:r>
          </a:p>
          <a:p>
            <a:pPr algn="ctr"/>
            <a:r>
              <a:rPr lang="sv-SE" dirty="0" smtClean="0">
                <a:latin typeface="Calibri" charset="0"/>
                <a:ea typeface="Calibri" charset="0"/>
                <a:cs typeface="Calibri" charset="0"/>
              </a:rPr>
              <a:t>Jan 16</a:t>
            </a:r>
          </a:p>
        </p:txBody>
      </p:sp>
      <p:sp>
        <p:nvSpPr>
          <p:cNvPr id="19" name="Rektangel med rundade hörn 18"/>
          <p:cNvSpPr/>
          <p:nvPr/>
        </p:nvSpPr>
        <p:spPr>
          <a:xfrm>
            <a:off x="8419538" y="2536547"/>
            <a:ext cx="831618" cy="3998040"/>
          </a:xfrm>
          <a:prstGeom prst="roundRect">
            <a:avLst>
              <a:gd name="adj" fmla="val 11198"/>
            </a:avLst>
          </a:prstGeom>
          <a:solidFill>
            <a:schemeClr val="accent3">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p:cNvSpPr txBox="1"/>
          <p:nvPr/>
        </p:nvSpPr>
        <p:spPr>
          <a:xfrm>
            <a:off x="6653029" y="1242335"/>
            <a:ext cx="2367673" cy="1046440"/>
          </a:xfrm>
          <a:prstGeom prst="rect">
            <a:avLst/>
          </a:prstGeom>
          <a:noFill/>
          <a:ln>
            <a:solidFill>
              <a:srgbClr val="C00000"/>
            </a:solidFill>
          </a:ln>
        </p:spPr>
        <p:txBody>
          <a:bodyPr wrap="square" rtlCol="0">
            <a:spAutoFit/>
          </a:bodyPr>
          <a:lstStyle/>
          <a:p>
            <a:pPr algn="ctr"/>
            <a:endParaRPr lang="sv-SE" sz="2200" dirty="0">
              <a:latin typeface="Calibri" charset="0"/>
              <a:ea typeface="Calibri" charset="0"/>
              <a:cs typeface="Calibri" charset="0"/>
            </a:endParaRPr>
          </a:p>
          <a:p>
            <a:pPr algn="ctr"/>
            <a:r>
              <a:rPr lang="sv-SE" sz="2200" dirty="0">
                <a:latin typeface="Calibri" charset="0"/>
                <a:ea typeface="Calibri" charset="0"/>
                <a:cs typeface="Calibri" charset="0"/>
              </a:rPr>
              <a:t>ORGANISATION</a:t>
            </a:r>
          </a:p>
          <a:p>
            <a:pPr algn="ctr"/>
            <a:endParaRPr lang="sv-SE" dirty="0">
              <a:latin typeface="Calibri" charset="0"/>
              <a:ea typeface="Calibri" charset="0"/>
              <a:cs typeface="Calibri" charset="0"/>
            </a:endParaRPr>
          </a:p>
        </p:txBody>
      </p:sp>
      <p:sp>
        <p:nvSpPr>
          <p:cNvPr id="24" name="textruta 23"/>
          <p:cNvSpPr txBox="1"/>
          <p:nvPr/>
        </p:nvSpPr>
        <p:spPr>
          <a:xfrm>
            <a:off x="8324562" y="2588103"/>
            <a:ext cx="1058571" cy="892552"/>
          </a:xfrm>
          <a:prstGeom prst="rect">
            <a:avLst/>
          </a:prstGeom>
          <a:noFill/>
        </p:spPr>
        <p:txBody>
          <a:bodyPr wrap="square" rtlCol="0">
            <a:spAutoFit/>
          </a:bodyPr>
          <a:lstStyle/>
          <a:p>
            <a:pPr algn="ctr"/>
            <a:r>
              <a:rPr lang="sv-SE" sz="1300" dirty="0">
                <a:latin typeface="Calibri" charset="0"/>
                <a:ea typeface="Calibri" charset="0"/>
                <a:cs typeface="Calibri" charset="0"/>
              </a:rPr>
              <a:t>OT </a:t>
            </a:r>
          </a:p>
          <a:p>
            <a:pPr algn="ctr"/>
            <a:r>
              <a:rPr lang="sv-SE" sz="1300" dirty="0">
                <a:latin typeface="Calibri" charset="0"/>
                <a:ea typeface="Calibri" charset="0"/>
                <a:cs typeface="Calibri" charset="0"/>
              </a:rPr>
              <a:t>Deadlines </a:t>
            </a:r>
          </a:p>
          <a:p>
            <a:pPr algn="ctr"/>
            <a:r>
              <a:rPr lang="sv-SE" sz="1300" dirty="0">
                <a:latin typeface="Calibri" charset="0"/>
                <a:ea typeface="Calibri" charset="0"/>
                <a:cs typeface="Calibri" charset="0"/>
              </a:rPr>
              <a:t>&amp; </a:t>
            </a:r>
          </a:p>
          <a:p>
            <a:pPr algn="ctr"/>
            <a:r>
              <a:rPr lang="sv-SE" sz="1300" dirty="0" err="1">
                <a:latin typeface="Calibri" charset="0"/>
                <a:ea typeface="Calibri" charset="0"/>
                <a:cs typeface="Calibri" charset="0"/>
              </a:rPr>
              <a:t>Deliverables</a:t>
            </a:r>
            <a:endParaRPr lang="sv-SE" sz="1300" dirty="0">
              <a:latin typeface="Calibri" charset="0"/>
              <a:ea typeface="Calibri" charset="0"/>
              <a:cs typeface="Calibri" charset="0"/>
            </a:endParaRPr>
          </a:p>
        </p:txBody>
      </p:sp>
      <p:sp>
        <p:nvSpPr>
          <p:cNvPr id="25" name="textruta 24"/>
          <p:cNvSpPr txBox="1"/>
          <p:nvPr/>
        </p:nvSpPr>
        <p:spPr>
          <a:xfrm>
            <a:off x="9485437" y="1266909"/>
            <a:ext cx="1209622" cy="769441"/>
          </a:xfrm>
          <a:prstGeom prst="rect">
            <a:avLst/>
          </a:prstGeom>
          <a:noFill/>
        </p:spPr>
        <p:txBody>
          <a:bodyPr wrap="square" rtlCol="0">
            <a:spAutoFit/>
          </a:bodyPr>
          <a:lstStyle/>
          <a:p>
            <a:r>
              <a:rPr lang="sv-SE" sz="4400" dirty="0">
                <a:solidFill>
                  <a:srgbClr val="C00000"/>
                </a:solidFill>
                <a:latin typeface="Calibri" charset="0"/>
                <a:ea typeface="Calibri" charset="0"/>
                <a:cs typeface="Calibri" charset="0"/>
              </a:rPr>
              <a:t>x 3</a:t>
            </a:r>
          </a:p>
        </p:txBody>
      </p:sp>
      <p:sp>
        <p:nvSpPr>
          <p:cNvPr id="26" name="textruta 25"/>
          <p:cNvSpPr txBox="1"/>
          <p:nvPr/>
        </p:nvSpPr>
        <p:spPr>
          <a:xfrm>
            <a:off x="7964360" y="537113"/>
            <a:ext cx="2546729" cy="553998"/>
          </a:xfrm>
          <a:prstGeom prst="rect">
            <a:avLst/>
          </a:prstGeom>
          <a:noFill/>
        </p:spPr>
        <p:txBody>
          <a:bodyPr wrap="square" rtlCol="0">
            <a:spAutoFit/>
          </a:bodyPr>
          <a:lstStyle/>
          <a:p>
            <a:r>
              <a:rPr lang="sv-SE" sz="2200" b="1" dirty="0">
                <a:solidFill>
                  <a:srgbClr val="C00000"/>
                </a:solidFill>
                <a:latin typeface="Calibri" charset="0"/>
                <a:ea typeface="Calibri" charset="0"/>
                <a:cs typeface="Calibri" charset="0"/>
              </a:rPr>
              <a:t>Project </a:t>
            </a:r>
            <a:r>
              <a:rPr lang="sv-SE" sz="2200" b="1" dirty="0" err="1">
                <a:solidFill>
                  <a:srgbClr val="C00000"/>
                </a:solidFill>
                <a:latin typeface="Calibri" charset="0"/>
                <a:ea typeface="Calibri" charset="0"/>
                <a:cs typeface="Calibri" charset="0"/>
              </a:rPr>
              <a:t>topics</a:t>
            </a:r>
            <a:r>
              <a:rPr lang="sv-SE" sz="2200" b="1" dirty="0">
                <a:solidFill>
                  <a:srgbClr val="C00000"/>
                </a:solidFill>
                <a:latin typeface="Calibri" charset="0"/>
                <a:ea typeface="Calibri" charset="0"/>
                <a:cs typeface="Calibri" charset="0"/>
              </a:rPr>
              <a:t> </a:t>
            </a:r>
            <a:r>
              <a:rPr lang="sv-SE" sz="3000" dirty="0">
                <a:solidFill>
                  <a:srgbClr val="C00000"/>
                </a:solidFill>
                <a:latin typeface="Calibri" charset="0"/>
                <a:ea typeface="Calibri" charset="0"/>
                <a:cs typeface="Calibri" charset="0"/>
              </a:rPr>
              <a:t>x </a:t>
            </a:r>
            <a:r>
              <a:rPr lang="sv-SE" sz="3000" dirty="0" smtClean="0">
                <a:solidFill>
                  <a:srgbClr val="C00000"/>
                </a:solidFill>
                <a:latin typeface="Calibri" charset="0"/>
                <a:ea typeface="Calibri" charset="0"/>
                <a:cs typeface="Calibri" charset="0"/>
              </a:rPr>
              <a:t>3 </a:t>
            </a:r>
            <a:endParaRPr lang="sv-SE" sz="3000" dirty="0">
              <a:solidFill>
                <a:srgbClr val="C00000"/>
              </a:solidFill>
              <a:latin typeface="Calibri" charset="0"/>
              <a:ea typeface="Calibri" charset="0"/>
              <a:cs typeface="Calibri" charset="0"/>
            </a:endParaRPr>
          </a:p>
        </p:txBody>
      </p:sp>
      <p:sp>
        <p:nvSpPr>
          <p:cNvPr id="27" name="Rektangel med rundade hörn 26"/>
          <p:cNvSpPr/>
          <p:nvPr/>
        </p:nvSpPr>
        <p:spPr>
          <a:xfrm>
            <a:off x="2004308" y="1214811"/>
            <a:ext cx="4137779" cy="1058523"/>
          </a:xfrm>
          <a:prstGeom prst="roundRect">
            <a:avLst>
              <a:gd name="adj" fmla="val 24756"/>
            </a:avLst>
          </a:prstGeom>
          <a:solidFill>
            <a:schemeClr val="accent1">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p:cNvSpPr txBox="1"/>
          <p:nvPr/>
        </p:nvSpPr>
        <p:spPr>
          <a:xfrm>
            <a:off x="2619865" y="1446075"/>
            <a:ext cx="2906664" cy="430887"/>
          </a:xfrm>
          <a:prstGeom prst="rect">
            <a:avLst/>
          </a:prstGeom>
          <a:noFill/>
          <a:ln>
            <a:solidFill>
              <a:srgbClr val="C00000"/>
            </a:solidFill>
          </a:ln>
        </p:spPr>
        <p:txBody>
          <a:bodyPr wrap="square" rtlCol="0">
            <a:spAutoFit/>
          </a:bodyPr>
          <a:lstStyle/>
          <a:p>
            <a:pPr algn="ctr"/>
            <a:r>
              <a:rPr lang="sv-SE" sz="2200" smtClean="0">
                <a:latin typeface="Calibri" charset="0"/>
                <a:ea typeface="Calibri" charset="0"/>
                <a:cs typeface="Calibri" charset="0"/>
              </a:rPr>
              <a:t>THEORETICAL BASE</a:t>
            </a:r>
            <a:endParaRPr lang="sv-SE" sz="2200" dirty="0">
              <a:latin typeface="Calibri" charset="0"/>
              <a:ea typeface="Calibri" charset="0"/>
              <a:cs typeface="Calibri" charset="0"/>
            </a:endParaRPr>
          </a:p>
        </p:txBody>
      </p:sp>
    </p:spTree>
    <p:extLst>
      <p:ext uri="{BB962C8B-B14F-4D97-AF65-F5344CB8AC3E}">
        <p14:creationId xmlns:p14="http://schemas.microsoft.com/office/powerpoint/2010/main" val="7839053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0757" y="630195"/>
            <a:ext cx="7010400" cy="381000"/>
          </a:xfrm>
        </p:spPr>
        <p:txBody>
          <a:bodyPr/>
          <a:lstStyle/>
          <a:p>
            <a:r>
              <a:rPr lang="en-GB" dirty="0" smtClean="0"/>
              <a:t>PROJECT</a:t>
            </a:r>
            <a:endParaRPr lang="en-GB" dirty="0"/>
          </a:p>
        </p:txBody>
      </p:sp>
      <p:sp>
        <p:nvSpPr>
          <p:cNvPr id="3" name="Content Placeholder 2"/>
          <p:cNvSpPr>
            <a:spLocks noGrp="1"/>
          </p:cNvSpPr>
          <p:nvPr>
            <p:ph idx="1"/>
          </p:nvPr>
        </p:nvSpPr>
        <p:spPr>
          <a:xfrm>
            <a:off x="195929" y="1162276"/>
            <a:ext cx="11799676" cy="5418438"/>
          </a:xfrm>
        </p:spPr>
        <p:txBody>
          <a:bodyPr/>
          <a:lstStyle/>
          <a:p>
            <a:r>
              <a:rPr lang="en-GB" sz="2000" dirty="0">
                <a:latin typeface="Calibri" charset="0"/>
                <a:ea typeface="Calibri" charset="0"/>
                <a:cs typeface="Calibri" charset="0"/>
              </a:rPr>
              <a:t>Societal challenge, a public organisation provides the “topic”, the course provides the “box”</a:t>
            </a:r>
          </a:p>
          <a:p>
            <a:r>
              <a:rPr lang="en-GB" sz="2000" dirty="0">
                <a:latin typeface="Calibri" charset="0"/>
                <a:ea typeface="Calibri" charset="0"/>
                <a:cs typeface="Calibri" charset="0"/>
              </a:rPr>
              <a:t>Formation of project </a:t>
            </a:r>
            <a:r>
              <a:rPr lang="en-GB" sz="2000" dirty="0" smtClean="0">
                <a:latin typeface="Calibri" charset="0"/>
                <a:ea typeface="Calibri" charset="0"/>
                <a:cs typeface="Calibri" charset="0"/>
              </a:rPr>
              <a:t>groups (will be 4-5 members in each group): </a:t>
            </a:r>
            <a:r>
              <a:rPr lang="en-GB" sz="2000" b="1" dirty="0">
                <a:solidFill>
                  <a:srgbClr val="800000"/>
                </a:solidFill>
                <a:latin typeface="Calibri" charset="0"/>
                <a:ea typeface="Calibri" charset="0"/>
                <a:cs typeface="Calibri" charset="0"/>
              </a:rPr>
              <a:t>To do before Thursday Nov </a:t>
            </a:r>
            <a:r>
              <a:rPr lang="en-GB" sz="2000" b="1" dirty="0" smtClean="0">
                <a:solidFill>
                  <a:srgbClr val="800000"/>
                </a:solidFill>
                <a:latin typeface="Calibri" charset="0"/>
                <a:ea typeface="Calibri" charset="0"/>
                <a:cs typeface="Calibri" charset="0"/>
              </a:rPr>
              <a:t>22 at </a:t>
            </a:r>
            <a:r>
              <a:rPr lang="en-GB" sz="2000" b="1" dirty="0">
                <a:solidFill>
                  <a:srgbClr val="800000"/>
                </a:solidFill>
                <a:latin typeface="Calibri" charset="0"/>
                <a:ea typeface="Calibri" charset="0"/>
                <a:cs typeface="Calibri" charset="0"/>
              </a:rPr>
              <a:t>8.00: </a:t>
            </a:r>
          </a:p>
          <a:p>
            <a:pPr lvl="1"/>
            <a:r>
              <a:rPr lang="en-GB" sz="1800" dirty="0" smtClean="0">
                <a:latin typeface="Calibri" charset="0"/>
                <a:ea typeface="Calibri" charset="0"/>
                <a:cs typeface="Calibri" charset="0"/>
              </a:rPr>
              <a:t>Prioritise </a:t>
            </a:r>
            <a:r>
              <a:rPr lang="en-GB" sz="1800" dirty="0">
                <a:latin typeface="Calibri" charset="0"/>
                <a:ea typeface="Calibri" charset="0"/>
                <a:cs typeface="Calibri" charset="0"/>
              </a:rPr>
              <a:t>project </a:t>
            </a:r>
            <a:r>
              <a:rPr lang="en-GB" sz="1800" dirty="0" smtClean="0">
                <a:latin typeface="Calibri" charset="0"/>
                <a:ea typeface="Calibri" charset="0"/>
                <a:cs typeface="Calibri" charset="0"/>
              </a:rPr>
              <a:t>topics</a:t>
            </a:r>
          </a:p>
          <a:p>
            <a:pPr lvl="1"/>
            <a:r>
              <a:rPr lang="en-GB" sz="1800" dirty="0" smtClean="0">
                <a:latin typeface="Calibri" charset="0"/>
                <a:ea typeface="Calibri" charset="0"/>
                <a:cs typeface="Calibri" charset="0"/>
              </a:rPr>
              <a:t>Form groups of 2-4 members, </a:t>
            </a:r>
            <a:r>
              <a:rPr lang="en-GB" sz="1800" dirty="0">
                <a:latin typeface="Calibri" charset="0"/>
                <a:ea typeface="Calibri" charset="0"/>
                <a:cs typeface="Calibri" charset="0"/>
              </a:rPr>
              <a:t>s</a:t>
            </a:r>
            <a:r>
              <a:rPr lang="en-GB" sz="1800" dirty="0" smtClean="0">
                <a:latin typeface="Calibri" charset="0"/>
                <a:ea typeface="Calibri" charset="0"/>
                <a:cs typeface="Calibri" charset="0"/>
              </a:rPr>
              <a:t>end to </a:t>
            </a:r>
            <a:r>
              <a:rPr lang="en-GB" sz="1800" dirty="0" err="1" smtClean="0">
                <a:latin typeface="Calibri" charset="0"/>
                <a:ea typeface="Calibri" charset="0"/>
                <a:cs typeface="Calibri" charset="0"/>
              </a:rPr>
              <a:t>helena@cs.umu.se</a:t>
            </a:r>
            <a:r>
              <a:rPr lang="en-GB" sz="1800" dirty="0" smtClean="0">
                <a:latin typeface="Calibri" charset="0"/>
                <a:ea typeface="Calibri" charset="0"/>
                <a:cs typeface="Calibri" charset="0"/>
              </a:rPr>
              <a:t> in one e-mail the following:</a:t>
            </a:r>
          </a:p>
          <a:p>
            <a:pPr lvl="2"/>
            <a:r>
              <a:rPr lang="en-GB" sz="1800" dirty="0">
                <a:latin typeface="Calibri" charset="0"/>
                <a:ea typeface="Calibri" charset="0"/>
                <a:cs typeface="Calibri" charset="0"/>
              </a:rPr>
              <a:t>1) your </a:t>
            </a:r>
            <a:r>
              <a:rPr lang="en-GB" sz="1800" b="1" dirty="0" smtClean="0">
                <a:latin typeface="Calibri" charset="0"/>
                <a:ea typeface="Calibri" charset="0"/>
                <a:cs typeface="Calibri" charset="0"/>
              </a:rPr>
              <a:t>group constellation </a:t>
            </a:r>
            <a:r>
              <a:rPr lang="en-GB" sz="1800" dirty="0">
                <a:latin typeface="Calibri" charset="0"/>
                <a:ea typeface="Calibri" charset="0"/>
                <a:cs typeface="Calibri" charset="0"/>
              </a:rPr>
              <a:t>with </a:t>
            </a:r>
            <a:r>
              <a:rPr lang="en-GB" sz="1800" dirty="0" smtClean="0">
                <a:latin typeface="Calibri" charset="0"/>
                <a:ea typeface="Calibri" charset="0"/>
                <a:cs typeface="Calibri" charset="0"/>
              </a:rPr>
              <a:t>participant’s </a:t>
            </a:r>
            <a:r>
              <a:rPr lang="en-GB" sz="1800" dirty="0">
                <a:latin typeface="Calibri" charset="0"/>
                <a:ea typeface="Calibri" charset="0"/>
                <a:cs typeface="Calibri" charset="0"/>
              </a:rPr>
              <a:t>full name, which program you are enrolled in (year), if you attend the project management course, and </a:t>
            </a:r>
            <a:r>
              <a:rPr lang="en-GB" sz="1800" dirty="0" smtClean="0">
                <a:latin typeface="Calibri" charset="0"/>
                <a:ea typeface="Calibri" charset="0"/>
                <a:cs typeface="Calibri" charset="0"/>
              </a:rPr>
              <a:t>your preferred e-mail </a:t>
            </a:r>
            <a:r>
              <a:rPr lang="en-GB" sz="1800" dirty="0">
                <a:latin typeface="Calibri" charset="0"/>
                <a:ea typeface="Calibri" charset="0"/>
                <a:cs typeface="Calibri" charset="0"/>
              </a:rPr>
              <a:t>addresses, </a:t>
            </a:r>
          </a:p>
          <a:p>
            <a:pPr lvl="2"/>
            <a:r>
              <a:rPr lang="en-GB" sz="1800" dirty="0">
                <a:latin typeface="Calibri" charset="0"/>
                <a:ea typeface="Calibri" charset="0"/>
                <a:cs typeface="Calibri" charset="0"/>
              </a:rPr>
              <a:t>2) your </a:t>
            </a:r>
            <a:r>
              <a:rPr lang="en-GB" sz="1800" b="1" dirty="0">
                <a:latin typeface="Calibri" charset="0"/>
                <a:ea typeface="Calibri" charset="0"/>
                <a:cs typeface="Calibri" charset="0"/>
              </a:rPr>
              <a:t>prioritization of the project topics</a:t>
            </a:r>
            <a:r>
              <a:rPr lang="en-GB" sz="1800" dirty="0">
                <a:latin typeface="Calibri" charset="0"/>
                <a:ea typeface="Calibri" charset="0"/>
                <a:cs typeface="Calibri" charset="0"/>
              </a:rPr>
              <a:t>, with a short </a:t>
            </a:r>
            <a:r>
              <a:rPr lang="en-GB" sz="1800" dirty="0" smtClean="0">
                <a:latin typeface="Calibri" charset="0"/>
                <a:ea typeface="Calibri" charset="0"/>
                <a:cs typeface="Calibri" charset="0"/>
              </a:rPr>
              <a:t>motivation</a:t>
            </a:r>
          </a:p>
          <a:p>
            <a:pPr lvl="1"/>
            <a:r>
              <a:rPr lang="en-GB" sz="1800" dirty="0" smtClean="0">
                <a:latin typeface="Calibri" charset="0"/>
                <a:ea typeface="Calibri" charset="0"/>
                <a:cs typeface="Calibri" charset="0"/>
              </a:rPr>
              <a:t>Based on your group proposals final groups will be formed and topics will be assigned before 12.00 the same day.</a:t>
            </a:r>
            <a:endParaRPr lang="en-GB" sz="1800" dirty="0">
              <a:latin typeface="Calibri" charset="0"/>
              <a:ea typeface="Calibri" charset="0"/>
              <a:cs typeface="Calibri" charset="0"/>
            </a:endParaRPr>
          </a:p>
          <a:p>
            <a:pPr lvl="1"/>
            <a:r>
              <a:rPr lang="en-GB" sz="2000" b="1" dirty="0">
                <a:solidFill>
                  <a:srgbClr val="262626"/>
                </a:solidFill>
                <a:latin typeface="Calibri" charset="0"/>
                <a:ea typeface="Calibri" charset="0"/>
                <a:cs typeface="Calibri" charset="0"/>
              </a:rPr>
              <a:t>Project Kick-Off Monday Nov </a:t>
            </a:r>
            <a:r>
              <a:rPr lang="en-GB" sz="2000" b="1" dirty="0" smtClean="0">
                <a:solidFill>
                  <a:srgbClr val="262626"/>
                </a:solidFill>
                <a:latin typeface="Calibri" charset="0"/>
                <a:ea typeface="Calibri" charset="0"/>
                <a:cs typeface="Calibri" charset="0"/>
              </a:rPr>
              <a:t>26, </a:t>
            </a:r>
            <a:r>
              <a:rPr lang="en-GB" sz="2000" b="1" dirty="0">
                <a:solidFill>
                  <a:srgbClr val="262626"/>
                </a:solidFill>
                <a:latin typeface="Calibri" charset="0"/>
                <a:ea typeface="Calibri" charset="0"/>
                <a:cs typeface="Calibri" charset="0"/>
              </a:rPr>
              <a:t>13-17 in </a:t>
            </a:r>
            <a:r>
              <a:rPr lang="en-GB" sz="2000" b="1" dirty="0" smtClean="0">
                <a:solidFill>
                  <a:srgbClr val="262626"/>
                </a:solidFill>
                <a:latin typeface="Calibri" charset="0"/>
                <a:ea typeface="Calibri" charset="0"/>
                <a:cs typeface="Calibri" charset="0"/>
              </a:rPr>
              <a:t>the MIT Place</a:t>
            </a:r>
            <a:endParaRPr lang="en-GB" sz="2000" b="1" dirty="0">
              <a:solidFill>
                <a:srgbClr val="262626"/>
              </a:solidFill>
              <a:latin typeface="Calibri" charset="0"/>
              <a:ea typeface="Calibri" charset="0"/>
              <a:cs typeface="Calibri" charset="0"/>
            </a:endParaRPr>
          </a:p>
          <a:p>
            <a:pPr lvl="2"/>
            <a:r>
              <a:rPr lang="en-GB" sz="1800" dirty="0">
                <a:solidFill>
                  <a:srgbClr val="262626"/>
                </a:solidFill>
                <a:latin typeface="Calibri" charset="0"/>
                <a:ea typeface="Calibri" charset="0"/>
                <a:cs typeface="Calibri" charset="0"/>
              </a:rPr>
              <a:t>Finalisation of groups and topic assignments, e</a:t>
            </a:r>
            <a:r>
              <a:rPr lang="en-GB" sz="1800" dirty="0">
                <a:latin typeface="Calibri" charset="0"/>
                <a:ea typeface="Calibri" charset="0"/>
                <a:cs typeface="Calibri" charset="0"/>
              </a:rPr>
              <a:t>ach group will work together with two OT students.</a:t>
            </a:r>
            <a:endParaRPr lang="en-GB" sz="1000" dirty="0">
              <a:latin typeface="Calibri" charset="0"/>
              <a:ea typeface="Calibri" charset="0"/>
              <a:cs typeface="Calibri" charset="0"/>
            </a:endParaRPr>
          </a:p>
          <a:p>
            <a:r>
              <a:rPr lang="en-GB" sz="2000" dirty="0">
                <a:latin typeface="Calibri" charset="0"/>
                <a:ea typeface="Calibri" charset="0"/>
                <a:cs typeface="Calibri" charset="0"/>
              </a:rPr>
              <a:t>Project </a:t>
            </a:r>
            <a:r>
              <a:rPr lang="en-GB" sz="2000" dirty="0" smtClean="0">
                <a:latin typeface="Calibri" charset="0"/>
                <a:ea typeface="Calibri" charset="0"/>
                <a:cs typeface="Calibri" charset="0"/>
              </a:rPr>
              <a:t>Documentation and presentation:</a:t>
            </a:r>
            <a:endParaRPr lang="en-GB" sz="2000" dirty="0">
              <a:latin typeface="Calibri" charset="0"/>
              <a:ea typeface="Calibri" charset="0"/>
              <a:cs typeface="Calibri" charset="0"/>
            </a:endParaRPr>
          </a:p>
          <a:p>
            <a:pPr lvl="2"/>
            <a:r>
              <a:rPr lang="en-GB" sz="2200" b="1" dirty="0" smtClean="0">
                <a:solidFill>
                  <a:srgbClr val="C00000"/>
                </a:solidFill>
                <a:latin typeface="Calibri" charset="0"/>
                <a:ea typeface="Calibri" charset="0"/>
                <a:cs typeface="Calibri" charset="0"/>
              </a:rPr>
              <a:t>Deadline 1: </a:t>
            </a:r>
            <a:r>
              <a:rPr lang="en-GB" sz="2200" b="1" dirty="0">
                <a:solidFill>
                  <a:srgbClr val="C00000"/>
                </a:solidFill>
                <a:latin typeface="Calibri" charset="0"/>
                <a:ea typeface="Calibri" charset="0"/>
                <a:cs typeface="Calibri" charset="0"/>
              </a:rPr>
              <a:t>Dec 7 at </a:t>
            </a:r>
            <a:r>
              <a:rPr lang="en-GB" sz="2200" b="1" dirty="0" smtClean="0">
                <a:solidFill>
                  <a:srgbClr val="C00000"/>
                </a:solidFill>
                <a:latin typeface="Calibri" charset="0"/>
                <a:ea typeface="Calibri" charset="0"/>
                <a:cs typeface="Calibri" charset="0"/>
              </a:rPr>
              <a:t>12.00. Project </a:t>
            </a:r>
            <a:r>
              <a:rPr lang="en-GB" sz="2200" b="1" dirty="0">
                <a:solidFill>
                  <a:srgbClr val="C00000"/>
                </a:solidFill>
                <a:latin typeface="Calibri" charset="0"/>
                <a:ea typeface="Calibri" charset="0"/>
                <a:cs typeface="Calibri" charset="0"/>
              </a:rPr>
              <a:t>plan max 3 pages</a:t>
            </a:r>
            <a:r>
              <a:rPr lang="en-GB" sz="2200" dirty="0">
                <a:solidFill>
                  <a:srgbClr val="C00000"/>
                </a:solidFill>
                <a:latin typeface="Calibri" charset="0"/>
                <a:ea typeface="Calibri" charset="0"/>
                <a:cs typeface="Calibri" charset="0"/>
              </a:rPr>
              <a:t>, use the template in </a:t>
            </a:r>
            <a:r>
              <a:rPr lang="en-GB" sz="2200" dirty="0" err="1" smtClean="0">
                <a:solidFill>
                  <a:srgbClr val="C00000"/>
                </a:solidFill>
                <a:latin typeface="Calibri" charset="0"/>
                <a:ea typeface="Calibri" charset="0"/>
                <a:cs typeface="Calibri" charset="0"/>
              </a:rPr>
              <a:t>Cambro</a:t>
            </a:r>
            <a:endParaRPr lang="en-GB" sz="2200" dirty="0" smtClean="0">
              <a:solidFill>
                <a:srgbClr val="C00000"/>
              </a:solidFill>
              <a:latin typeface="Calibri" charset="0"/>
              <a:ea typeface="Calibri" charset="0"/>
              <a:cs typeface="Calibri" charset="0"/>
            </a:endParaRPr>
          </a:p>
          <a:p>
            <a:pPr lvl="2"/>
            <a:r>
              <a:rPr lang="en-GB" sz="2200" b="1" dirty="0" smtClean="0">
                <a:solidFill>
                  <a:srgbClr val="800000"/>
                </a:solidFill>
                <a:latin typeface="Calibri" charset="0"/>
                <a:ea typeface="Calibri" charset="0"/>
                <a:cs typeface="Calibri" charset="0"/>
              </a:rPr>
              <a:t>Deadline </a:t>
            </a:r>
            <a:r>
              <a:rPr lang="en-GB" sz="2200" b="1" dirty="0">
                <a:solidFill>
                  <a:srgbClr val="800000"/>
                </a:solidFill>
                <a:latin typeface="Calibri" charset="0"/>
                <a:ea typeface="Calibri" charset="0"/>
                <a:cs typeface="Calibri" charset="0"/>
              </a:rPr>
              <a:t>2: </a:t>
            </a:r>
            <a:r>
              <a:rPr lang="en-GB" sz="2200" b="1" dirty="0" smtClean="0">
                <a:solidFill>
                  <a:srgbClr val="800000"/>
                </a:solidFill>
                <a:latin typeface="Calibri" charset="0"/>
                <a:ea typeface="Calibri" charset="0"/>
                <a:cs typeface="Calibri" charset="0"/>
              </a:rPr>
              <a:t>Presentation at seminar Dec 10 at 13.15. </a:t>
            </a:r>
          </a:p>
          <a:p>
            <a:pPr lvl="2"/>
            <a:r>
              <a:rPr lang="en-GB" sz="2200" b="1" dirty="0" smtClean="0">
                <a:solidFill>
                  <a:srgbClr val="800000"/>
                </a:solidFill>
                <a:latin typeface="Calibri" charset="0"/>
                <a:ea typeface="Calibri" charset="0"/>
                <a:cs typeface="Calibri" charset="0"/>
              </a:rPr>
              <a:t>Deadline 3: Dec 20 at 8.00. Demonstrator of your design proposal for the exhibition.</a:t>
            </a:r>
          </a:p>
          <a:p>
            <a:pPr lvl="2"/>
            <a:r>
              <a:rPr lang="en-GB" sz="2200" b="1" dirty="0" smtClean="0">
                <a:solidFill>
                  <a:srgbClr val="800000"/>
                </a:solidFill>
                <a:latin typeface="Calibri" charset="0"/>
                <a:ea typeface="Calibri" charset="0"/>
                <a:cs typeface="Calibri" charset="0"/>
              </a:rPr>
              <a:t>Deadline </a:t>
            </a:r>
            <a:r>
              <a:rPr lang="en-GB" sz="2200" b="1" dirty="0">
                <a:solidFill>
                  <a:srgbClr val="800000"/>
                </a:solidFill>
                <a:latin typeface="Calibri" charset="0"/>
                <a:ea typeface="Calibri" charset="0"/>
                <a:cs typeface="Calibri" charset="0"/>
              </a:rPr>
              <a:t>4</a:t>
            </a:r>
            <a:r>
              <a:rPr lang="en-GB" sz="2200" b="1" dirty="0" smtClean="0">
                <a:solidFill>
                  <a:srgbClr val="800000"/>
                </a:solidFill>
                <a:latin typeface="Calibri" charset="0"/>
                <a:ea typeface="Calibri" charset="0"/>
                <a:cs typeface="Calibri" charset="0"/>
              </a:rPr>
              <a:t>: January 8 at 12.00. Project report for peer-review, </a:t>
            </a:r>
            <a:r>
              <a:rPr lang="en-GB" sz="2200" dirty="0">
                <a:solidFill>
                  <a:srgbClr val="C00000"/>
                </a:solidFill>
                <a:latin typeface="Calibri" charset="0"/>
                <a:ea typeface="Calibri" charset="0"/>
                <a:cs typeface="Calibri" charset="0"/>
              </a:rPr>
              <a:t>use the template in </a:t>
            </a:r>
            <a:r>
              <a:rPr lang="en-GB" sz="2200" dirty="0" err="1">
                <a:solidFill>
                  <a:srgbClr val="C00000"/>
                </a:solidFill>
                <a:latin typeface="Calibri" charset="0"/>
                <a:ea typeface="Calibri" charset="0"/>
                <a:cs typeface="Calibri" charset="0"/>
              </a:rPr>
              <a:t>Cambro</a:t>
            </a:r>
            <a:endParaRPr lang="en-GB" sz="2200" b="1" dirty="0" smtClean="0">
              <a:solidFill>
                <a:srgbClr val="800000"/>
              </a:solidFill>
              <a:latin typeface="Calibri" charset="0"/>
              <a:ea typeface="Calibri" charset="0"/>
              <a:cs typeface="Calibri" charset="0"/>
            </a:endParaRPr>
          </a:p>
          <a:p>
            <a:pPr lvl="2"/>
            <a:r>
              <a:rPr lang="en-GB" sz="2200" b="1" dirty="0" smtClean="0">
                <a:solidFill>
                  <a:srgbClr val="800000"/>
                </a:solidFill>
                <a:latin typeface="Calibri" charset="0"/>
                <a:ea typeface="Calibri" charset="0"/>
                <a:cs typeface="Calibri" charset="0"/>
              </a:rPr>
              <a:t>Deadline 5: </a:t>
            </a:r>
            <a:r>
              <a:rPr lang="en-GB" sz="2200" b="1" dirty="0" err="1" smtClean="0">
                <a:solidFill>
                  <a:srgbClr val="800000"/>
                </a:solidFill>
                <a:latin typeface="Calibri" charset="0"/>
                <a:ea typeface="Calibri" charset="0"/>
                <a:cs typeface="Calibri" charset="0"/>
              </a:rPr>
              <a:t>january</a:t>
            </a:r>
            <a:r>
              <a:rPr lang="en-GB" sz="2200" b="1" dirty="0" smtClean="0">
                <a:solidFill>
                  <a:srgbClr val="800000"/>
                </a:solidFill>
                <a:latin typeface="Calibri" charset="0"/>
                <a:ea typeface="Calibri" charset="0"/>
                <a:cs typeface="Calibri" charset="0"/>
              </a:rPr>
              <a:t> 16 at 23.59. Final project report.</a:t>
            </a:r>
            <a:endParaRPr lang="en-GB" sz="2200" b="1" dirty="0">
              <a:solidFill>
                <a:srgbClr val="800000"/>
              </a:solidFill>
              <a:latin typeface="Calibri" charset="0"/>
              <a:ea typeface="Calibri" charset="0"/>
              <a:cs typeface="Calibri" charset="0"/>
            </a:endParaRPr>
          </a:p>
          <a:p>
            <a:pPr lvl="1"/>
            <a:endParaRPr lang="en-GB" sz="2200" dirty="0">
              <a:latin typeface="Calibri" charset="0"/>
              <a:ea typeface="Calibri" charset="0"/>
              <a:cs typeface="Calibri" charset="0"/>
            </a:endParaRPr>
          </a:p>
          <a:p>
            <a:endParaRPr lang="en-GB" dirty="0" smtClean="0">
              <a:latin typeface="Calibri" charset="0"/>
              <a:ea typeface="Calibri" charset="0"/>
              <a:cs typeface="Calibri" charset="0"/>
            </a:endParaRPr>
          </a:p>
          <a:p>
            <a:endParaRPr lang="en-GB" dirty="0" smtClean="0">
              <a:latin typeface="Calibri" charset="0"/>
              <a:ea typeface="Calibri" charset="0"/>
              <a:cs typeface="Calibri" charset="0"/>
            </a:endParaRPr>
          </a:p>
          <a:p>
            <a:endParaRPr lang="en-GB" dirty="0">
              <a:latin typeface="Calibri" charset="0"/>
              <a:ea typeface="Calibri" charset="0"/>
              <a:cs typeface="Calibri" charset="0"/>
            </a:endParaRPr>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sp>
        <p:nvSpPr>
          <p:cNvPr id="6" name="Platshållare för bildnummer 5"/>
          <p:cNvSpPr>
            <a:spLocks noGrp="1"/>
          </p:cNvSpPr>
          <p:nvPr>
            <p:ph type="sldNum" sz="quarter" idx="12"/>
          </p:nvPr>
        </p:nvSpPr>
        <p:spPr/>
        <p:txBody>
          <a:bodyPr/>
          <a:lstStyle/>
          <a:p>
            <a:pPr>
              <a:defRPr/>
            </a:pPr>
            <a:fld id="{1FEE1F58-C497-8D4D-9AA3-6F68D35D66A6}" type="slidenum">
              <a:rPr lang="sv-SE" smtClean="0"/>
              <a:pPr>
                <a:defRPr/>
              </a:pPr>
              <a:t>47</a:t>
            </a:fld>
            <a:endParaRPr lang="sv-SE" sz="1400" dirty="0"/>
          </a:p>
        </p:txBody>
      </p:sp>
    </p:spTree>
    <p:extLst>
      <p:ext uri="{BB962C8B-B14F-4D97-AF65-F5344CB8AC3E}">
        <p14:creationId xmlns:p14="http://schemas.microsoft.com/office/powerpoint/2010/main" val="8149267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endParaRPr lang="sv-SE"/>
          </a:p>
        </p:txBody>
      </p:sp>
      <p:sp>
        <p:nvSpPr>
          <p:cNvPr id="3" name="Rubrik 2"/>
          <p:cNvSpPr>
            <a:spLocks noGrp="1"/>
          </p:cNvSpPr>
          <p:nvPr>
            <p:ph type="title"/>
          </p:nvPr>
        </p:nvSpPr>
        <p:spPr/>
        <p:txBody>
          <a:bodyPr/>
          <a:lstStyle/>
          <a:p>
            <a:endParaRPr lang="sv-SE" dirty="0"/>
          </a:p>
        </p:txBody>
      </p:sp>
      <p:pic>
        <p:nvPicPr>
          <p:cNvPr id="4" name="Bildobjekt 3"/>
          <p:cNvPicPr>
            <a:picLocks noChangeAspect="1"/>
          </p:cNvPicPr>
          <p:nvPr/>
        </p:nvPicPr>
        <p:blipFill>
          <a:blip r:embed="rId3"/>
          <a:stretch>
            <a:fillRect/>
          </a:stretch>
        </p:blipFill>
        <p:spPr>
          <a:xfrm>
            <a:off x="0" y="0"/>
            <a:ext cx="12192000" cy="6809968"/>
          </a:xfrm>
          <a:prstGeom prst="rect">
            <a:avLst/>
          </a:prstGeom>
        </p:spPr>
      </p:pic>
      <p:sp>
        <p:nvSpPr>
          <p:cNvPr id="5" name="Platshållare för datum 4"/>
          <p:cNvSpPr>
            <a:spLocks noGrp="1"/>
          </p:cNvSpPr>
          <p:nvPr>
            <p:ph type="dt" sz="half" idx="10"/>
          </p:nvPr>
        </p:nvSpPr>
        <p:spPr/>
        <p:txBody>
          <a:bodyPr/>
          <a:lstStyle/>
          <a:p>
            <a:r>
              <a:rPr lang="sv-SE" smtClean="0"/>
              <a:t>2018-11-08</a:t>
            </a:r>
            <a:endParaRPr lang="sv-SE"/>
          </a:p>
        </p:txBody>
      </p:sp>
      <p:sp>
        <p:nvSpPr>
          <p:cNvPr id="7" name="Platshållare för bildnummer 6"/>
          <p:cNvSpPr>
            <a:spLocks noGrp="1"/>
          </p:cNvSpPr>
          <p:nvPr>
            <p:ph type="sldNum" sz="quarter" idx="12"/>
          </p:nvPr>
        </p:nvSpPr>
        <p:spPr/>
        <p:txBody>
          <a:bodyPr/>
          <a:lstStyle/>
          <a:p>
            <a:fld id="{D3ED0E79-C485-4358-AA6A-241A5ED8242A}" type="slidenum">
              <a:rPr lang="sv-SE" smtClean="0"/>
              <a:t>48</a:t>
            </a:fld>
            <a:endParaRPr lang="sv-SE"/>
          </a:p>
        </p:txBody>
      </p:sp>
    </p:spTree>
    <p:extLst>
      <p:ext uri="{BB962C8B-B14F-4D97-AF65-F5344CB8AC3E}">
        <p14:creationId xmlns:p14="http://schemas.microsoft.com/office/powerpoint/2010/main" val="1784487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a:xfrm>
            <a:off x="1791729" y="1484314"/>
            <a:ext cx="8674443" cy="1561945"/>
          </a:xfrm>
        </p:spPr>
        <p:txBody>
          <a:bodyPr/>
          <a:lstStyle/>
          <a:p>
            <a:r>
              <a:rPr lang="sv-SE" dirty="0" smtClean="0"/>
              <a:t>Reading </a:t>
            </a:r>
            <a:r>
              <a:rPr lang="sv-SE" dirty="0" err="1" smtClean="0"/>
              <a:t>scientific</a:t>
            </a:r>
            <a:r>
              <a:rPr lang="sv-SE" dirty="0" smtClean="0"/>
              <a:t> </a:t>
            </a:r>
            <a:r>
              <a:rPr lang="sv-SE" dirty="0" err="1" smtClean="0"/>
              <a:t>literature</a:t>
            </a:r>
            <a:endParaRPr lang="sv-SE" dirty="0"/>
          </a:p>
        </p:txBody>
      </p:sp>
      <p:sp>
        <p:nvSpPr>
          <p:cNvPr id="7" name="Underrubrik 6"/>
          <p:cNvSpPr>
            <a:spLocks noGrp="1"/>
          </p:cNvSpPr>
          <p:nvPr>
            <p:ph type="subTitle" idx="1"/>
          </p:nvPr>
        </p:nvSpPr>
        <p:spPr/>
        <p:txBody>
          <a:bodyPr/>
          <a:lstStyle/>
          <a:p>
            <a:endParaRPr lang="sv-SE" dirty="0"/>
          </a:p>
        </p:txBody>
      </p:sp>
      <p:sp>
        <p:nvSpPr>
          <p:cNvPr id="3" name="Platshållare för datum 2"/>
          <p:cNvSpPr>
            <a:spLocks noGrp="1"/>
          </p:cNvSpPr>
          <p:nvPr>
            <p:ph type="dt" sz="half" idx="4294967295"/>
          </p:nvPr>
        </p:nvSpPr>
        <p:spPr>
          <a:xfrm>
            <a:off x="0" y="6530975"/>
            <a:ext cx="1439863" cy="98425"/>
          </a:xfrm>
        </p:spPr>
        <p:txBody>
          <a:bodyPr/>
          <a:lstStyle/>
          <a:p>
            <a:r>
              <a:rPr lang="sv-SE" smtClean="0"/>
              <a:t>2018-11-08</a:t>
            </a:r>
            <a:endParaRPr lang="sv-SE"/>
          </a:p>
        </p:txBody>
      </p:sp>
    </p:spTree>
    <p:extLst>
      <p:ext uri="{BB962C8B-B14F-4D97-AF65-F5344CB8AC3E}">
        <p14:creationId xmlns:p14="http://schemas.microsoft.com/office/powerpoint/2010/main" val="83519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8440"/>
            <a:ext cx="12192000" cy="1066800"/>
          </a:xfrm>
        </p:spPr>
        <p:txBody>
          <a:bodyPr/>
          <a:lstStyle/>
          <a:p>
            <a:r>
              <a:rPr lang="en-GB" dirty="0"/>
              <a:t>Coordination of two courses at two faculties</a:t>
            </a:r>
          </a:p>
        </p:txBody>
      </p:sp>
      <p:sp>
        <p:nvSpPr>
          <p:cNvPr id="3" name="Content Placeholder 2"/>
          <p:cNvSpPr>
            <a:spLocks noGrp="1"/>
          </p:cNvSpPr>
          <p:nvPr>
            <p:ph idx="1"/>
          </p:nvPr>
        </p:nvSpPr>
        <p:spPr>
          <a:xfrm>
            <a:off x="1734063" y="1919416"/>
            <a:ext cx="9609439" cy="3894438"/>
          </a:xfrm>
        </p:spPr>
        <p:txBody>
          <a:bodyPr/>
          <a:lstStyle/>
          <a:p>
            <a:r>
              <a:rPr lang="en-GB" sz="2200" dirty="0" smtClean="0">
                <a:latin typeface="Calibri" charset="0"/>
                <a:ea typeface="Calibri" charset="0"/>
                <a:cs typeface="Calibri" charset="0"/>
              </a:rPr>
              <a:t>Interactivity in Smart Environments (Computing Science)</a:t>
            </a:r>
          </a:p>
          <a:p>
            <a:pPr lvl="1"/>
            <a:r>
              <a:rPr lang="en-US" sz="2200" dirty="0" smtClean="0">
                <a:latin typeface="Calibri" charset="0"/>
                <a:ea typeface="Calibri" charset="0"/>
                <a:cs typeface="Calibri" charset="0"/>
              </a:rPr>
              <a:t>50%</a:t>
            </a:r>
          </a:p>
          <a:p>
            <a:r>
              <a:rPr lang="en-US" sz="2200" dirty="0" smtClean="0">
                <a:latin typeface="Calibri" charset="0"/>
                <a:ea typeface="Calibri" charset="0"/>
                <a:cs typeface="Calibri" charset="0"/>
              </a:rPr>
              <a:t>Innovation and Change Management in Collaboration (Occupational Therapy)</a:t>
            </a:r>
          </a:p>
          <a:p>
            <a:pPr lvl="1"/>
            <a:r>
              <a:rPr lang="en-US" sz="2200" dirty="0" smtClean="0">
                <a:latin typeface="Calibri" charset="0"/>
                <a:ea typeface="Calibri" charset="0"/>
                <a:cs typeface="Calibri" charset="0"/>
              </a:rPr>
              <a:t>100%</a:t>
            </a:r>
          </a:p>
          <a:p>
            <a:pPr lvl="1"/>
            <a:r>
              <a:rPr lang="en-US" sz="2200" dirty="0" smtClean="0">
                <a:latin typeface="Calibri" charset="0"/>
                <a:ea typeface="Calibri" charset="0"/>
                <a:cs typeface="Calibri" charset="0"/>
              </a:rPr>
              <a:t>Elin </a:t>
            </a:r>
            <a:r>
              <a:rPr lang="en-US" sz="2200" dirty="0" err="1" smtClean="0">
                <a:latin typeface="Calibri" charset="0"/>
                <a:ea typeface="Calibri" charset="0"/>
                <a:cs typeface="Calibri" charset="0"/>
              </a:rPr>
              <a:t>Granholm</a:t>
            </a:r>
            <a:r>
              <a:rPr lang="en-US" sz="2200" dirty="0" smtClean="0">
                <a:latin typeface="Calibri" charset="0"/>
                <a:ea typeface="Calibri" charset="0"/>
                <a:cs typeface="Calibri" charset="0"/>
              </a:rPr>
              <a:t>, Caroline </a:t>
            </a:r>
            <a:r>
              <a:rPr lang="en-US" sz="2200" dirty="0" err="1" smtClean="0">
                <a:latin typeface="Calibri" charset="0"/>
                <a:ea typeface="Calibri" charset="0"/>
                <a:cs typeface="Calibri" charset="0"/>
              </a:rPr>
              <a:t>Fischl</a:t>
            </a:r>
            <a:endParaRPr lang="en-US" sz="2200" dirty="0" smtClean="0">
              <a:latin typeface="Calibri" charset="0"/>
              <a:ea typeface="Calibri" charset="0"/>
              <a:cs typeface="Calibri" charset="0"/>
            </a:endParaRPr>
          </a:p>
          <a:p>
            <a:pPr marL="0" indent="0">
              <a:buNone/>
            </a:pPr>
            <a:endParaRPr lang="en-US" sz="2200" dirty="0" smtClean="0">
              <a:latin typeface="Calibri" charset="0"/>
              <a:ea typeface="Calibri" charset="0"/>
              <a:cs typeface="Calibri" charset="0"/>
            </a:endParaRPr>
          </a:p>
          <a:p>
            <a:r>
              <a:rPr lang="en-US" sz="2200" i="1" dirty="0">
                <a:latin typeface="Calibri" charset="0"/>
                <a:ea typeface="Calibri" charset="0"/>
                <a:cs typeface="Calibri" charset="0"/>
              </a:rPr>
              <a:t>(</a:t>
            </a:r>
            <a:r>
              <a:rPr lang="en-US" sz="2200" i="1" dirty="0" smtClean="0">
                <a:latin typeface="Calibri" charset="0"/>
                <a:ea typeface="Calibri" charset="0"/>
                <a:cs typeface="Calibri" charset="0"/>
              </a:rPr>
              <a:t>Project Management (TFE))</a:t>
            </a:r>
          </a:p>
          <a:p>
            <a:pPr lvl="1"/>
            <a:r>
              <a:rPr lang="en-US" sz="2200" i="1" dirty="0" smtClean="0">
                <a:latin typeface="Calibri" charset="0"/>
                <a:ea typeface="Calibri" charset="0"/>
                <a:cs typeface="Calibri" charset="0"/>
              </a:rPr>
              <a:t>50%</a:t>
            </a:r>
          </a:p>
          <a:p>
            <a:pPr lvl="1"/>
            <a:r>
              <a:rPr lang="en-US" sz="2200" i="1" dirty="0" err="1" smtClean="0">
                <a:latin typeface="Calibri" charset="0"/>
                <a:ea typeface="Calibri" charset="0"/>
                <a:cs typeface="Calibri" charset="0"/>
              </a:rPr>
              <a:t>Stig</a:t>
            </a:r>
            <a:r>
              <a:rPr lang="en-US" sz="2200" i="1" dirty="0" smtClean="0">
                <a:latin typeface="Calibri" charset="0"/>
                <a:ea typeface="Calibri" charset="0"/>
                <a:cs typeface="Calibri" charset="0"/>
              </a:rPr>
              <a:t> </a:t>
            </a:r>
            <a:r>
              <a:rPr lang="en-US" sz="2200" i="1" dirty="0" err="1" smtClean="0">
                <a:latin typeface="Calibri" charset="0"/>
                <a:ea typeface="Calibri" charset="0"/>
                <a:cs typeface="Calibri" charset="0"/>
              </a:rPr>
              <a:t>Byström</a:t>
            </a:r>
            <a:endParaRPr lang="en-US" sz="2200" i="1" dirty="0" smtClean="0">
              <a:latin typeface="Calibri" charset="0"/>
              <a:ea typeface="Calibri" charset="0"/>
              <a:cs typeface="Calibri" charset="0"/>
            </a:endParaRPr>
          </a:p>
          <a:p>
            <a:pPr lvl="1"/>
            <a:r>
              <a:rPr lang="en-US" sz="2200" i="1" dirty="0" smtClean="0">
                <a:latin typeface="Calibri" charset="0"/>
                <a:ea typeface="Calibri" charset="0"/>
                <a:cs typeface="Calibri" charset="0"/>
              </a:rPr>
              <a:t>Affects some ID students</a:t>
            </a:r>
            <a:endParaRPr lang="en-GB" sz="2200" i="1" dirty="0">
              <a:latin typeface="Calibri" charset="0"/>
              <a:ea typeface="Calibri" charset="0"/>
              <a:cs typeface="Calibri" charset="0"/>
            </a:endParaRPr>
          </a:p>
        </p:txBody>
      </p:sp>
      <p:sp>
        <p:nvSpPr>
          <p:cNvPr id="5" name="Date Placeholder 4"/>
          <p:cNvSpPr>
            <a:spLocks noGrp="1"/>
          </p:cNvSpPr>
          <p:nvPr>
            <p:ph type="dt" sz="half" idx="10"/>
          </p:nvPr>
        </p:nvSpPr>
        <p:spPr/>
        <p:txBody>
          <a:bodyPr/>
          <a:lstStyle/>
          <a:p>
            <a:r>
              <a:rPr lang="sv-SE" smtClean="0"/>
              <a:t>2018-11-08</a:t>
            </a:r>
            <a:endParaRPr lang="sv-SE" sz="1400"/>
          </a:p>
        </p:txBody>
      </p:sp>
      <p:sp>
        <p:nvSpPr>
          <p:cNvPr id="6" name="Platshållare för bildnummer 5"/>
          <p:cNvSpPr>
            <a:spLocks noGrp="1"/>
          </p:cNvSpPr>
          <p:nvPr>
            <p:ph type="sldNum" sz="quarter" idx="12"/>
          </p:nvPr>
        </p:nvSpPr>
        <p:spPr/>
        <p:txBody>
          <a:bodyPr/>
          <a:lstStyle/>
          <a:p>
            <a:pPr>
              <a:defRPr/>
            </a:pPr>
            <a:fld id="{1FEE1F58-C497-8D4D-9AA3-6F68D35D66A6}" type="slidenum">
              <a:rPr lang="sv-SE" smtClean="0"/>
              <a:pPr>
                <a:defRPr/>
              </a:pPr>
              <a:t>5</a:t>
            </a:fld>
            <a:endParaRPr lang="sv-SE" sz="1400" dirty="0"/>
          </a:p>
        </p:txBody>
      </p:sp>
    </p:spTree>
    <p:extLst>
      <p:ext uri="{BB962C8B-B14F-4D97-AF65-F5344CB8AC3E}">
        <p14:creationId xmlns:p14="http://schemas.microsoft.com/office/powerpoint/2010/main" val="16687615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853137" y="1594022"/>
            <a:ext cx="4657977" cy="4760638"/>
          </a:xfrm>
        </p:spPr>
        <p:txBody>
          <a:bodyPr/>
          <a:lstStyle/>
          <a:p>
            <a:pPr marL="0" indent="0">
              <a:buNone/>
            </a:pPr>
            <a:r>
              <a:rPr lang="sv-SE" sz="2400" b="1" dirty="0" err="1" smtClean="0">
                <a:latin typeface="Calibri" charset="0"/>
                <a:ea typeface="Calibri" charset="0"/>
                <a:cs typeface="Calibri" charset="0"/>
              </a:rPr>
              <a:t>Typical</a:t>
            </a:r>
            <a:r>
              <a:rPr lang="sv-SE" sz="2400" b="1" dirty="0" smtClean="0">
                <a:latin typeface="Calibri" charset="0"/>
                <a:ea typeface="Calibri" charset="0"/>
                <a:cs typeface="Calibri" charset="0"/>
              </a:rPr>
              <a:t> disposition:</a:t>
            </a:r>
          </a:p>
          <a:p>
            <a:r>
              <a:rPr lang="sv-SE" sz="2400" dirty="0" smtClean="0">
                <a:latin typeface="Calibri" charset="0"/>
                <a:ea typeface="Calibri" charset="0"/>
                <a:cs typeface="Calibri" charset="0"/>
              </a:rPr>
              <a:t>Abstract</a:t>
            </a:r>
          </a:p>
          <a:p>
            <a:r>
              <a:rPr lang="sv-SE" sz="2400" dirty="0" err="1" smtClean="0">
                <a:latin typeface="Calibri" charset="0"/>
                <a:ea typeface="Calibri" charset="0"/>
                <a:cs typeface="Calibri" charset="0"/>
              </a:rPr>
              <a:t>Background</a:t>
            </a:r>
            <a:r>
              <a:rPr lang="sv-SE" sz="2400" dirty="0" smtClean="0">
                <a:latin typeface="Calibri" charset="0"/>
                <a:ea typeface="Calibri" charset="0"/>
                <a:cs typeface="Calibri" charset="0"/>
              </a:rPr>
              <a:t>/</a:t>
            </a:r>
            <a:r>
              <a:rPr lang="sv-SE" sz="2400" dirty="0" err="1" smtClean="0">
                <a:latin typeface="Calibri" charset="0"/>
                <a:ea typeface="Calibri" charset="0"/>
                <a:cs typeface="Calibri" charset="0"/>
              </a:rPr>
              <a:t>introduction</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with</a:t>
            </a:r>
            <a:r>
              <a:rPr lang="sv-SE" sz="2400" dirty="0" smtClean="0">
                <a:latin typeface="Calibri" charset="0"/>
                <a:ea typeface="Calibri" charset="0"/>
                <a:cs typeface="Calibri" charset="0"/>
              </a:rPr>
              <a:t>:</a:t>
            </a:r>
          </a:p>
          <a:p>
            <a:pPr lvl="1"/>
            <a:r>
              <a:rPr lang="sv-SE" sz="2200" dirty="0" smtClean="0">
                <a:latin typeface="Calibri" charset="0"/>
                <a:ea typeface="Calibri" charset="0"/>
                <a:cs typeface="Calibri" charset="0"/>
              </a:rPr>
              <a:t>Problem </a:t>
            </a:r>
            <a:r>
              <a:rPr lang="sv-SE" sz="2200" dirty="0" err="1" smtClean="0">
                <a:latin typeface="Calibri" charset="0"/>
                <a:ea typeface="Calibri" charset="0"/>
                <a:cs typeface="Calibri" charset="0"/>
              </a:rPr>
              <a:t>statement</a:t>
            </a:r>
            <a:endParaRPr lang="sv-SE" sz="2200" dirty="0" smtClean="0">
              <a:latin typeface="Calibri" charset="0"/>
              <a:ea typeface="Calibri" charset="0"/>
              <a:cs typeface="Calibri" charset="0"/>
            </a:endParaRPr>
          </a:p>
          <a:p>
            <a:pPr lvl="1"/>
            <a:r>
              <a:rPr lang="sv-SE" sz="2200" dirty="0">
                <a:latin typeface="Calibri" charset="0"/>
                <a:ea typeface="Calibri" charset="0"/>
                <a:cs typeface="Calibri" charset="0"/>
              </a:rPr>
              <a:t>R</a:t>
            </a:r>
            <a:r>
              <a:rPr lang="sv-SE" sz="2200" dirty="0" smtClean="0">
                <a:latin typeface="Calibri" charset="0"/>
                <a:ea typeface="Calibri" charset="0"/>
                <a:cs typeface="Calibri" charset="0"/>
              </a:rPr>
              <a:t>esearch </a:t>
            </a:r>
            <a:r>
              <a:rPr lang="sv-SE" sz="2200" dirty="0" err="1" smtClean="0">
                <a:latin typeface="Calibri" charset="0"/>
                <a:ea typeface="Calibri" charset="0"/>
                <a:cs typeface="Calibri" charset="0"/>
              </a:rPr>
              <a:t>questions</a:t>
            </a:r>
            <a:endParaRPr lang="sv-SE" sz="2200" dirty="0" smtClean="0">
              <a:latin typeface="Calibri" charset="0"/>
              <a:ea typeface="Calibri" charset="0"/>
              <a:cs typeface="Calibri" charset="0"/>
            </a:endParaRPr>
          </a:p>
          <a:p>
            <a:r>
              <a:rPr lang="sv-SE" sz="2400" dirty="0" err="1" smtClean="0">
                <a:latin typeface="Calibri" charset="0"/>
                <a:ea typeface="Calibri" charset="0"/>
                <a:cs typeface="Calibri" charset="0"/>
              </a:rPr>
              <a:t>Methods</a:t>
            </a:r>
            <a:r>
              <a:rPr lang="sv-SE" sz="2400" dirty="0" smtClean="0">
                <a:latin typeface="Calibri" charset="0"/>
                <a:ea typeface="Calibri" charset="0"/>
                <a:cs typeface="Calibri" charset="0"/>
              </a:rPr>
              <a:t> and materials</a:t>
            </a:r>
            <a:endParaRPr lang="sv-SE" dirty="0" smtClean="0">
              <a:latin typeface="Calibri" charset="0"/>
              <a:ea typeface="Calibri" charset="0"/>
              <a:cs typeface="Calibri" charset="0"/>
            </a:endParaRPr>
          </a:p>
          <a:p>
            <a:r>
              <a:rPr lang="sv-SE" sz="2400" dirty="0" err="1" smtClean="0">
                <a:latin typeface="Calibri" charset="0"/>
                <a:ea typeface="Calibri" charset="0"/>
                <a:cs typeface="Calibri" charset="0"/>
              </a:rPr>
              <a:t>Results</a:t>
            </a:r>
            <a:endParaRPr lang="sv-SE" sz="2400" dirty="0" smtClean="0">
              <a:latin typeface="Calibri" charset="0"/>
              <a:ea typeface="Calibri" charset="0"/>
              <a:cs typeface="Calibri" charset="0"/>
            </a:endParaRPr>
          </a:p>
          <a:p>
            <a:r>
              <a:rPr lang="sv-SE" sz="2400" dirty="0" err="1" smtClean="0">
                <a:latin typeface="Calibri" charset="0"/>
                <a:ea typeface="Calibri" charset="0"/>
                <a:cs typeface="Calibri" charset="0"/>
              </a:rPr>
              <a:t>Discussion</a:t>
            </a:r>
            <a:endParaRPr lang="sv-SE" sz="2400" dirty="0" smtClean="0">
              <a:latin typeface="Calibri" charset="0"/>
              <a:ea typeface="Calibri" charset="0"/>
              <a:cs typeface="Calibri" charset="0"/>
            </a:endParaRPr>
          </a:p>
          <a:p>
            <a:r>
              <a:rPr lang="sv-SE" sz="2400" dirty="0" err="1" smtClean="0">
                <a:latin typeface="Calibri" charset="0"/>
                <a:ea typeface="Calibri" charset="0"/>
                <a:cs typeface="Calibri" charset="0"/>
              </a:rPr>
              <a:t>Conclusions</a:t>
            </a:r>
            <a:endParaRPr lang="sv-SE" sz="2400" dirty="0" smtClean="0">
              <a:latin typeface="Calibri" charset="0"/>
              <a:ea typeface="Calibri" charset="0"/>
              <a:cs typeface="Calibri" charset="0"/>
            </a:endParaRPr>
          </a:p>
          <a:p>
            <a:r>
              <a:rPr lang="sv-SE" sz="2400" dirty="0" err="1" smtClean="0">
                <a:latin typeface="Calibri" charset="0"/>
                <a:ea typeface="Calibri" charset="0"/>
                <a:cs typeface="Calibri" charset="0"/>
              </a:rPr>
              <a:t>References</a:t>
            </a:r>
            <a:endParaRPr lang="sv-SE" sz="2400" dirty="0" smtClean="0">
              <a:latin typeface="Calibri" charset="0"/>
              <a:ea typeface="Calibri" charset="0"/>
              <a:cs typeface="Calibri" charset="0"/>
            </a:endParaRPr>
          </a:p>
          <a:p>
            <a:endParaRPr lang="sv-SE" sz="2400" dirty="0">
              <a:latin typeface="Calibri" charset="0"/>
              <a:ea typeface="Calibri" charset="0"/>
              <a:cs typeface="Calibri" charset="0"/>
            </a:endParaRPr>
          </a:p>
        </p:txBody>
      </p:sp>
      <p:sp>
        <p:nvSpPr>
          <p:cNvPr id="3" name="Platshållare för datum 2"/>
          <p:cNvSpPr>
            <a:spLocks noGrp="1"/>
          </p:cNvSpPr>
          <p:nvPr>
            <p:ph type="dt" sz="half" idx="10"/>
          </p:nvPr>
        </p:nvSpPr>
        <p:spPr/>
        <p:txBody>
          <a:bodyPr/>
          <a:lstStyle/>
          <a:p>
            <a:r>
              <a:rPr lang="sv-SE" smtClean="0"/>
              <a:t>2018-11-08</a:t>
            </a:r>
            <a:endParaRPr lang="sv-SE"/>
          </a:p>
        </p:txBody>
      </p:sp>
      <p:sp>
        <p:nvSpPr>
          <p:cNvPr id="5" name="Rubrik 4"/>
          <p:cNvSpPr>
            <a:spLocks noGrp="1"/>
          </p:cNvSpPr>
          <p:nvPr>
            <p:ph type="title"/>
          </p:nvPr>
        </p:nvSpPr>
        <p:spPr>
          <a:xfrm>
            <a:off x="0" y="757402"/>
            <a:ext cx="12192000" cy="836620"/>
          </a:xfrm>
        </p:spPr>
        <p:txBody>
          <a:bodyPr/>
          <a:lstStyle/>
          <a:p>
            <a:r>
              <a:rPr lang="sv-SE" sz="2400" dirty="0" smtClean="0"/>
              <a:t>3 </a:t>
            </a:r>
            <a:r>
              <a:rPr lang="sv-SE" sz="2400" dirty="0" err="1" smtClean="0"/>
              <a:t>chances</a:t>
            </a:r>
            <a:r>
              <a:rPr lang="sv-SE" sz="2400" dirty="0" smtClean="0"/>
              <a:t> to ”get” the </a:t>
            </a:r>
            <a:r>
              <a:rPr lang="sv-SE" sz="2400" dirty="0" err="1" smtClean="0"/>
              <a:t>message</a:t>
            </a:r>
            <a:r>
              <a:rPr lang="sv-SE" sz="2400" dirty="0" smtClean="0"/>
              <a:t> </a:t>
            </a:r>
            <a:r>
              <a:rPr lang="sv-SE" sz="2400" dirty="0" err="1" smtClean="0"/>
              <a:t>of</a:t>
            </a:r>
            <a:r>
              <a:rPr lang="sv-SE" sz="2400" dirty="0" smtClean="0"/>
              <a:t> A </a:t>
            </a:r>
            <a:r>
              <a:rPr lang="sv-SE" sz="2400" dirty="0" err="1" smtClean="0"/>
              <a:t>scientific</a:t>
            </a:r>
            <a:r>
              <a:rPr lang="sv-SE" sz="2400" dirty="0" smtClean="0"/>
              <a:t> </a:t>
            </a:r>
            <a:r>
              <a:rPr lang="sv-SE" sz="2400" dirty="0" err="1" smtClean="0"/>
              <a:t>article</a:t>
            </a:r>
            <a:r>
              <a:rPr lang="sv-SE" sz="2400" dirty="0" smtClean="0"/>
              <a:t>:</a:t>
            </a:r>
            <a:endParaRPr lang="sv-SE" sz="2400" dirty="0"/>
          </a:p>
        </p:txBody>
      </p:sp>
      <p:sp>
        <p:nvSpPr>
          <p:cNvPr id="6" name="Platshållare för innehåll 1"/>
          <p:cNvSpPr txBox="1">
            <a:spLocks/>
          </p:cNvSpPr>
          <p:nvPr/>
        </p:nvSpPr>
        <p:spPr>
          <a:xfrm>
            <a:off x="5792732" y="2738909"/>
            <a:ext cx="4977378" cy="158495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smtClean="0">
                <a:latin typeface="Calibri" charset="0"/>
                <a:ea typeface="Calibri" charset="0"/>
                <a:cs typeface="Calibri" charset="0"/>
              </a:rPr>
              <a:t>The mini version: </a:t>
            </a:r>
            <a:r>
              <a:rPr lang="sv-SE" sz="2400" b="1" dirty="0" smtClean="0">
                <a:latin typeface="Calibri" charset="0"/>
                <a:ea typeface="Calibri" charset="0"/>
                <a:cs typeface="Calibri" charset="0"/>
              </a:rPr>
              <a:t>the abstract</a:t>
            </a:r>
          </a:p>
          <a:p>
            <a:r>
              <a:rPr lang="sv-SE" sz="2400" dirty="0" smtClean="0">
                <a:latin typeface="Calibri" charset="0"/>
                <a:ea typeface="Calibri" charset="0"/>
                <a:cs typeface="Calibri" charset="0"/>
              </a:rPr>
              <a:t>The short version: </a:t>
            </a:r>
            <a:r>
              <a:rPr lang="sv-SE" sz="2400" b="1" dirty="0" smtClean="0">
                <a:latin typeface="Calibri" charset="0"/>
                <a:ea typeface="Calibri" charset="0"/>
                <a:cs typeface="Calibri" charset="0"/>
              </a:rPr>
              <a:t>the </a:t>
            </a:r>
            <a:r>
              <a:rPr lang="sv-SE" sz="2400" b="1" dirty="0" err="1" smtClean="0">
                <a:latin typeface="Calibri" charset="0"/>
                <a:ea typeface="Calibri" charset="0"/>
                <a:cs typeface="Calibri" charset="0"/>
              </a:rPr>
              <a:t>conclusions</a:t>
            </a:r>
            <a:endParaRPr lang="sv-SE" sz="2400" b="1" dirty="0" smtClean="0">
              <a:latin typeface="Calibri" charset="0"/>
              <a:ea typeface="Calibri" charset="0"/>
              <a:cs typeface="Calibri" charset="0"/>
            </a:endParaRPr>
          </a:p>
          <a:p>
            <a:r>
              <a:rPr lang="sv-SE" sz="2400" dirty="0" smtClean="0">
                <a:latin typeface="Calibri" charset="0"/>
                <a:ea typeface="Calibri" charset="0"/>
                <a:cs typeface="Calibri" charset="0"/>
              </a:rPr>
              <a:t>The long version: </a:t>
            </a:r>
            <a:r>
              <a:rPr lang="sv-SE" sz="2400" b="1" dirty="0" smtClean="0">
                <a:latin typeface="Calibri" charset="0"/>
                <a:ea typeface="Calibri" charset="0"/>
                <a:cs typeface="Calibri" charset="0"/>
              </a:rPr>
              <a:t>the </a:t>
            </a:r>
            <a:r>
              <a:rPr lang="sv-SE" sz="2400" b="1" dirty="0" err="1" smtClean="0">
                <a:latin typeface="Calibri" charset="0"/>
                <a:ea typeface="Calibri" charset="0"/>
                <a:cs typeface="Calibri" charset="0"/>
              </a:rPr>
              <a:t>inbetween</a:t>
            </a:r>
            <a:endParaRPr lang="sv-SE" sz="2400" b="1" dirty="0" smtClean="0">
              <a:latin typeface="Calibri" charset="0"/>
              <a:ea typeface="Calibri" charset="0"/>
              <a:cs typeface="Calibri" charset="0"/>
            </a:endParaRPr>
          </a:p>
          <a:p>
            <a:endParaRPr lang="sv-SE" sz="2400" dirty="0">
              <a:latin typeface="Calibri" charset="0"/>
              <a:ea typeface="Calibri" charset="0"/>
              <a:cs typeface="Calibri" charset="0"/>
            </a:endParaRPr>
          </a:p>
        </p:txBody>
      </p:sp>
      <p:sp>
        <p:nvSpPr>
          <p:cNvPr id="8" name="Platshållare för bildnummer 7"/>
          <p:cNvSpPr>
            <a:spLocks noGrp="1"/>
          </p:cNvSpPr>
          <p:nvPr>
            <p:ph type="sldNum" sz="quarter" idx="12"/>
          </p:nvPr>
        </p:nvSpPr>
        <p:spPr/>
        <p:txBody>
          <a:bodyPr/>
          <a:lstStyle/>
          <a:p>
            <a:fld id="{D3ED0E79-C485-4358-AA6A-241A5ED8242A}" type="slidenum">
              <a:rPr lang="sv-SE" smtClean="0"/>
              <a:t>50</a:t>
            </a:fld>
            <a:endParaRPr lang="sv-SE"/>
          </a:p>
        </p:txBody>
      </p:sp>
    </p:spTree>
    <p:extLst>
      <p:ext uri="{BB962C8B-B14F-4D97-AF65-F5344CB8AC3E}">
        <p14:creationId xmlns:p14="http://schemas.microsoft.com/office/powerpoint/2010/main" val="147294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dissolve">
                                      <p:cBhvr>
                                        <p:cTn id="25" dur="500"/>
                                        <p:tgtEl>
                                          <p:spTgt spid="2">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dissolve">
                                      <p:cBhvr>
                                        <p:cTn id="28" dur="500"/>
                                        <p:tgtEl>
                                          <p:spTgt spid="2">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dissolve">
                                      <p:cBhvr>
                                        <p:cTn id="31" dur="500"/>
                                        <p:tgtEl>
                                          <p:spTgt spid="2">
                                            <p:txEl>
                                              <p:pRg st="8" end="8"/>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dissolve">
                                      <p:cBhvr>
                                        <p:cTn id="34" dur="500"/>
                                        <p:tgtEl>
                                          <p:spTgt spid="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dissolv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dissolv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dissolve">
                                      <p:cBhvr>
                                        <p:cTn id="4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6"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2018-11-08</a:t>
            </a:r>
            <a:endParaRPr lang="sv-SE"/>
          </a:p>
        </p:txBody>
      </p:sp>
      <p:sp>
        <p:nvSpPr>
          <p:cNvPr id="5" name="Rubrik 4"/>
          <p:cNvSpPr>
            <a:spLocks noGrp="1"/>
          </p:cNvSpPr>
          <p:nvPr>
            <p:ph type="title"/>
          </p:nvPr>
        </p:nvSpPr>
        <p:spPr/>
        <p:txBody>
          <a:bodyPr/>
          <a:lstStyle/>
          <a:p>
            <a:endParaRPr lang="sv-SE"/>
          </a:p>
        </p:txBody>
      </p:sp>
      <p:pic>
        <p:nvPicPr>
          <p:cNvPr id="6" name="Bildobjekt 5"/>
          <p:cNvPicPr>
            <a:picLocks noChangeAspect="1"/>
          </p:cNvPicPr>
          <p:nvPr/>
        </p:nvPicPr>
        <p:blipFill>
          <a:blip r:embed="rId2"/>
          <a:stretch>
            <a:fillRect/>
          </a:stretch>
        </p:blipFill>
        <p:spPr>
          <a:xfrm>
            <a:off x="2382328" y="0"/>
            <a:ext cx="7427343" cy="6858000"/>
          </a:xfrm>
          <a:prstGeom prst="rect">
            <a:avLst/>
          </a:prstGeom>
        </p:spPr>
      </p:pic>
      <p:sp>
        <p:nvSpPr>
          <p:cNvPr id="7" name="Platshållare för bildnummer 6"/>
          <p:cNvSpPr>
            <a:spLocks noGrp="1"/>
          </p:cNvSpPr>
          <p:nvPr>
            <p:ph type="sldNum" sz="quarter" idx="12"/>
          </p:nvPr>
        </p:nvSpPr>
        <p:spPr/>
        <p:txBody>
          <a:bodyPr/>
          <a:lstStyle/>
          <a:p>
            <a:fld id="{D3ED0E79-C485-4358-AA6A-241A5ED8242A}" type="slidenum">
              <a:rPr lang="sv-SE" smtClean="0"/>
              <a:t>51</a:t>
            </a:fld>
            <a:endParaRPr lang="sv-SE"/>
          </a:p>
        </p:txBody>
      </p:sp>
    </p:spTree>
    <p:extLst>
      <p:ext uri="{BB962C8B-B14F-4D97-AF65-F5344CB8AC3E}">
        <p14:creationId xmlns:p14="http://schemas.microsoft.com/office/powerpoint/2010/main" val="8509250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r>
              <a:rPr lang="sv-SE" smtClean="0"/>
              <a:t>2018-11-08</a:t>
            </a:r>
            <a:endParaRPr lang="sv-SE"/>
          </a:p>
        </p:txBody>
      </p:sp>
      <p:pic>
        <p:nvPicPr>
          <p:cNvPr id="6" name="Bildobjekt 5"/>
          <p:cNvPicPr>
            <a:picLocks noChangeAspect="1"/>
          </p:cNvPicPr>
          <p:nvPr/>
        </p:nvPicPr>
        <p:blipFill>
          <a:blip r:embed="rId2"/>
          <a:stretch>
            <a:fillRect/>
          </a:stretch>
        </p:blipFill>
        <p:spPr>
          <a:xfrm>
            <a:off x="6260093" y="0"/>
            <a:ext cx="5800764" cy="6858000"/>
          </a:xfrm>
          <a:prstGeom prst="rect">
            <a:avLst/>
          </a:prstGeom>
        </p:spPr>
      </p:pic>
      <p:sp>
        <p:nvSpPr>
          <p:cNvPr id="7" name="Platshållare för innehåll 1"/>
          <p:cNvSpPr>
            <a:spLocks noGrp="1"/>
          </p:cNvSpPr>
          <p:nvPr>
            <p:ph idx="1"/>
          </p:nvPr>
        </p:nvSpPr>
        <p:spPr>
          <a:xfrm>
            <a:off x="247953" y="308919"/>
            <a:ext cx="4657977" cy="3929449"/>
          </a:xfrm>
        </p:spPr>
        <p:txBody>
          <a:bodyPr/>
          <a:lstStyle/>
          <a:p>
            <a:pPr marL="0" indent="0">
              <a:buNone/>
            </a:pPr>
            <a:r>
              <a:rPr lang="sv-SE" sz="2400" b="1" dirty="0" err="1" smtClean="0">
                <a:latin typeface="Calibri" charset="0"/>
                <a:ea typeface="Calibri" charset="0"/>
                <a:cs typeface="Calibri" charset="0"/>
              </a:rPr>
              <a:t>Technical</a:t>
            </a:r>
            <a:r>
              <a:rPr lang="sv-SE" sz="2400" b="1" dirty="0" smtClean="0">
                <a:latin typeface="Calibri" charset="0"/>
                <a:ea typeface="Calibri" charset="0"/>
                <a:cs typeface="Calibri" charset="0"/>
              </a:rPr>
              <a:t> </a:t>
            </a:r>
            <a:r>
              <a:rPr lang="sv-SE" sz="2400" b="1" dirty="0" err="1" smtClean="0">
                <a:latin typeface="Calibri" charset="0"/>
                <a:ea typeface="Calibri" charset="0"/>
                <a:cs typeface="Calibri" charset="0"/>
              </a:rPr>
              <a:t>conference</a:t>
            </a:r>
            <a:r>
              <a:rPr lang="sv-SE" sz="2400" b="1" dirty="0" smtClean="0">
                <a:latin typeface="Calibri" charset="0"/>
                <a:ea typeface="Calibri" charset="0"/>
                <a:cs typeface="Calibri" charset="0"/>
              </a:rPr>
              <a:t> paper:</a:t>
            </a:r>
          </a:p>
          <a:p>
            <a:r>
              <a:rPr lang="sv-SE" sz="2400" dirty="0" smtClean="0">
                <a:latin typeface="Calibri" charset="0"/>
                <a:ea typeface="Calibri" charset="0"/>
                <a:cs typeface="Calibri" charset="0"/>
              </a:rPr>
              <a:t>Abstract</a:t>
            </a:r>
          </a:p>
          <a:p>
            <a:r>
              <a:rPr lang="sv-SE" sz="2400" dirty="0" err="1" smtClean="0">
                <a:latin typeface="Calibri" charset="0"/>
                <a:ea typeface="Calibri" charset="0"/>
                <a:cs typeface="Calibri" charset="0"/>
              </a:rPr>
              <a:t>Background</a:t>
            </a:r>
            <a:r>
              <a:rPr lang="sv-SE" sz="2400" dirty="0" smtClean="0">
                <a:latin typeface="Calibri" charset="0"/>
                <a:ea typeface="Calibri" charset="0"/>
                <a:cs typeface="Calibri" charset="0"/>
              </a:rPr>
              <a:t>/</a:t>
            </a:r>
            <a:r>
              <a:rPr lang="sv-SE" sz="2400" dirty="0" err="1" smtClean="0">
                <a:latin typeface="Calibri" charset="0"/>
                <a:ea typeface="Calibri" charset="0"/>
                <a:cs typeface="Calibri" charset="0"/>
              </a:rPr>
              <a:t>introduction</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with</a:t>
            </a:r>
            <a:r>
              <a:rPr lang="sv-SE" sz="2400" dirty="0" smtClean="0">
                <a:latin typeface="Calibri" charset="0"/>
                <a:ea typeface="Calibri" charset="0"/>
                <a:cs typeface="Calibri" charset="0"/>
              </a:rPr>
              <a:t>:</a:t>
            </a:r>
          </a:p>
          <a:p>
            <a:pPr lvl="1"/>
            <a:r>
              <a:rPr lang="sv-SE" sz="2200" dirty="0" smtClean="0">
                <a:latin typeface="Calibri" charset="0"/>
                <a:ea typeface="Calibri" charset="0"/>
                <a:cs typeface="Calibri" charset="0"/>
              </a:rPr>
              <a:t>Problem </a:t>
            </a:r>
            <a:r>
              <a:rPr lang="sv-SE" sz="2200" dirty="0" err="1" smtClean="0">
                <a:latin typeface="Calibri" charset="0"/>
                <a:ea typeface="Calibri" charset="0"/>
                <a:cs typeface="Calibri" charset="0"/>
              </a:rPr>
              <a:t>statement</a:t>
            </a:r>
            <a:endParaRPr lang="sv-SE" sz="2200" dirty="0" smtClean="0">
              <a:latin typeface="Calibri" charset="0"/>
              <a:ea typeface="Calibri" charset="0"/>
              <a:cs typeface="Calibri" charset="0"/>
            </a:endParaRPr>
          </a:p>
          <a:p>
            <a:pPr lvl="1"/>
            <a:r>
              <a:rPr lang="sv-SE" sz="2200" dirty="0">
                <a:latin typeface="Calibri" charset="0"/>
                <a:ea typeface="Calibri" charset="0"/>
                <a:cs typeface="Calibri" charset="0"/>
              </a:rPr>
              <a:t>R</a:t>
            </a:r>
            <a:r>
              <a:rPr lang="sv-SE" sz="2200" dirty="0" smtClean="0">
                <a:latin typeface="Calibri" charset="0"/>
                <a:ea typeface="Calibri" charset="0"/>
                <a:cs typeface="Calibri" charset="0"/>
              </a:rPr>
              <a:t>esearch </a:t>
            </a:r>
            <a:r>
              <a:rPr lang="sv-SE" sz="2200" dirty="0" err="1" smtClean="0">
                <a:latin typeface="Calibri" charset="0"/>
                <a:ea typeface="Calibri" charset="0"/>
                <a:cs typeface="Calibri" charset="0"/>
              </a:rPr>
              <a:t>questions</a:t>
            </a:r>
            <a:endParaRPr lang="sv-SE" sz="2200" dirty="0" smtClean="0">
              <a:latin typeface="Calibri" charset="0"/>
              <a:ea typeface="Calibri" charset="0"/>
              <a:cs typeface="Calibri" charset="0"/>
            </a:endParaRPr>
          </a:p>
          <a:p>
            <a:r>
              <a:rPr lang="sv-SE" sz="2400" dirty="0" smtClean="0">
                <a:latin typeface="Calibri" charset="0"/>
                <a:ea typeface="Calibri" charset="0"/>
                <a:cs typeface="Calibri" charset="0"/>
              </a:rPr>
              <a:t>Presentation </a:t>
            </a:r>
            <a:r>
              <a:rPr lang="sv-SE" sz="2400" dirty="0" err="1" smtClean="0">
                <a:latin typeface="Calibri" charset="0"/>
                <a:ea typeface="Calibri" charset="0"/>
                <a:cs typeface="Calibri" charset="0"/>
              </a:rPr>
              <a:t>of</a:t>
            </a:r>
            <a:r>
              <a:rPr lang="sv-SE" sz="2400" dirty="0" smtClean="0">
                <a:latin typeface="Calibri" charset="0"/>
                <a:ea typeface="Calibri" charset="0"/>
                <a:cs typeface="Calibri" charset="0"/>
              </a:rPr>
              <a:t> the system/solution</a:t>
            </a:r>
          </a:p>
          <a:p>
            <a:r>
              <a:rPr lang="sv-SE" sz="2400" dirty="0" err="1" smtClean="0">
                <a:latin typeface="Calibri" charset="0"/>
                <a:ea typeface="Calibri" charset="0"/>
                <a:cs typeface="Calibri" charset="0"/>
              </a:rPr>
              <a:t>Discussion</a:t>
            </a:r>
            <a:endParaRPr lang="sv-SE" sz="2400" dirty="0" smtClean="0">
              <a:latin typeface="Calibri" charset="0"/>
              <a:ea typeface="Calibri" charset="0"/>
              <a:cs typeface="Calibri" charset="0"/>
            </a:endParaRPr>
          </a:p>
          <a:p>
            <a:r>
              <a:rPr lang="sv-SE" sz="2400" dirty="0" err="1" smtClean="0">
                <a:latin typeface="Calibri" charset="0"/>
                <a:ea typeface="Calibri" charset="0"/>
                <a:cs typeface="Calibri" charset="0"/>
              </a:rPr>
              <a:t>Conclusions</a:t>
            </a:r>
            <a:endParaRPr lang="sv-SE" sz="2400" dirty="0" smtClean="0">
              <a:latin typeface="Calibri" charset="0"/>
              <a:ea typeface="Calibri" charset="0"/>
              <a:cs typeface="Calibri" charset="0"/>
            </a:endParaRPr>
          </a:p>
          <a:p>
            <a:r>
              <a:rPr lang="sv-SE" sz="2400" dirty="0" err="1" smtClean="0">
                <a:latin typeface="Calibri" charset="0"/>
                <a:ea typeface="Calibri" charset="0"/>
                <a:cs typeface="Calibri" charset="0"/>
              </a:rPr>
              <a:t>References</a:t>
            </a:r>
            <a:endParaRPr lang="sv-SE" sz="2400" dirty="0" smtClean="0">
              <a:latin typeface="Calibri" charset="0"/>
              <a:ea typeface="Calibri" charset="0"/>
              <a:cs typeface="Calibri" charset="0"/>
            </a:endParaRPr>
          </a:p>
          <a:p>
            <a:endParaRPr lang="sv-SE" sz="2400" dirty="0">
              <a:latin typeface="Calibri" charset="0"/>
              <a:ea typeface="Calibri" charset="0"/>
              <a:cs typeface="Calibri" charset="0"/>
            </a:endParaRPr>
          </a:p>
        </p:txBody>
      </p:sp>
      <p:sp>
        <p:nvSpPr>
          <p:cNvPr id="8" name="Platshållare för innehåll 1"/>
          <p:cNvSpPr txBox="1">
            <a:spLocks/>
          </p:cNvSpPr>
          <p:nvPr/>
        </p:nvSpPr>
        <p:spPr>
          <a:xfrm>
            <a:off x="247953" y="4718477"/>
            <a:ext cx="4977378" cy="158495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smtClean="0">
                <a:latin typeface="Calibri" charset="0"/>
                <a:ea typeface="Calibri" charset="0"/>
                <a:cs typeface="Calibri" charset="0"/>
              </a:rPr>
              <a:t>The mini version: </a:t>
            </a:r>
            <a:r>
              <a:rPr lang="sv-SE" sz="2400" b="1" dirty="0" smtClean="0">
                <a:latin typeface="Calibri" charset="0"/>
                <a:ea typeface="Calibri" charset="0"/>
                <a:cs typeface="Calibri" charset="0"/>
              </a:rPr>
              <a:t>the abstract</a:t>
            </a:r>
          </a:p>
          <a:p>
            <a:r>
              <a:rPr lang="sv-SE" sz="2400" dirty="0" smtClean="0">
                <a:latin typeface="Calibri" charset="0"/>
                <a:ea typeface="Calibri" charset="0"/>
                <a:cs typeface="Calibri" charset="0"/>
              </a:rPr>
              <a:t>The short version: </a:t>
            </a:r>
            <a:r>
              <a:rPr lang="sv-SE" sz="2400" b="1" dirty="0" smtClean="0">
                <a:latin typeface="Calibri" charset="0"/>
                <a:ea typeface="Calibri" charset="0"/>
                <a:cs typeface="Calibri" charset="0"/>
              </a:rPr>
              <a:t>the </a:t>
            </a:r>
            <a:r>
              <a:rPr lang="sv-SE" sz="2400" b="1" dirty="0" err="1" smtClean="0">
                <a:latin typeface="Calibri" charset="0"/>
                <a:ea typeface="Calibri" charset="0"/>
                <a:cs typeface="Calibri" charset="0"/>
              </a:rPr>
              <a:t>conclusions</a:t>
            </a:r>
            <a:endParaRPr lang="sv-SE" sz="2400" b="1" dirty="0" smtClean="0">
              <a:latin typeface="Calibri" charset="0"/>
              <a:ea typeface="Calibri" charset="0"/>
              <a:cs typeface="Calibri" charset="0"/>
            </a:endParaRPr>
          </a:p>
          <a:p>
            <a:r>
              <a:rPr lang="sv-SE" sz="2400" dirty="0" smtClean="0">
                <a:latin typeface="Calibri" charset="0"/>
                <a:ea typeface="Calibri" charset="0"/>
                <a:cs typeface="Calibri" charset="0"/>
              </a:rPr>
              <a:t>The long version: </a:t>
            </a:r>
            <a:r>
              <a:rPr lang="sv-SE" sz="2400" b="1" dirty="0" smtClean="0">
                <a:latin typeface="Calibri" charset="0"/>
                <a:ea typeface="Calibri" charset="0"/>
                <a:cs typeface="Calibri" charset="0"/>
              </a:rPr>
              <a:t>the </a:t>
            </a:r>
            <a:r>
              <a:rPr lang="sv-SE" sz="2400" b="1" dirty="0" err="1" smtClean="0">
                <a:latin typeface="Calibri" charset="0"/>
                <a:ea typeface="Calibri" charset="0"/>
                <a:cs typeface="Calibri" charset="0"/>
              </a:rPr>
              <a:t>inbetween</a:t>
            </a:r>
            <a:endParaRPr lang="sv-SE" sz="2400" b="1" dirty="0" smtClean="0">
              <a:latin typeface="Calibri" charset="0"/>
              <a:ea typeface="Calibri" charset="0"/>
              <a:cs typeface="Calibri" charset="0"/>
            </a:endParaRPr>
          </a:p>
          <a:p>
            <a:endParaRPr lang="sv-SE" sz="2400" dirty="0">
              <a:latin typeface="Calibri" charset="0"/>
              <a:ea typeface="Calibri" charset="0"/>
              <a:cs typeface="Calibri" charset="0"/>
            </a:endParaRPr>
          </a:p>
        </p:txBody>
      </p:sp>
      <p:sp>
        <p:nvSpPr>
          <p:cNvPr id="9" name="Platshållare för bildnummer 8"/>
          <p:cNvSpPr>
            <a:spLocks noGrp="1"/>
          </p:cNvSpPr>
          <p:nvPr>
            <p:ph type="sldNum" sz="quarter" idx="12"/>
          </p:nvPr>
        </p:nvSpPr>
        <p:spPr/>
        <p:txBody>
          <a:bodyPr/>
          <a:lstStyle/>
          <a:p>
            <a:fld id="{D3ED0E79-C485-4358-AA6A-241A5ED8242A}" type="slidenum">
              <a:rPr lang="sv-SE" smtClean="0"/>
              <a:t>52</a:t>
            </a:fld>
            <a:endParaRPr lang="sv-SE"/>
          </a:p>
        </p:txBody>
      </p:sp>
    </p:spTree>
    <p:extLst>
      <p:ext uri="{BB962C8B-B14F-4D97-AF65-F5344CB8AC3E}">
        <p14:creationId xmlns:p14="http://schemas.microsoft.com/office/powerpoint/2010/main" val="95917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dissolve">
                                      <p:cBhvr>
                                        <p:cTn id="13" dur="500"/>
                                        <p:tgtEl>
                                          <p:spTgt spid="7">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dissolve">
                                      <p:cBhvr>
                                        <p:cTn id="16" dur="500"/>
                                        <p:tgtEl>
                                          <p:spTgt spid="7">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dissolve">
                                      <p:cBhvr>
                                        <p:cTn id="19" dur="500"/>
                                        <p:tgtEl>
                                          <p:spTgt spid="7">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dissolve">
                                      <p:cBhvr>
                                        <p:cTn id="22" dur="500"/>
                                        <p:tgtEl>
                                          <p:spTgt spid="7">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dissolve">
                                      <p:cBhvr>
                                        <p:cTn id="25" dur="500"/>
                                        <p:tgtEl>
                                          <p:spTgt spid="7">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dissolve">
                                      <p:cBhvr>
                                        <p:cTn id="28" dur="500"/>
                                        <p:tgtEl>
                                          <p:spTgt spid="7">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dissolve">
                                      <p:cBhvr>
                                        <p:cTn id="31" dur="500"/>
                                        <p:tgtEl>
                                          <p:spTgt spid="7">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dissolve">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dissolve">
                                      <p:cBhvr>
                                        <p:cTn id="41" dur="500"/>
                                        <p:tgtEl>
                                          <p:spTgt spid="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8">
                                            <p:txEl>
                                              <p:pRg st="2" end="2"/>
                                            </p:txEl>
                                          </p:spTgt>
                                        </p:tgtEl>
                                        <p:attrNameLst>
                                          <p:attrName>style.visibility</p:attrName>
                                        </p:attrNameLst>
                                      </p:cBhvr>
                                      <p:to>
                                        <p:strVal val="visible"/>
                                      </p:to>
                                    </p:set>
                                    <p:animEffect transition="in" filter="dissolve">
                                      <p:cBhvr>
                                        <p:cTn id="4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6" descr="NjaoHemma.jpg"/>
          <p:cNvPicPr>
            <a:picLocks noChangeAspect="1"/>
          </p:cNvPicPr>
          <p:nvPr/>
        </p:nvPicPr>
        <p:blipFill>
          <a:blip r:embed="rId2"/>
          <a:srcRect l="328" r="117"/>
          <a:stretch>
            <a:fillRect/>
          </a:stretch>
        </p:blipFill>
        <p:spPr bwMode="auto">
          <a:xfrm>
            <a:off x="1524000" y="-3174"/>
            <a:ext cx="9144000" cy="6861175"/>
          </a:xfrm>
          <a:prstGeom prst="rect">
            <a:avLst/>
          </a:prstGeom>
          <a:noFill/>
          <a:ln w="9525">
            <a:noFill/>
            <a:miter lim="800000"/>
            <a:headEnd/>
            <a:tailEnd/>
          </a:ln>
        </p:spPr>
      </p:pic>
      <p:sp>
        <p:nvSpPr>
          <p:cNvPr id="2" name="Title 1"/>
          <p:cNvSpPr>
            <a:spLocks noGrp="1"/>
          </p:cNvSpPr>
          <p:nvPr>
            <p:ph type="title"/>
          </p:nvPr>
        </p:nvSpPr>
        <p:spPr>
          <a:xfrm>
            <a:off x="0" y="836712"/>
            <a:ext cx="12192000" cy="3744416"/>
          </a:xfrm>
          <a:solidFill>
            <a:schemeClr val="bg2">
              <a:lumMod val="50000"/>
              <a:alpha val="57000"/>
            </a:schemeClr>
          </a:solidFill>
          <a:effectLst/>
        </p:spPr>
        <p:txBody>
          <a:bodyPr>
            <a:noAutofit/>
          </a:bodyPr>
          <a:lstStyle/>
          <a:p>
            <a:pPr>
              <a:defRPr/>
            </a:pPr>
            <a:r>
              <a:rPr lang="sv-SE" sz="2300" dirty="0">
                <a:solidFill>
                  <a:srgbClr val="F9F2A5"/>
                </a:solidFill>
                <a:latin typeface="Abadi MT Condensed Extra Bold" charset="0"/>
                <a:ea typeface="Abadi MT Condensed Extra Bold" charset="0"/>
                <a:cs typeface="Abadi MT Condensed Extra Bold" charset="0"/>
              </a:rPr>
              <a:t/>
            </a:r>
            <a:br>
              <a:rPr lang="sv-SE" sz="2300" dirty="0">
                <a:solidFill>
                  <a:srgbClr val="F9F2A5"/>
                </a:solidFill>
                <a:latin typeface="Abadi MT Condensed Extra Bold" charset="0"/>
                <a:ea typeface="Abadi MT Condensed Extra Bold" charset="0"/>
                <a:cs typeface="Abadi MT Condensed Extra Bold" charset="0"/>
              </a:rPr>
            </a:br>
            <a:endParaRPr lang="sv-SE" sz="2300" dirty="0">
              <a:solidFill>
                <a:srgbClr val="F9F2A5"/>
              </a:solidFill>
              <a:latin typeface="Abadi MT Condensed Extra Bold" charset="0"/>
              <a:ea typeface="Abadi MT Condensed Extra Bold" charset="0"/>
              <a:cs typeface="Abadi MT Condensed Extra Bold" charset="0"/>
            </a:endParaRPr>
          </a:p>
        </p:txBody>
      </p:sp>
      <p:sp>
        <p:nvSpPr>
          <p:cNvPr id="5" name="Platshållare för innehåll 2"/>
          <p:cNvSpPr>
            <a:spLocks noGrp="1"/>
          </p:cNvSpPr>
          <p:nvPr>
            <p:ph idx="1"/>
          </p:nvPr>
        </p:nvSpPr>
        <p:spPr>
          <a:xfrm>
            <a:off x="1736353" y="1285103"/>
            <a:ext cx="8517466" cy="2962392"/>
          </a:xfrm>
        </p:spPr>
        <p:txBody>
          <a:bodyPr/>
          <a:lstStyle/>
          <a:p>
            <a:pPr marL="0" indent="0" algn="ctr">
              <a:buNone/>
            </a:pPr>
            <a:endParaRPr lang="sv-SE" sz="2600" i="1" dirty="0" smtClean="0">
              <a:solidFill>
                <a:srgbClr val="F9F2A5"/>
              </a:solidFill>
              <a:latin typeface="Abadi MT Condensed Extra Bold" charset="0"/>
              <a:ea typeface="Abadi MT Condensed Extra Bold" charset="0"/>
              <a:cs typeface="Abadi MT Condensed Extra Bold" charset="0"/>
            </a:endParaRPr>
          </a:p>
          <a:p>
            <a:pPr marL="0" indent="0" algn="ctr">
              <a:buNone/>
            </a:pPr>
            <a:r>
              <a:rPr lang="sv-SE" sz="6000" i="1" dirty="0" err="1" smtClean="0">
                <a:solidFill>
                  <a:srgbClr val="F9F2A5"/>
                </a:solidFill>
                <a:latin typeface="Abadi MT Condensed Extra Bold" charset="0"/>
                <a:ea typeface="Abadi MT Condensed Extra Bold" charset="0"/>
                <a:cs typeface="Abadi MT Condensed Extra Bold" charset="0"/>
              </a:rPr>
              <a:t>Questions</a:t>
            </a:r>
            <a:r>
              <a:rPr lang="sv-SE" sz="6000" i="1" dirty="0" smtClean="0">
                <a:solidFill>
                  <a:srgbClr val="F9F2A5"/>
                </a:solidFill>
                <a:latin typeface="Abadi MT Condensed Extra Bold" charset="0"/>
                <a:ea typeface="Abadi MT Condensed Extra Bold" charset="0"/>
                <a:cs typeface="Abadi MT Condensed Extra Bold" charset="0"/>
              </a:rPr>
              <a:t>?</a:t>
            </a:r>
          </a:p>
        </p:txBody>
      </p:sp>
      <p:sp>
        <p:nvSpPr>
          <p:cNvPr id="3" name="Platshållare för datum 2"/>
          <p:cNvSpPr>
            <a:spLocks noGrp="1"/>
          </p:cNvSpPr>
          <p:nvPr>
            <p:ph type="dt" sz="half" idx="10"/>
          </p:nvPr>
        </p:nvSpPr>
        <p:spPr/>
        <p:txBody>
          <a:bodyPr/>
          <a:lstStyle/>
          <a:p>
            <a:pPr>
              <a:defRPr/>
            </a:pPr>
            <a:r>
              <a:rPr lang="sv-SE" smtClean="0"/>
              <a:t>2018-11-08</a:t>
            </a:r>
            <a:endParaRPr lang="sv-SE" sz="1000" b="0" dirty="0"/>
          </a:p>
        </p:txBody>
      </p:sp>
      <p:sp>
        <p:nvSpPr>
          <p:cNvPr id="6" name="Platshållare för bildnummer 5"/>
          <p:cNvSpPr>
            <a:spLocks noGrp="1"/>
          </p:cNvSpPr>
          <p:nvPr>
            <p:ph type="sldNum" sz="quarter" idx="12"/>
          </p:nvPr>
        </p:nvSpPr>
        <p:spPr/>
        <p:txBody>
          <a:bodyPr/>
          <a:lstStyle/>
          <a:p>
            <a:pPr>
              <a:defRPr/>
            </a:pPr>
            <a:fld id="{1FEE1F58-C497-8D4D-9AA3-6F68D35D66A6}" type="slidenum">
              <a:rPr lang="sv-SE" smtClean="0"/>
              <a:pPr>
                <a:defRPr/>
              </a:pPr>
              <a:t>53</a:t>
            </a:fld>
            <a:endParaRPr lang="sv-SE" sz="1400" dirty="0"/>
          </a:p>
        </p:txBody>
      </p:sp>
    </p:spTree>
    <p:extLst>
      <p:ext uri="{BB962C8B-B14F-4D97-AF65-F5344CB8AC3E}">
        <p14:creationId xmlns:p14="http://schemas.microsoft.com/office/powerpoint/2010/main" val="114360801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smtClean="0"/>
              <a:t>Project </a:t>
            </a:r>
            <a:r>
              <a:rPr lang="sv-SE" dirty="0" err="1" smtClean="0"/>
              <a:t>topics</a:t>
            </a:r>
            <a:r>
              <a:rPr lang="sv-SE" dirty="0" smtClean="0"/>
              <a:t> </a:t>
            </a:r>
            <a:r>
              <a:rPr lang="sv-SE" smtClean="0"/>
              <a:t>and organisations</a:t>
            </a:r>
            <a:endParaRPr lang="sv-SE"/>
          </a:p>
        </p:txBody>
      </p:sp>
      <p:sp>
        <p:nvSpPr>
          <p:cNvPr id="7" name="Underrubrik 6"/>
          <p:cNvSpPr>
            <a:spLocks noGrp="1"/>
          </p:cNvSpPr>
          <p:nvPr>
            <p:ph type="subTitle" idx="1"/>
          </p:nvPr>
        </p:nvSpPr>
        <p:spPr/>
        <p:txBody>
          <a:bodyPr/>
          <a:lstStyle/>
          <a:p>
            <a:endParaRPr lang="sv-SE"/>
          </a:p>
        </p:txBody>
      </p:sp>
      <p:sp>
        <p:nvSpPr>
          <p:cNvPr id="4" name="Platshållare för datum 3"/>
          <p:cNvSpPr>
            <a:spLocks noGrp="1"/>
          </p:cNvSpPr>
          <p:nvPr>
            <p:ph type="dt" sz="half" idx="4294967295"/>
          </p:nvPr>
        </p:nvSpPr>
        <p:spPr>
          <a:xfrm>
            <a:off x="0" y="6530975"/>
            <a:ext cx="1439863" cy="98425"/>
          </a:xfrm>
        </p:spPr>
        <p:txBody>
          <a:bodyPr/>
          <a:lstStyle/>
          <a:p>
            <a:pPr>
              <a:defRPr/>
            </a:pPr>
            <a:r>
              <a:rPr lang="sv-SE" smtClean="0"/>
              <a:t>2018-11-08</a:t>
            </a:r>
            <a:endParaRPr lang="sv-SE" sz="1000" b="0" dirty="0"/>
          </a:p>
        </p:txBody>
      </p:sp>
      <p:sp>
        <p:nvSpPr>
          <p:cNvPr id="5" name="Platshållare för bildnummer 4"/>
          <p:cNvSpPr>
            <a:spLocks noGrp="1"/>
          </p:cNvSpPr>
          <p:nvPr>
            <p:ph type="sldNum" sz="quarter" idx="4294967295"/>
          </p:nvPr>
        </p:nvSpPr>
        <p:spPr>
          <a:xfrm>
            <a:off x="10752138" y="6530975"/>
            <a:ext cx="1439862" cy="98425"/>
          </a:xfrm>
        </p:spPr>
        <p:txBody>
          <a:bodyPr/>
          <a:lstStyle/>
          <a:p>
            <a:pPr>
              <a:defRPr/>
            </a:pPr>
            <a:fld id="{1FEE1F58-C497-8D4D-9AA3-6F68D35D66A6}" type="slidenum">
              <a:rPr lang="sv-SE" smtClean="0"/>
              <a:pPr>
                <a:defRPr/>
              </a:pPr>
              <a:t>54</a:t>
            </a:fld>
            <a:endParaRPr lang="sv-SE" sz="1400" dirty="0"/>
          </a:p>
        </p:txBody>
      </p:sp>
    </p:spTree>
    <p:extLst>
      <p:ext uri="{BB962C8B-B14F-4D97-AF65-F5344CB8AC3E}">
        <p14:creationId xmlns:p14="http://schemas.microsoft.com/office/powerpoint/2010/main" val="1332200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p:cNvGraphicFramePr>
            <a:graphicFrameLocks noGrp="1"/>
          </p:cNvGraphicFramePr>
          <p:nvPr>
            <p:ph idx="1"/>
            <p:extLst>
              <p:ext uri="{D42A27DB-BD31-4B8C-83A1-F6EECF244321}">
                <p14:modId xmlns:p14="http://schemas.microsoft.com/office/powerpoint/2010/main" val="628669212"/>
              </p:ext>
            </p:extLst>
          </p:nvPr>
        </p:nvGraphicFramePr>
        <p:xfrm>
          <a:off x="715108" y="1694461"/>
          <a:ext cx="10562492" cy="4798470"/>
        </p:xfrm>
        <a:graphic>
          <a:graphicData uri="http://schemas.openxmlformats.org/drawingml/2006/table">
            <a:tbl>
              <a:tblPr firstRow="1" bandRow="1">
                <a:tableStyleId>{2D5ABB26-0587-4C30-8999-92F81FD0307C}</a:tableStyleId>
              </a:tblPr>
              <a:tblGrid>
                <a:gridCol w="9873767">
                  <a:extLst>
                    <a:ext uri="{9D8B030D-6E8A-4147-A177-3AD203B41FA5}">
                      <a16:colId xmlns="" xmlns:a16="http://schemas.microsoft.com/office/drawing/2014/main" val="20000"/>
                    </a:ext>
                  </a:extLst>
                </a:gridCol>
                <a:gridCol w="688725">
                  <a:extLst>
                    <a:ext uri="{9D8B030D-6E8A-4147-A177-3AD203B41FA5}">
                      <a16:colId xmlns="" xmlns:a16="http://schemas.microsoft.com/office/drawing/2014/main" val="20001"/>
                    </a:ext>
                  </a:extLst>
                </a:gridCol>
              </a:tblGrid>
              <a:tr h="0">
                <a:tc>
                  <a:txBody>
                    <a:bodyPr/>
                    <a:lstStyle/>
                    <a:p>
                      <a:pPr marL="317500" indent="-317500" algn="l">
                        <a:lnSpc>
                          <a:spcPct val="120000"/>
                        </a:lnSpc>
                        <a:spcAft>
                          <a:spcPts val="0"/>
                        </a:spcAft>
                        <a:buFontTx/>
                        <a:buNone/>
                        <a:tabLst/>
                      </a:pPr>
                      <a:r>
                        <a:rPr lang="en-US" sz="2000" b="0" i="0" kern="1200" dirty="0">
                          <a:solidFill>
                            <a:schemeClr val="tx1"/>
                          </a:solidFill>
                          <a:effectLst/>
                          <a:latin typeface="Helvetica Neue"/>
                          <a:ea typeface="+mn-ea"/>
                          <a:cs typeface="Helvetica Neue"/>
                        </a:rPr>
                        <a:t>A. Smart environments for promoting healthier and safe work routines for logistics workers</a:t>
                      </a:r>
                      <a:r>
                        <a:rPr lang="en-US" sz="2000" dirty="0">
                          <a:effectLst/>
                          <a:latin typeface="Helvetica Neue"/>
                          <a:cs typeface="Helvetica Neue"/>
                        </a:rPr>
                        <a:t> </a:t>
                      </a:r>
                      <a:r>
                        <a:rPr lang="en-US" sz="2000" b="0" i="0" kern="1200" dirty="0">
                          <a:solidFill>
                            <a:schemeClr val="tx1"/>
                          </a:solidFill>
                          <a:effectLst/>
                          <a:latin typeface="Helvetica Neue"/>
                          <a:ea typeface="+mn-ea"/>
                          <a:cs typeface="Helvetica Neue"/>
                        </a:rPr>
                        <a:t> </a:t>
                      </a:r>
                    </a:p>
                  </a:txBody>
                  <a:tcPr marT="108000" marB="10800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Helvetica Neue"/>
                          <a:ea typeface="+mn-ea"/>
                          <a:cs typeface="Helvetica Neue"/>
                        </a:rPr>
                        <a:t>(3)</a:t>
                      </a:r>
                    </a:p>
                  </a:txBody>
                  <a:tcPr marT="108000" marB="108000" anchor="b"/>
                </a:tc>
                <a:extLst>
                  <a:ext uri="{0D108BD9-81ED-4DB2-BD59-A6C34878D82A}">
                    <a16:rowId xmlns="" xmlns:a16="http://schemas.microsoft.com/office/drawing/2014/main" val="10000"/>
                  </a:ext>
                </a:extLst>
              </a:tr>
              <a:tr h="0">
                <a:tc>
                  <a:txBody>
                    <a:bodyPr/>
                    <a:lstStyle/>
                    <a:p>
                      <a:pPr marL="317500" indent="-317500">
                        <a:lnSpc>
                          <a:spcPct val="120000"/>
                        </a:lnSpc>
                        <a:spcAft>
                          <a:spcPts val="0"/>
                        </a:spcAft>
                        <a:buFontTx/>
                        <a:buNone/>
                        <a:tabLst/>
                      </a:pPr>
                      <a:r>
                        <a:rPr lang="en-US" sz="2000" b="0" i="0" kern="1200" dirty="0">
                          <a:solidFill>
                            <a:schemeClr val="tx1"/>
                          </a:solidFill>
                          <a:effectLst/>
                          <a:latin typeface="Helvetica Neue"/>
                          <a:ea typeface="+mn-ea"/>
                          <a:cs typeface="Helvetica Neue"/>
                        </a:rPr>
                        <a:t>B. </a:t>
                      </a:r>
                      <a:r>
                        <a:rPr lang="en-US" sz="2000" b="0" i="0" kern="1200" dirty="0" smtClean="0">
                          <a:solidFill>
                            <a:schemeClr val="tx1"/>
                          </a:solidFill>
                          <a:effectLst/>
                          <a:latin typeface="Helvetica Neue"/>
                          <a:ea typeface="+mn-ea"/>
                          <a:cs typeface="Helvetica Neue"/>
                        </a:rPr>
                        <a:t>OT: Promoting </a:t>
                      </a:r>
                      <a:r>
                        <a:rPr lang="en-US" sz="2000" b="0" i="0" kern="1200" dirty="0">
                          <a:solidFill>
                            <a:schemeClr val="tx1"/>
                          </a:solidFill>
                          <a:effectLst/>
                          <a:latin typeface="Helvetica Neue"/>
                          <a:ea typeface="+mn-ea"/>
                          <a:cs typeface="Helvetica Neue"/>
                        </a:rPr>
                        <a:t>smart and safe active transport in shared green spaces for </a:t>
                      </a:r>
                      <a:r>
                        <a:rPr lang="en-US" sz="2000" b="0" i="0" kern="1200" dirty="0" smtClean="0">
                          <a:solidFill>
                            <a:schemeClr val="tx1"/>
                          </a:solidFill>
                          <a:effectLst/>
                          <a:latin typeface="Helvetica Neue"/>
                          <a:ea typeface="+mn-ea"/>
                          <a:cs typeface="Helvetica Neue"/>
                        </a:rPr>
                        <a:t>citizens; </a:t>
                      </a:r>
                    </a:p>
                    <a:p>
                      <a:pPr marL="317500" indent="-317500">
                        <a:lnSpc>
                          <a:spcPct val="120000"/>
                        </a:lnSpc>
                        <a:spcAft>
                          <a:spcPts val="0"/>
                        </a:spcAft>
                        <a:buFontTx/>
                        <a:buNone/>
                        <a:tabLst/>
                      </a:pPr>
                      <a:r>
                        <a:rPr lang="en-US" sz="2000" b="0" i="0" kern="1200" dirty="0" smtClean="0">
                          <a:solidFill>
                            <a:schemeClr val="tx1"/>
                          </a:solidFill>
                          <a:effectLst/>
                          <a:latin typeface="Helvetica Neue"/>
                          <a:ea typeface="+mn-ea"/>
                          <a:cs typeface="Helvetica Neue"/>
                        </a:rPr>
                        <a:t>     ISE: A digital-physical and cultural outdoor meeting place where resources are used efficiently </a:t>
                      </a:r>
                      <a:endParaRPr lang="en-US" sz="2000" b="0" kern="1200" dirty="0">
                        <a:solidFill>
                          <a:schemeClr val="tx1"/>
                        </a:solidFill>
                        <a:effectLst/>
                        <a:latin typeface="Helvetica Neue"/>
                        <a:ea typeface="+mn-ea"/>
                        <a:cs typeface="Helvetica Neue"/>
                      </a:endParaRPr>
                    </a:p>
                  </a:txBody>
                  <a:tcPr marT="108000" marB="10800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Helvetica Neue"/>
                          <a:ea typeface="+mn-ea"/>
                          <a:cs typeface="Helvetica Neue"/>
                        </a:rPr>
                        <a:t>(3)</a:t>
                      </a:r>
                    </a:p>
                  </a:txBody>
                  <a:tcPr marT="108000" marB="108000" anchor="b"/>
                </a:tc>
                <a:extLst>
                  <a:ext uri="{0D108BD9-81ED-4DB2-BD59-A6C34878D82A}">
                    <a16:rowId xmlns="" xmlns:a16="http://schemas.microsoft.com/office/drawing/2014/main" val="10001"/>
                  </a:ext>
                </a:extLst>
              </a:tr>
              <a:tr h="0">
                <a:tc>
                  <a:txBody>
                    <a:bodyPr/>
                    <a:lstStyle/>
                    <a:p>
                      <a:pPr marL="320675" indent="-320675" algn="l">
                        <a:lnSpc>
                          <a:spcPct val="120000"/>
                        </a:lnSpc>
                        <a:spcAft>
                          <a:spcPts val="0"/>
                        </a:spcAft>
                        <a:buFontTx/>
                        <a:buNone/>
                        <a:tabLst/>
                      </a:pPr>
                      <a:r>
                        <a:rPr lang="en-US" sz="2000" b="0" i="0" kern="1200" dirty="0">
                          <a:solidFill>
                            <a:schemeClr val="tx1"/>
                          </a:solidFill>
                          <a:effectLst/>
                          <a:latin typeface="Helvetica Neue"/>
                          <a:ea typeface="+mn-ea"/>
                          <a:cs typeface="Helvetica Neue"/>
                        </a:rPr>
                        <a:t>C. Promoting smart and safe social environments and activities for </a:t>
                      </a:r>
                      <a:r>
                        <a:rPr lang="en-US" sz="2000" b="0" i="0" kern="1200" dirty="0" smtClean="0">
                          <a:solidFill>
                            <a:schemeClr val="tx1"/>
                          </a:solidFill>
                          <a:effectLst/>
                          <a:latin typeface="Helvetica Neue"/>
                          <a:ea typeface="+mn-ea"/>
                          <a:cs typeface="Helvetica Neue"/>
                        </a:rPr>
                        <a:t>youth, and preventing drug</a:t>
                      </a:r>
                      <a:r>
                        <a:rPr lang="en-US" sz="2000" b="0" i="0" kern="1200" baseline="0" dirty="0" smtClean="0">
                          <a:solidFill>
                            <a:schemeClr val="tx1"/>
                          </a:solidFill>
                          <a:effectLst/>
                          <a:latin typeface="Helvetica Neue"/>
                          <a:ea typeface="+mn-ea"/>
                          <a:cs typeface="Helvetica Neue"/>
                        </a:rPr>
                        <a:t> and alcohol use</a:t>
                      </a:r>
                      <a:endParaRPr lang="en-US" sz="2000" b="0" i="0" kern="1200" dirty="0">
                        <a:solidFill>
                          <a:schemeClr val="tx1"/>
                        </a:solidFill>
                        <a:effectLst/>
                        <a:latin typeface="Helvetica Neue"/>
                        <a:ea typeface="+mn-ea"/>
                        <a:cs typeface="Helvetica Neue"/>
                      </a:endParaRPr>
                    </a:p>
                  </a:txBody>
                  <a:tcPr marT="108000" marB="10800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Helvetica Neue"/>
                          <a:ea typeface="+mn-ea"/>
                          <a:cs typeface="Helvetica Neue"/>
                        </a:rPr>
                        <a:t>(3)</a:t>
                      </a:r>
                    </a:p>
                  </a:txBody>
                  <a:tcPr marT="108000" marB="108000" anchor="b"/>
                </a:tc>
                <a:extLst>
                  <a:ext uri="{0D108BD9-81ED-4DB2-BD59-A6C34878D82A}">
                    <a16:rowId xmlns="" xmlns:a16="http://schemas.microsoft.com/office/drawing/2014/main" val="10002"/>
                  </a:ext>
                </a:extLst>
              </a:tr>
              <a:tr h="795075">
                <a:tc>
                  <a:txBody>
                    <a:bodyPr/>
                    <a:lstStyle/>
                    <a:p>
                      <a:pPr marL="317500" indent="-317500">
                        <a:lnSpc>
                          <a:spcPct val="120000"/>
                        </a:lnSpc>
                        <a:buFontTx/>
                        <a:buNone/>
                        <a:tabLst/>
                      </a:pPr>
                      <a:endParaRPr lang="en-US" sz="2000" kern="1200" dirty="0">
                        <a:solidFill>
                          <a:schemeClr val="tx1"/>
                        </a:solidFill>
                        <a:effectLst/>
                        <a:latin typeface="Helvetica Neue"/>
                        <a:ea typeface="+mn-ea"/>
                        <a:cs typeface="Helvetica Neue"/>
                      </a:endParaRPr>
                    </a:p>
                  </a:txBody>
                  <a:tcPr marT="108000" marB="10800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Helvetica Neue"/>
                        <a:ea typeface="+mn-ea"/>
                        <a:cs typeface="Helvetica Neue"/>
                      </a:endParaRPr>
                    </a:p>
                  </a:txBody>
                  <a:tcPr marT="108000" marB="108000" anchor="b"/>
                </a:tc>
                <a:extLst>
                  <a:ext uri="{0D108BD9-81ED-4DB2-BD59-A6C34878D82A}">
                    <a16:rowId xmlns="" xmlns:a16="http://schemas.microsoft.com/office/drawing/2014/main" val="10003"/>
                  </a:ext>
                </a:extLst>
              </a:tr>
              <a:tr h="795075">
                <a:tc>
                  <a:txBody>
                    <a:bodyPr/>
                    <a:lstStyle/>
                    <a:p>
                      <a:pPr marL="269875" indent="-269875" algn="l">
                        <a:lnSpc>
                          <a:spcPct val="120000"/>
                        </a:lnSpc>
                        <a:spcAft>
                          <a:spcPts val="0"/>
                        </a:spcAft>
                      </a:pPr>
                      <a:endParaRPr lang="en-US" sz="2000" b="0" i="0" kern="1200" dirty="0">
                        <a:solidFill>
                          <a:schemeClr val="tx1"/>
                        </a:solidFill>
                        <a:effectLst/>
                        <a:latin typeface="Helvetica Neue"/>
                        <a:ea typeface="+mn-ea"/>
                        <a:cs typeface="Helvetica Neue"/>
                      </a:endParaRPr>
                    </a:p>
                  </a:txBody>
                  <a:tcPr marT="108000" marB="10800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Helvetica Neue"/>
                        <a:ea typeface="+mn-ea"/>
                        <a:cs typeface="Helvetica Neue"/>
                      </a:endParaRPr>
                    </a:p>
                  </a:txBody>
                  <a:tcPr marT="108000" marB="108000" anchor="b"/>
                </a:tc>
                <a:extLst>
                  <a:ext uri="{0D108BD9-81ED-4DB2-BD59-A6C34878D82A}">
                    <a16:rowId xmlns="" xmlns:a16="http://schemas.microsoft.com/office/drawing/2014/main" val="10004"/>
                  </a:ext>
                </a:extLst>
              </a:tr>
            </a:tbl>
          </a:graphicData>
        </a:graphic>
      </p:graphicFrame>
      <p:sp>
        <p:nvSpPr>
          <p:cNvPr id="2" name="Title 1"/>
          <p:cNvSpPr>
            <a:spLocks noGrp="1"/>
          </p:cNvSpPr>
          <p:nvPr>
            <p:ph type="title"/>
          </p:nvPr>
        </p:nvSpPr>
        <p:spPr>
          <a:xfrm>
            <a:off x="2769221" y="918349"/>
            <a:ext cx="6647364" cy="672284"/>
          </a:xfrm>
        </p:spPr>
        <p:txBody>
          <a:bodyPr/>
          <a:lstStyle/>
          <a:p>
            <a:r>
              <a:rPr lang="en-GB" dirty="0" err="1"/>
              <a:t>ProjeCtS</a:t>
            </a:r>
            <a:endParaRPr lang="en-GB" dirty="0"/>
          </a:p>
        </p:txBody>
      </p:sp>
    </p:spTree>
    <p:extLst>
      <p:ext uri="{BB962C8B-B14F-4D97-AF65-F5344CB8AC3E}">
        <p14:creationId xmlns:p14="http://schemas.microsoft.com/office/powerpoint/2010/main" val="1249392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535722" y="2272253"/>
            <a:ext cx="10222523" cy="3743645"/>
          </a:xfrm>
        </p:spPr>
        <p:txBody>
          <a:bodyPr/>
          <a:lstStyle/>
          <a:p>
            <a:pPr marL="0" indent="0" fontAlgn="t">
              <a:buNone/>
            </a:pPr>
            <a:r>
              <a:rPr lang="en-US" dirty="0"/>
              <a:t>Client group: Logistics workers</a:t>
            </a:r>
            <a:endParaRPr lang="sv-SE" dirty="0"/>
          </a:p>
          <a:p>
            <a:pPr marL="0" indent="0" fontAlgn="t">
              <a:buNone/>
            </a:pPr>
            <a:r>
              <a:rPr lang="en-US" b="1" dirty="0"/>
              <a:t>How can we promote healthy work habits and routines for workers in a logistics unit? </a:t>
            </a:r>
            <a:endParaRPr lang="sv-SE" b="1" dirty="0"/>
          </a:p>
          <a:p>
            <a:pPr marL="0" indent="0">
              <a:buNone/>
            </a:pPr>
            <a:endParaRPr lang="en-US" dirty="0" smtClean="0"/>
          </a:p>
          <a:p>
            <a:pPr marL="0" indent="0">
              <a:buNone/>
            </a:pPr>
            <a:r>
              <a:rPr lang="en-US" dirty="0" smtClean="0"/>
              <a:t>Organization</a:t>
            </a:r>
            <a:r>
              <a:rPr lang="en-US" dirty="0"/>
              <a:t>: </a:t>
            </a:r>
            <a:r>
              <a:rPr lang="sv-SE" dirty="0"/>
              <a:t>Volvo Group Trucks Operations </a:t>
            </a:r>
            <a:r>
              <a:rPr lang="sv-SE" dirty="0" err="1"/>
              <a:t>Europe</a:t>
            </a:r>
            <a:r>
              <a:rPr lang="sv-SE" dirty="0"/>
              <a:t> &amp; Brazil </a:t>
            </a:r>
            <a:r>
              <a:rPr lang="sv-SE" dirty="0" err="1"/>
              <a:t>Manufacturing</a:t>
            </a:r>
            <a:r>
              <a:rPr lang="sv-SE" dirty="0"/>
              <a:t> </a:t>
            </a:r>
            <a:r>
              <a:rPr lang="sv-SE" u="sng" dirty="0">
                <a:hlinkClick r:id="rId2"/>
              </a:rPr>
              <a:t>www.volvogroup.com</a:t>
            </a:r>
            <a:endParaRPr lang="sv-SE" dirty="0"/>
          </a:p>
          <a:p>
            <a:pPr marL="0" indent="0" fontAlgn="t">
              <a:buNone/>
            </a:pPr>
            <a:r>
              <a:rPr lang="en-US" dirty="0"/>
              <a:t>Volvo </a:t>
            </a:r>
            <a:r>
              <a:rPr lang="en-US" dirty="0" err="1"/>
              <a:t>Lastvagnar</a:t>
            </a:r>
            <a:r>
              <a:rPr lang="en-US" dirty="0"/>
              <a:t> AB </a:t>
            </a:r>
            <a:endParaRPr lang="sv-SE" dirty="0"/>
          </a:p>
          <a:p>
            <a:pPr marL="0" indent="0" fontAlgn="t">
              <a:buNone/>
            </a:pPr>
            <a:r>
              <a:rPr lang="en-US" dirty="0"/>
              <a:t>Contact person: </a:t>
            </a:r>
            <a:r>
              <a:rPr lang="en-US" dirty="0" err="1"/>
              <a:t>Malin</a:t>
            </a:r>
            <a:r>
              <a:rPr lang="en-US" dirty="0"/>
              <a:t> </a:t>
            </a:r>
            <a:r>
              <a:rPr lang="en-US" dirty="0" err="1"/>
              <a:t>Andersson</a:t>
            </a:r>
            <a:r>
              <a:rPr lang="en-US" dirty="0"/>
              <a:t>, </a:t>
            </a:r>
            <a:r>
              <a:rPr lang="sv-SE" dirty="0" err="1"/>
              <a:t>Coordinator</a:t>
            </a:r>
            <a:r>
              <a:rPr lang="sv-SE" dirty="0"/>
              <a:t> Volvo Cab </a:t>
            </a:r>
            <a:r>
              <a:rPr lang="sv-SE" dirty="0" err="1"/>
              <a:t>Competence</a:t>
            </a:r>
            <a:r>
              <a:rPr lang="sv-SE" dirty="0"/>
              <a:t> Center</a:t>
            </a:r>
          </a:p>
          <a:p>
            <a:pPr marL="0" indent="0">
              <a:buNone/>
            </a:pPr>
            <a:r>
              <a:rPr lang="sv-SE" dirty="0" err="1"/>
              <a:t>Phone</a:t>
            </a:r>
            <a:r>
              <a:rPr lang="sv-SE" dirty="0"/>
              <a:t>: +46 90 862 73 89 Mobile/SMS: +46 72 862 73 89</a:t>
            </a:r>
          </a:p>
          <a:p>
            <a:pPr marL="0" indent="0">
              <a:buNone/>
            </a:pPr>
            <a:r>
              <a:rPr lang="sv-SE" dirty="0"/>
              <a:t>Email: </a:t>
            </a:r>
            <a:r>
              <a:rPr lang="sv-SE" u="sng" dirty="0" smtClean="0">
                <a:hlinkClick r:id="rId3"/>
              </a:rPr>
              <a:t>malin.andersson.2@volvo.com</a:t>
            </a:r>
            <a:endParaRPr lang="sv-SE" dirty="0"/>
          </a:p>
          <a:p>
            <a:pPr marL="0" indent="0">
              <a:buNone/>
            </a:pPr>
            <a:endParaRPr lang="en-US" dirty="0"/>
          </a:p>
          <a:p>
            <a:pPr marL="457200" indent="-457200">
              <a:buFont typeface="+mj-lt"/>
              <a:buAutoNum type="arabicPeriod"/>
            </a:pPr>
            <a:endParaRPr lang="en-US" dirty="0"/>
          </a:p>
          <a:p>
            <a:pPr marL="457200" lvl="1" indent="0">
              <a:buNone/>
            </a:pPr>
            <a:endParaRPr lang="sv-SE" dirty="0"/>
          </a:p>
        </p:txBody>
      </p:sp>
      <p:sp>
        <p:nvSpPr>
          <p:cNvPr id="3" name="Rubrik 2"/>
          <p:cNvSpPr>
            <a:spLocks noGrp="1"/>
          </p:cNvSpPr>
          <p:nvPr>
            <p:ph type="title"/>
          </p:nvPr>
        </p:nvSpPr>
        <p:spPr>
          <a:xfrm>
            <a:off x="1277815" y="918349"/>
            <a:ext cx="10011508" cy="1080468"/>
          </a:xfrm>
        </p:spPr>
        <p:txBody>
          <a:bodyPr/>
          <a:lstStyle/>
          <a:p>
            <a:r>
              <a:rPr lang="sv-SE" cap="none" dirty="0"/>
              <a:t>Volvo 1-3</a:t>
            </a:r>
            <a:br>
              <a:rPr lang="sv-SE" cap="none" dirty="0"/>
            </a:br>
            <a:r>
              <a:rPr lang="en-US" sz="2000" dirty="0"/>
              <a:t>Smart environment for promoting healthier and SAFE work routines for LOGISTICS workers  </a:t>
            </a:r>
            <a:endParaRPr lang="sv-SE" sz="2000" b="0" dirty="0"/>
          </a:p>
        </p:txBody>
      </p:sp>
    </p:spTree>
    <p:extLst>
      <p:ext uri="{BB962C8B-B14F-4D97-AF65-F5344CB8AC3E}">
        <p14:creationId xmlns:p14="http://schemas.microsoft.com/office/powerpoint/2010/main" val="448479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113692" y="2272253"/>
            <a:ext cx="10093570" cy="3743645"/>
          </a:xfrm>
        </p:spPr>
        <p:txBody>
          <a:bodyPr/>
          <a:lstStyle/>
          <a:p>
            <a:pPr marL="0" indent="0" fontAlgn="t">
              <a:buNone/>
            </a:pPr>
            <a:r>
              <a:rPr lang="en-US" dirty="0"/>
              <a:t>Client group: University </a:t>
            </a:r>
            <a:r>
              <a:rPr lang="sv-SE" dirty="0" err="1"/>
              <a:t>employees</a:t>
            </a:r>
            <a:r>
              <a:rPr lang="sv-SE" dirty="0"/>
              <a:t> and students; University hospital </a:t>
            </a:r>
            <a:r>
              <a:rPr lang="sv-SE" dirty="0" err="1"/>
              <a:t>employees</a:t>
            </a:r>
            <a:r>
              <a:rPr lang="sv-SE" dirty="0"/>
              <a:t>, patients, and </a:t>
            </a:r>
            <a:r>
              <a:rPr lang="sv-SE" dirty="0" err="1"/>
              <a:t>visitors</a:t>
            </a:r>
            <a:endParaRPr lang="sv-SE" dirty="0"/>
          </a:p>
          <a:p>
            <a:pPr marL="0" indent="0" fontAlgn="t">
              <a:buNone/>
            </a:pPr>
            <a:r>
              <a:rPr lang="en-US" sz="1600" i="1" dirty="0"/>
              <a:t>OT: How can we promote smart and safe active transport for citizens in shared green spaces within the university town?</a:t>
            </a:r>
          </a:p>
          <a:p>
            <a:pPr marL="0" indent="0" fontAlgn="t">
              <a:buNone/>
            </a:pPr>
            <a:r>
              <a:rPr lang="en-US" dirty="0" smtClean="0">
                <a:latin typeface="Helvetica Neue"/>
                <a:cs typeface="Helvetica Neue"/>
              </a:rPr>
              <a:t>ISE: </a:t>
            </a:r>
            <a:r>
              <a:rPr lang="en-US" b="1" dirty="0" smtClean="0">
                <a:latin typeface="Helvetica Neue"/>
                <a:cs typeface="Helvetica Neue"/>
              </a:rPr>
              <a:t>How to create a </a:t>
            </a:r>
            <a:r>
              <a:rPr lang="en-US" b="1" dirty="0">
                <a:latin typeface="Helvetica Neue"/>
                <a:cs typeface="Helvetica Neue"/>
              </a:rPr>
              <a:t>digital-physical and cultural outdoor meeting place where resources are used </a:t>
            </a:r>
            <a:r>
              <a:rPr lang="en-US" b="1" dirty="0" smtClean="0">
                <a:latin typeface="Helvetica Neue"/>
                <a:cs typeface="Helvetica Neue"/>
              </a:rPr>
              <a:t>efficiently?</a:t>
            </a:r>
            <a:r>
              <a:rPr lang="en-US" b="1" dirty="0" smtClean="0"/>
              <a:t> </a:t>
            </a:r>
            <a:endParaRPr lang="sv-SE" b="1" dirty="0"/>
          </a:p>
          <a:p>
            <a:pPr marL="0" indent="0" fontAlgn="t">
              <a:buNone/>
            </a:pPr>
            <a:r>
              <a:rPr lang="en-US" dirty="0"/>
              <a:t>Organizations: </a:t>
            </a:r>
            <a:r>
              <a:rPr lang="en-US" dirty="0" err="1"/>
              <a:t>Umeå</a:t>
            </a:r>
            <a:r>
              <a:rPr lang="en-US" dirty="0"/>
              <a:t> </a:t>
            </a:r>
            <a:r>
              <a:rPr lang="en-US" dirty="0" err="1"/>
              <a:t>kommun</a:t>
            </a:r>
            <a:r>
              <a:rPr lang="en-US" dirty="0"/>
              <a:t> (Sharing Cities project), </a:t>
            </a:r>
            <a:r>
              <a:rPr lang="en-US" dirty="0" err="1"/>
              <a:t>Umeå</a:t>
            </a:r>
            <a:r>
              <a:rPr lang="en-US" dirty="0"/>
              <a:t> University, </a:t>
            </a:r>
            <a:r>
              <a:rPr lang="en-US" dirty="0" err="1"/>
              <a:t>mfl</a:t>
            </a:r>
            <a:r>
              <a:rPr lang="en-US" dirty="0"/>
              <a:t>. </a:t>
            </a:r>
            <a:endParaRPr lang="sv-SE" dirty="0"/>
          </a:p>
          <a:p>
            <a:pPr marL="0" indent="0" fontAlgn="t">
              <a:buNone/>
            </a:pPr>
            <a:r>
              <a:rPr lang="en-US" dirty="0"/>
              <a:t>Contact person: </a:t>
            </a:r>
            <a:r>
              <a:rPr lang="en-US" dirty="0" smtClean="0"/>
              <a:t>Lisa </a:t>
            </a:r>
            <a:r>
              <a:rPr lang="en-US" dirty="0" err="1"/>
              <a:t>Redin</a:t>
            </a:r>
            <a:r>
              <a:rPr lang="en-US" dirty="0"/>
              <a:t>, </a:t>
            </a:r>
            <a:r>
              <a:rPr lang="en-US" dirty="0" err="1" smtClean="0"/>
              <a:t>Lokalförsörjningsenheten</a:t>
            </a:r>
            <a:r>
              <a:rPr lang="en-US" dirty="0" smtClean="0"/>
              <a:t> </a:t>
            </a:r>
            <a:r>
              <a:rPr lang="en-US" dirty="0" err="1" smtClean="0"/>
              <a:t>UmU</a:t>
            </a:r>
            <a:r>
              <a:rPr lang="en-US" dirty="0" smtClean="0"/>
              <a:t>, </a:t>
            </a:r>
            <a:r>
              <a:rPr lang="en-US" u="sng" dirty="0">
                <a:hlinkClick r:id="rId2"/>
              </a:rPr>
              <a:t>lisa.redin@umu.se</a:t>
            </a:r>
            <a:r>
              <a:rPr lang="en-US" dirty="0"/>
              <a:t> </a:t>
            </a:r>
            <a:r>
              <a:rPr lang="en-US" dirty="0" err="1"/>
              <a:t>eller</a:t>
            </a:r>
            <a:r>
              <a:rPr lang="en-US" dirty="0"/>
              <a:t> 072-1432868. </a:t>
            </a:r>
          </a:p>
          <a:p>
            <a:r>
              <a:rPr lang="en-US" dirty="0" smtClean="0"/>
              <a:t>Meeting dates: </a:t>
            </a:r>
            <a:r>
              <a:rPr lang="en-US" dirty="0"/>
              <a:t>den 14-15/11 (</a:t>
            </a:r>
            <a:r>
              <a:rPr lang="en-US" dirty="0" err="1"/>
              <a:t>arbetsterapeutstudenter</a:t>
            </a:r>
            <a:r>
              <a:rPr lang="en-US" dirty="0"/>
              <a:t>) </a:t>
            </a:r>
            <a:r>
              <a:rPr lang="en-US" dirty="0" err="1"/>
              <a:t>resp</a:t>
            </a:r>
            <a:r>
              <a:rPr lang="en-US" dirty="0"/>
              <a:t> 27/11 </a:t>
            </a:r>
            <a:r>
              <a:rPr lang="en-US" dirty="0" err="1"/>
              <a:t>på</a:t>
            </a:r>
            <a:r>
              <a:rPr lang="en-US" dirty="0"/>
              <a:t> </a:t>
            </a:r>
            <a:r>
              <a:rPr lang="en-US" dirty="0" err="1"/>
              <a:t>fm</a:t>
            </a:r>
            <a:r>
              <a:rPr lang="en-US" dirty="0"/>
              <a:t> </a:t>
            </a:r>
            <a:r>
              <a:rPr lang="en-US" dirty="0" err="1"/>
              <a:t>och</a:t>
            </a:r>
            <a:r>
              <a:rPr lang="en-US" dirty="0"/>
              <a:t> 29/11 (</a:t>
            </a:r>
            <a:r>
              <a:rPr lang="en-US" dirty="0" err="1"/>
              <a:t>datavetarstudenter</a:t>
            </a:r>
            <a:r>
              <a:rPr lang="en-US" dirty="0"/>
              <a:t>)</a:t>
            </a:r>
            <a:r>
              <a:rPr lang="en-US" dirty="0"/>
              <a:t> </a:t>
            </a:r>
            <a:endParaRPr lang="sv-SE" dirty="0"/>
          </a:p>
          <a:p>
            <a:pPr marL="0" indent="0">
              <a:buNone/>
            </a:pPr>
            <a:endParaRPr lang="en-US" dirty="0"/>
          </a:p>
          <a:p>
            <a:pPr marL="457200" indent="-457200">
              <a:buFont typeface="+mj-lt"/>
              <a:buAutoNum type="arabicPeriod"/>
            </a:pPr>
            <a:endParaRPr lang="en-US" dirty="0"/>
          </a:p>
          <a:p>
            <a:pPr marL="457200" lvl="1" indent="0">
              <a:buNone/>
            </a:pPr>
            <a:endParaRPr lang="sv-SE" dirty="0"/>
          </a:p>
        </p:txBody>
      </p:sp>
      <p:sp>
        <p:nvSpPr>
          <p:cNvPr id="3" name="Rubrik 2"/>
          <p:cNvSpPr>
            <a:spLocks noGrp="1"/>
          </p:cNvSpPr>
          <p:nvPr>
            <p:ph type="title"/>
          </p:nvPr>
        </p:nvSpPr>
        <p:spPr>
          <a:xfrm>
            <a:off x="609600" y="905649"/>
            <a:ext cx="11125200" cy="1080468"/>
          </a:xfrm>
        </p:spPr>
        <p:txBody>
          <a:bodyPr/>
          <a:lstStyle/>
          <a:p>
            <a:r>
              <a:rPr lang="sv-SE" cap="none" dirty="0" err="1" smtClean="0"/>
              <a:t>Cultural</a:t>
            </a:r>
            <a:r>
              <a:rPr lang="sv-SE" cap="none" dirty="0" smtClean="0"/>
              <a:t> City </a:t>
            </a:r>
            <a:r>
              <a:rPr lang="sv-SE" cap="none" dirty="0"/>
              <a:t>1-3</a:t>
            </a:r>
            <a:br>
              <a:rPr lang="sv-SE" cap="none" dirty="0"/>
            </a:br>
            <a:r>
              <a:rPr lang="en-US" sz="2000" dirty="0"/>
              <a:t>promoting Smart and safe active transport in shared GREEN spaces for citizens</a:t>
            </a:r>
            <a:endParaRPr lang="sv-SE" sz="2000" b="0" dirty="0"/>
          </a:p>
        </p:txBody>
      </p:sp>
    </p:spTree>
    <p:extLst>
      <p:ext uri="{BB962C8B-B14F-4D97-AF65-F5344CB8AC3E}">
        <p14:creationId xmlns:p14="http://schemas.microsoft.com/office/powerpoint/2010/main" val="2068620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148862" y="2272253"/>
            <a:ext cx="10163907" cy="3743645"/>
          </a:xfrm>
        </p:spPr>
        <p:txBody>
          <a:bodyPr/>
          <a:lstStyle/>
          <a:p>
            <a:pPr marL="0" indent="0" fontAlgn="t">
              <a:buNone/>
            </a:pPr>
            <a:r>
              <a:rPr lang="en-US" dirty="0"/>
              <a:t>Client group: </a:t>
            </a:r>
            <a:r>
              <a:rPr lang="sv-SE" dirty="0"/>
              <a:t>Fältgruppen </a:t>
            </a:r>
            <a:r>
              <a:rPr lang="sv-SE" dirty="0" err="1"/>
              <a:t>staff</a:t>
            </a:r>
            <a:r>
              <a:rPr lang="sv-SE" dirty="0"/>
              <a:t>, </a:t>
            </a:r>
            <a:r>
              <a:rPr lang="sv-SE" dirty="0" err="1"/>
              <a:t>parents</a:t>
            </a:r>
            <a:r>
              <a:rPr lang="sv-SE" dirty="0"/>
              <a:t>, and </a:t>
            </a:r>
            <a:r>
              <a:rPr lang="sv-SE" dirty="0" err="1"/>
              <a:t>youth</a:t>
            </a:r>
            <a:endParaRPr lang="sv-SE" dirty="0"/>
          </a:p>
          <a:p>
            <a:pPr marL="0" indent="0" fontAlgn="t">
              <a:buNone/>
            </a:pPr>
            <a:r>
              <a:rPr lang="en-US" b="1" dirty="0"/>
              <a:t>How can we promote smart and safe social environments and activities for </a:t>
            </a:r>
            <a:r>
              <a:rPr lang="en-US" b="1" dirty="0" smtClean="0"/>
              <a:t>youth including preventing drug and alcohol use? </a:t>
            </a:r>
            <a:endParaRPr lang="sv-SE" b="1" dirty="0"/>
          </a:p>
          <a:p>
            <a:pPr marL="0" indent="0" fontAlgn="t">
              <a:buNone/>
            </a:pPr>
            <a:r>
              <a:rPr lang="en-US" dirty="0"/>
              <a:t>Organization: </a:t>
            </a:r>
            <a:r>
              <a:rPr lang="en-US" dirty="0" err="1"/>
              <a:t>Umeå</a:t>
            </a:r>
            <a:r>
              <a:rPr lang="en-US" dirty="0"/>
              <a:t> </a:t>
            </a:r>
            <a:r>
              <a:rPr lang="en-US" dirty="0" err="1"/>
              <a:t>kommun</a:t>
            </a:r>
            <a:r>
              <a:rPr lang="en-US" dirty="0"/>
              <a:t> (</a:t>
            </a:r>
            <a:r>
              <a:rPr lang="en-US" dirty="0" err="1" smtClean="0"/>
              <a:t>Socialtjänsten</a:t>
            </a:r>
            <a:r>
              <a:rPr lang="en-US" dirty="0" smtClean="0"/>
              <a:t>, </a:t>
            </a:r>
            <a:r>
              <a:rPr lang="en-US" dirty="0" err="1" smtClean="0"/>
              <a:t>Fältgruppen</a:t>
            </a:r>
            <a:r>
              <a:rPr lang="en-US" dirty="0" smtClean="0"/>
              <a:t>) </a:t>
            </a:r>
            <a:r>
              <a:rPr lang="en-US" dirty="0"/>
              <a:t> </a:t>
            </a:r>
            <a:endParaRPr lang="sv-SE" dirty="0"/>
          </a:p>
          <a:p>
            <a:pPr marL="0" indent="0" fontAlgn="t">
              <a:buNone/>
            </a:pPr>
            <a:r>
              <a:rPr lang="en-US" dirty="0"/>
              <a:t>Contact person: </a:t>
            </a:r>
            <a:r>
              <a:rPr lang="sv-SE" dirty="0" smtClean="0"/>
              <a:t>_</a:t>
            </a:r>
          </a:p>
          <a:p>
            <a:pPr marL="0" indent="0" fontAlgn="t">
              <a:buNone/>
            </a:pPr>
            <a:endParaRPr lang="sv-SE" dirty="0"/>
          </a:p>
          <a:p>
            <a:pPr marL="0" indent="0">
              <a:buNone/>
            </a:pPr>
            <a:r>
              <a:rPr lang="en-US" dirty="0"/>
              <a:t>Helena </a:t>
            </a:r>
            <a:r>
              <a:rPr lang="en-US" dirty="0" smtClean="0"/>
              <a:t>Lindgren will </a:t>
            </a:r>
            <a:r>
              <a:rPr lang="en-US" dirty="0"/>
              <a:t>have a meeting with </a:t>
            </a:r>
            <a:r>
              <a:rPr lang="en-US" dirty="0" err="1"/>
              <a:t>Fältgruppen</a:t>
            </a:r>
            <a:r>
              <a:rPr lang="en-US" dirty="0"/>
              <a:t> </a:t>
            </a:r>
            <a:r>
              <a:rPr lang="en-US" dirty="0" err="1"/>
              <a:t>Umeå</a:t>
            </a:r>
            <a:r>
              <a:rPr lang="en-US" dirty="0"/>
              <a:t> on 13 November. </a:t>
            </a:r>
          </a:p>
          <a:p>
            <a:pPr marL="0" indent="0">
              <a:buNone/>
            </a:pPr>
            <a:r>
              <a:rPr lang="en-US" dirty="0"/>
              <a:t>For now, read information about the organization on their website http://</a:t>
            </a:r>
            <a:r>
              <a:rPr lang="en-US" dirty="0" err="1"/>
              <a:t>www.umea.se</a:t>
            </a:r>
            <a:r>
              <a:rPr lang="en-US" dirty="0"/>
              <a:t>/</a:t>
            </a:r>
            <a:r>
              <a:rPr lang="en-US" dirty="0" err="1"/>
              <a:t>umeakommun</a:t>
            </a:r>
            <a:r>
              <a:rPr lang="en-US" dirty="0"/>
              <a:t>/</a:t>
            </a:r>
            <a:r>
              <a:rPr lang="en-US" dirty="0" err="1"/>
              <a:t>omsorgochhjalp</a:t>
            </a:r>
            <a:r>
              <a:rPr lang="en-US" dirty="0"/>
              <a:t>/</a:t>
            </a:r>
            <a:r>
              <a:rPr lang="en-US" dirty="0" err="1"/>
              <a:t>familjbarnochungdom</a:t>
            </a:r>
            <a:r>
              <a:rPr lang="en-US" dirty="0"/>
              <a:t>/</a:t>
            </a:r>
            <a:r>
              <a:rPr lang="en-US" dirty="0" err="1"/>
              <a:t>stodtillbarnochungdom</a:t>
            </a:r>
            <a:r>
              <a:rPr lang="en-US" dirty="0"/>
              <a:t>/</a:t>
            </a:r>
            <a:r>
              <a:rPr lang="en-US" dirty="0" err="1"/>
              <a:t>faltgruppen</a:t>
            </a:r>
            <a:endParaRPr lang="en-US" dirty="0"/>
          </a:p>
          <a:p>
            <a:pPr marL="0" indent="0">
              <a:buNone/>
            </a:pPr>
            <a:r>
              <a:rPr lang="en-US" dirty="0"/>
              <a:t>Facebook page - </a:t>
            </a:r>
            <a:r>
              <a:rPr lang="en-US" dirty="0" err="1"/>
              <a:t>Fältgruppen</a:t>
            </a:r>
            <a:r>
              <a:rPr lang="en-US" dirty="0"/>
              <a:t> </a:t>
            </a:r>
            <a:r>
              <a:rPr lang="en-US" dirty="0" err="1"/>
              <a:t>Umeå</a:t>
            </a:r>
            <a:r>
              <a:rPr lang="en-US" dirty="0"/>
              <a:t> </a:t>
            </a:r>
            <a:r>
              <a:rPr lang="en-US" dirty="0" err="1" smtClean="0"/>
              <a:t>Socialtjänst</a:t>
            </a:r>
            <a:endParaRPr lang="sv-SE" dirty="0"/>
          </a:p>
          <a:p>
            <a:pPr marL="0" indent="0">
              <a:buNone/>
            </a:pPr>
            <a:endParaRPr lang="en-US" dirty="0"/>
          </a:p>
          <a:p>
            <a:pPr marL="457200" indent="-457200">
              <a:buFont typeface="+mj-lt"/>
              <a:buAutoNum type="arabicPeriod"/>
            </a:pPr>
            <a:endParaRPr lang="en-US" dirty="0"/>
          </a:p>
          <a:p>
            <a:pPr marL="457200" lvl="1" indent="0">
              <a:buNone/>
            </a:pPr>
            <a:endParaRPr lang="sv-SE" dirty="0"/>
          </a:p>
        </p:txBody>
      </p:sp>
      <p:sp>
        <p:nvSpPr>
          <p:cNvPr id="3" name="Rubrik 2"/>
          <p:cNvSpPr>
            <a:spLocks noGrp="1"/>
          </p:cNvSpPr>
          <p:nvPr>
            <p:ph type="title"/>
          </p:nvPr>
        </p:nvSpPr>
        <p:spPr>
          <a:xfrm>
            <a:off x="1148862" y="905649"/>
            <a:ext cx="9988061" cy="1080468"/>
          </a:xfrm>
        </p:spPr>
        <p:txBody>
          <a:bodyPr/>
          <a:lstStyle/>
          <a:p>
            <a:r>
              <a:rPr lang="sv-SE" cap="none" dirty="0" err="1" smtClean="0"/>
              <a:t>Safe</a:t>
            </a:r>
            <a:r>
              <a:rPr lang="sv-SE" cap="none" dirty="0" smtClean="0"/>
              <a:t> City for </a:t>
            </a:r>
            <a:r>
              <a:rPr lang="sv-SE" cap="none" dirty="0" err="1" smtClean="0"/>
              <a:t>Youth</a:t>
            </a:r>
            <a:r>
              <a:rPr lang="sv-SE" cap="none" dirty="0" smtClean="0"/>
              <a:t> </a:t>
            </a:r>
            <a:r>
              <a:rPr lang="sv-SE" cap="none" dirty="0"/>
              <a:t>1-3</a:t>
            </a:r>
            <a:br>
              <a:rPr lang="sv-SE" cap="none" dirty="0"/>
            </a:br>
            <a:r>
              <a:rPr lang="en-US" sz="2000" dirty="0"/>
              <a:t>Promoting smart and safe social environments and activities for youth</a:t>
            </a:r>
            <a:endParaRPr lang="sv-SE" sz="2000" dirty="0"/>
          </a:p>
        </p:txBody>
      </p:sp>
    </p:spTree>
    <p:extLst>
      <p:ext uri="{BB962C8B-B14F-4D97-AF65-F5344CB8AC3E}">
        <p14:creationId xmlns:p14="http://schemas.microsoft.com/office/powerpoint/2010/main" val="1693444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REMOVED</a:t>
            </a:r>
            <a:endParaRPr lang="sv-SE" dirty="0"/>
          </a:p>
        </p:txBody>
      </p:sp>
      <p:sp>
        <p:nvSpPr>
          <p:cNvPr id="3" name="Platshållare för innehåll 2"/>
          <p:cNvSpPr>
            <a:spLocks noGrp="1"/>
          </p:cNvSpPr>
          <p:nvPr>
            <p:ph idx="1"/>
          </p:nvPr>
        </p:nvSpPr>
        <p:spPr/>
        <p:txBody>
          <a:bodyPr/>
          <a:lstStyle/>
          <a:p>
            <a:endParaRPr lang="sv-SE"/>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sp>
        <p:nvSpPr>
          <p:cNvPr id="5" name="Platshållare för bildnummer 4"/>
          <p:cNvSpPr>
            <a:spLocks noGrp="1"/>
          </p:cNvSpPr>
          <p:nvPr>
            <p:ph type="sldNum" sz="quarter" idx="12"/>
          </p:nvPr>
        </p:nvSpPr>
        <p:spPr/>
        <p:txBody>
          <a:bodyPr/>
          <a:lstStyle/>
          <a:p>
            <a:pPr>
              <a:defRPr/>
            </a:pPr>
            <a:fld id="{1FEE1F58-C497-8D4D-9AA3-6F68D35D66A6}" type="slidenum">
              <a:rPr lang="sv-SE" smtClean="0"/>
              <a:pPr>
                <a:defRPr/>
              </a:pPr>
              <a:t>59</a:t>
            </a:fld>
            <a:endParaRPr lang="sv-SE" sz="1400" dirty="0"/>
          </a:p>
        </p:txBody>
      </p:sp>
    </p:spTree>
    <p:extLst>
      <p:ext uri="{BB962C8B-B14F-4D97-AF65-F5344CB8AC3E}">
        <p14:creationId xmlns:p14="http://schemas.microsoft.com/office/powerpoint/2010/main" val="629223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668555" y="621444"/>
            <a:ext cx="8863152" cy="1080468"/>
          </a:xfrm>
        </p:spPr>
        <p:txBody>
          <a:bodyPr/>
          <a:lstStyle/>
          <a:p>
            <a:r>
              <a:rPr lang="sv-SE" dirty="0" err="1" smtClean="0"/>
              <a:t>Advanced</a:t>
            </a:r>
            <a:r>
              <a:rPr lang="sv-SE" dirty="0" smtClean="0"/>
              <a:t> </a:t>
            </a:r>
            <a:r>
              <a:rPr lang="sv-SE" dirty="0" err="1" smtClean="0"/>
              <a:t>course</a:t>
            </a:r>
            <a:endParaRPr lang="sv-SE" dirty="0"/>
          </a:p>
        </p:txBody>
      </p:sp>
      <p:sp>
        <p:nvSpPr>
          <p:cNvPr id="3" name="Platshållare för innehåll 2"/>
          <p:cNvSpPr>
            <a:spLocks noGrp="1"/>
          </p:cNvSpPr>
          <p:nvPr>
            <p:ph idx="1"/>
          </p:nvPr>
        </p:nvSpPr>
        <p:spPr>
          <a:xfrm>
            <a:off x="864973" y="1701913"/>
            <a:ext cx="10985157" cy="4309256"/>
          </a:xfrm>
        </p:spPr>
        <p:txBody>
          <a:bodyPr/>
          <a:lstStyle/>
          <a:p>
            <a:r>
              <a:rPr lang="sv-SE" sz="2400" dirty="0" err="1" smtClean="0">
                <a:latin typeface="Calibri" charset="0"/>
                <a:ea typeface="Calibri" charset="0"/>
                <a:cs typeface="Calibri" charset="0"/>
              </a:rPr>
              <a:t>Builds</a:t>
            </a:r>
            <a:r>
              <a:rPr lang="sv-SE" sz="2400" dirty="0" smtClean="0">
                <a:latin typeface="Calibri" charset="0"/>
                <a:ea typeface="Calibri" charset="0"/>
                <a:cs typeface="Calibri" charset="0"/>
              </a:rPr>
              <a:t> on </a:t>
            </a:r>
            <a:r>
              <a:rPr lang="sv-SE" sz="2400" dirty="0" err="1" smtClean="0">
                <a:latin typeface="Calibri" charset="0"/>
                <a:ea typeface="Calibri" charset="0"/>
                <a:cs typeface="Calibri" charset="0"/>
              </a:rPr>
              <a:t>earlier</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courses</a:t>
            </a:r>
            <a:r>
              <a:rPr lang="sv-SE" sz="2400" dirty="0" smtClean="0">
                <a:latin typeface="Calibri" charset="0"/>
                <a:ea typeface="Calibri" charset="0"/>
                <a:cs typeface="Calibri" charset="0"/>
              </a:rPr>
              <a:t>:</a:t>
            </a:r>
          </a:p>
          <a:p>
            <a:pPr lvl="1"/>
            <a:r>
              <a:rPr lang="sv-SE" sz="2200" dirty="0" err="1" smtClean="0">
                <a:latin typeface="Calibri" charset="0"/>
                <a:ea typeface="Calibri" charset="0"/>
                <a:cs typeface="Calibri" charset="0"/>
              </a:rPr>
              <a:t>Possibility</a:t>
            </a:r>
            <a:r>
              <a:rPr lang="sv-SE" sz="2200" dirty="0" smtClean="0">
                <a:latin typeface="Calibri" charset="0"/>
                <a:ea typeface="Calibri" charset="0"/>
                <a:cs typeface="Calibri" charset="0"/>
              </a:rPr>
              <a:t> to </a:t>
            </a:r>
            <a:r>
              <a:rPr lang="sv-SE" sz="2200" dirty="0" err="1" smtClean="0">
                <a:latin typeface="Calibri" charset="0"/>
                <a:ea typeface="Calibri" charset="0"/>
                <a:cs typeface="Calibri" charset="0"/>
              </a:rPr>
              <a:t>apply</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knowledge</a:t>
            </a:r>
            <a:r>
              <a:rPr lang="sv-SE" sz="2200" dirty="0" smtClean="0">
                <a:latin typeface="Calibri" charset="0"/>
                <a:ea typeface="Calibri" charset="0"/>
                <a:cs typeface="Calibri" charset="0"/>
              </a:rPr>
              <a:t> from </a:t>
            </a:r>
            <a:r>
              <a:rPr lang="sv-SE" sz="2200" dirty="0" err="1" smtClean="0">
                <a:latin typeface="Calibri" charset="0"/>
                <a:ea typeface="Calibri" charset="0"/>
                <a:cs typeface="Calibri" charset="0"/>
              </a:rPr>
              <a:t>other</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courses</a:t>
            </a:r>
            <a:r>
              <a:rPr lang="sv-SE" sz="2200" dirty="0" smtClean="0">
                <a:latin typeface="Calibri" charset="0"/>
                <a:ea typeface="Calibri" charset="0"/>
                <a:cs typeface="Calibri" charset="0"/>
              </a:rPr>
              <a:t> BUT </a:t>
            </a:r>
            <a:r>
              <a:rPr lang="sv-SE" sz="2200" dirty="0" err="1" smtClean="0">
                <a:latin typeface="Calibri" charset="0"/>
                <a:ea typeface="Calibri" charset="0"/>
                <a:cs typeface="Calibri" charset="0"/>
              </a:rPr>
              <a:t>also</a:t>
            </a:r>
            <a:r>
              <a:rPr lang="sv-SE" sz="2200" dirty="0" smtClean="0">
                <a:latin typeface="Calibri" charset="0"/>
                <a:ea typeface="Calibri" charset="0"/>
                <a:cs typeface="Calibri" charset="0"/>
              </a:rPr>
              <a:t> new </a:t>
            </a:r>
            <a:r>
              <a:rPr lang="sv-SE" sz="2200" dirty="0" err="1" smtClean="0">
                <a:latin typeface="Calibri" charset="0"/>
                <a:ea typeface="Calibri" charset="0"/>
                <a:cs typeface="Calibri" charset="0"/>
              </a:rPr>
              <a:t>knowledge</a:t>
            </a:r>
            <a:r>
              <a:rPr lang="sv-SE" sz="2200" dirty="0" smtClean="0">
                <a:latin typeface="Calibri" charset="0"/>
                <a:ea typeface="Calibri" charset="0"/>
                <a:cs typeface="Calibri" charset="0"/>
              </a:rPr>
              <a:t> is </a:t>
            </a:r>
            <a:r>
              <a:rPr lang="sv-SE" sz="2200" dirty="0" err="1" smtClean="0">
                <a:latin typeface="Calibri" charset="0"/>
                <a:ea typeface="Calibri" charset="0"/>
                <a:cs typeface="Calibri" charset="0"/>
              </a:rPr>
              <a:t>required</a:t>
            </a:r>
            <a:r>
              <a:rPr lang="sv-SE" sz="2200" dirty="0" smtClean="0">
                <a:latin typeface="Calibri" charset="0"/>
                <a:ea typeface="Calibri" charset="0"/>
                <a:cs typeface="Calibri" charset="0"/>
              </a:rPr>
              <a:t> for the </a:t>
            </a:r>
            <a:r>
              <a:rPr lang="sv-SE" sz="2200" dirty="0" err="1" smtClean="0">
                <a:latin typeface="Calibri" charset="0"/>
                <a:ea typeface="Calibri" charset="0"/>
                <a:cs typeface="Calibri" charset="0"/>
              </a:rPr>
              <a:t>projects</a:t>
            </a:r>
            <a:r>
              <a:rPr lang="sv-SE" sz="2200" dirty="0" smtClean="0">
                <a:latin typeface="Calibri" charset="0"/>
                <a:ea typeface="Calibri" charset="0"/>
                <a:cs typeface="Calibri" charset="0"/>
              </a:rPr>
              <a:t>!</a:t>
            </a:r>
          </a:p>
          <a:p>
            <a:r>
              <a:rPr lang="sv-SE" sz="2400" dirty="0" err="1" smtClean="0">
                <a:latin typeface="Calibri" charset="0"/>
                <a:ea typeface="Calibri" charset="0"/>
                <a:cs typeface="Calibri" charset="0"/>
              </a:rPr>
              <a:t>More</a:t>
            </a:r>
            <a:r>
              <a:rPr lang="sv-SE" sz="2400" dirty="0" smtClean="0">
                <a:latin typeface="Calibri" charset="0"/>
                <a:ea typeface="Calibri" charset="0"/>
                <a:cs typeface="Calibri" charset="0"/>
              </a:rPr>
              <a:t> independent </a:t>
            </a:r>
            <a:r>
              <a:rPr lang="sv-SE" sz="2400" dirty="0" err="1" smtClean="0">
                <a:latin typeface="Calibri" charset="0"/>
                <a:ea typeface="Calibri" charset="0"/>
                <a:cs typeface="Calibri" charset="0"/>
              </a:rPr>
              <a:t>work</a:t>
            </a:r>
            <a:endParaRPr lang="sv-SE" sz="2400" dirty="0" smtClean="0">
              <a:latin typeface="Calibri" charset="0"/>
              <a:ea typeface="Calibri" charset="0"/>
              <a:cs typeface="Calibri" charset="0"/>
            </a:endParaRPr>
          </a:p>
          <a:p>
            <a:r>
              <a:rPr lang="sv-SE" sz="2400" dirty="0" smtClean="0">
                <a:latin typeface="Calibri" charset="0"/>
                <a:ea typeface="Calibri" charset="0"/>
                <a:cs typeface="Calibri" charset="0"/>
              </a:rPr>
              <a:t>Less </a:t>
            </a:r>
            <a:r>
              <a:rPr lang="sv-SE" sz="2400" dirty="0" err="1" smtClean="0">
                <a:latin typeface="Calibri" charset="0"/>
                <a:ea typeface="Calibri" charset="0"/>
                <a:cs typeface="Calibri" charset="0"/>
              </a:rPr>
              <a:t>structured</a:t>
            </a:r>
            <a:r>
              <a:rPr lang="sv-SE" sz="2400" dirty="0" smtClean="0">
                <a:latin typeface="Calibri" charset="0"/>
                <a:ea typeface="Calibri" charset="0"/>
                <a:cs typeface="Calibri" charset="0"/>
              </a:rPr>
              <a:t> format:</a:t>
            </a:r>
          </a:p>
          <a:p>
            <a:pPr lvl="1"/>
            <a:r>
              <a:rPr lang="sv-SE" sz="2200" dirty="0" err="1" smtClean="0">
                <a:latin typeface="Calibri" charset="0"/>
                <a:ea typeface="Calibri" charset="0"/>
                <a:cs typeface="Calibri" charset="0"/>
              </a:rPr>
              <a:t>One</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project</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instead</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of</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lab</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assignments</a:t>
            </a:r>
            <a:endParaRPr lang="sv-SE" sz="2200" dirty="0" smtClean="0">
              <a:latin typeface="Calibri" charset="0"/>
              <a:ea typeface="Calibri" charset="0"/>
              <a:cs typeface="Calibri" charset="0"/>
            </a:endParaRPr>
          </a:p>
          <a:p>
            <a:r>
              <a:rPr lang="sv-SE" sz="2400" dirty="0" err="1" smtClean="0">
                <a:latin typeface="Calibri" charset="0"/>
                <a:ea typeface="Calibri" charset="0"/>
                <a:cs typeface="Calibri" charset="0"/>
              </a:rPr>
              <a:t>Scientific</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articles</a:t>
            </a:r>
            <a:r>
              <a:rPr lang="sv-SE" sz="2400" dirty="0" smtClean="0">
                <a:latin typeface="Calibri" charset="0"/>
                <a:ea typeface="Calibri" charset="0"/>
                <a:cs typeface="Calibri" charset="0"/>
              </a:rPr>
              <a:t> as </a:t>
            </a:r>
            <a:r>
              <a:rPr lang="sv-SE" sz="2400" dirty="0" err="1" smtClean="0">
                <a:latin typeface="Calibri" charset="0"/>
                <a:ea typeface="Calibri" charset="0"/>
                <a:cs typeface="Calibri" charset="0"/>
              </a:rPr>
              <a:t>literature</a:t>
            </a:r>
            <a:r>
              <a:rPr lang="sv-SE" sz="2400" dirty="0" smtClean="0">
                <a:latin typeface="Calibri" charset="0"/>
                <a:ea typeface="Calibri" charset="0"/>
                <a:cs typeface="Calibri" charset="0"/>
              </a:rPr>
              <a:t> and </a:t>
            </a:r>
            <a:r>
              <a:rPr lang="sv-SE" sz="2400" dirty="0" err="1" smtClean="0">
                <a:latin typeface="Calibri" charset="0"/>
                <a:ea typeface="Calibri" charset="0"/>
                <a:cs typeface="Calibri" charset="0"/>
              </a:rPr>
              <a:t>references</a:t>
            </a:r>
            <a:r>
              <a:rPr lang="sv-SE" sz="2400" dirty="0" smtClean="0">
                <a:latin typeface="Calibri" charset="0"/>
                <a:ea typeface="Calibri" charset="0"/>
                <a:cs typeface="Calibri" charset="0"/>
              </a:rPr>
              <a:t> in </a:t>
            </a:r>
            <a:r>
              <a:rPr lang="sv-SE" sz="2400" dirty="0" err="1" smtClean="0">
                <a:latin typeface="Calibri" charset="0"/>
                <a:ea typeface="Calibri" charset="0"/>
                <a:cs typeface="Calibri" charset="0"/>
              </a:rPr>
              <a:t>project</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reports</a:t>
            </a:r>
            <a:endParaRPr lang="sv-SE" sz="2400" dirty="0" smtClean="0">
              <a:latin typeface="Calibri" charset="0"/>
              <a:ea typeface="Calibri" charset="0"/>
              <a:cs typeface="Calibri" charset="0"/>
            </a:endParaRPr>
          </a:p>
          <a:p>
            <a:r>
              <a:rPr lang="sv-SE" sz="2400" dirty="0" err="1" smtClean="0">
                <a:latin typeface="Calibri" charset="0"/>
                <a:ea typeface="Calibri" charset="0"/>
                <a:cs typeface="Calibri" charset="0"/>
              </a:rPr>
              <a:t>Apply</a:t>
            </a:r>
            <a:r>
              <a:rPr lang="sv-SE" sz="2400" dirty="0" smtClean="0">
                <a:latin typeface="Calibri" charset="0"/>
                <a:ea typeface="Calibri" charset="0"/>
                <a:cs typeface="Calibri" charset="0"/>
              </a:rPr>
              <a:t> templates for </a:t>
            </a:r>
            <a:r>
              <a:rPr lang="sv-SE" sz="2400" dirty="0" err="1" smtClean="0">
                <a:latin typeface="Calibri" charset="0"/>
                <a:ea typeface="Calibri" charset="0"/>
                <a:cs typeface="Calibri" charset="0"/>
              </a:rPr>
              <a:t>project</a:t>
            </a:r>
            <a:r>
              <a:rPr lang="sv-SE" sz="2400" dirty="0" smtClean="0">
                <a:latin typeface="Calibri" charset="0"/>
                <a:ea typeface="Calibri" charset="0"/>
                <a:cs typeface="Calibri" charset="0"/>
              </a:rPr>
              <a:t> plan and </a:t>
            </a:r>
            <a:r>
              <a:rPr lang="sv-SE" sz="2400" dirty="0" err="1" smtClean="0">
                <a:latin typeface="Calibri" charset="0"/>
                <a:ea typeface="Calibri" charset="0"/>
                <a:cs typeface="Calibri" charset="0"/>
              </a:rPr>
              <a:t>project</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report</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following</a:t>
            </a:r>
            <a:r>
              <a:rPr lang="sv-SE" sz="2400" dirty="0" smtClean="0">
                <a:latin typeface="Calibri" charset="0"/>
                <a:ea typeface="Calibri" charset="0"/>
                <a:cs typeface="Calibri" charset="0"/>
              </a:rPr>
              <a:t> the </a:t>
            </a:r>
            <a:r>
              <a:rPr lang="sv-SE" sz="2400" dirty="0" err="1" smtClean="0">
                <a:latin typeface="Calibri" charset="0"/>
                <a:ea typeface="Calibri" charset="0"/>
                <a:cs typeface="Calibri" charset="0"/>
              </a:rPr>
              <a:t>typical</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outline</a:t>
            </a:r>
            <a:r>
              <a:rPr lang="sv-SE" sz="2400" dirty="0" smtClean="0">
                <a:latin typeface="Calibri" charset="0"/>
                <a:ea typeface="Calibri" charset="0"/>
                <a:cs typeface="Calibri" charset="0"/>
              </a:rPr>
              <a:t> for </a:t>
            </a:r>
            <a:r>
              <a:rPr lang="sv-SE" sz="2400" dirty="0" err="1" smtClean="0">
                <a:latin typeface="Calibri" charset="0"/>
                <a:ea typeface="Calibri" charset="0"/>
                <a:cs typeface="Calibri" charset="0"/>
              </a:rPr>
              <a:t>scientific</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report</a:t>
            </a:r>
            <a:r>
              <a:rPr lang="sv-SE" sz="2400" dirty="0" smtClean="0">
                <a:latin typeface="Calibri" charset="0"/>
                <a:ea typeface="Calibri" charset="0"/>
                <a:cs typeface="Calibri" charset="0"/>
              </a:rPr>
              <a:t>/</a:t>
            </a:r>
            <a:r>
              <a:rPr lang="sv-SE" sz="2400" dirty="0" err="1" smtClean="0">
                <a:latin typeface="Calibri" charset="0"/>
                <a:ea typeface="Calibri" charset="0"/>
                <a:cs typeface="Calibri" charset="0"/>
              </a:rPr>
              <a:t>articles</a:t>
            </a:r>
            <a:endParaRPr lang="sv-SE" sz="2400" dirty="0" smtClean="0">
              <a:latin typeface="Calibri" charset="0"/>
              <a:ea typeface="Calibri" charset="0"/>
              <a:cs typeface="Calibri" charset="0"/>
            </a:endParaRPr>
          </a:p>
          <a:p>
            <a:r>
              <a:rPr lang="sv-SE" sz="2400" dirty="0" err="1" smtClean="0">
                <a:latin typeface="Calibri" charset="0"/>
                <a:ea typeface="Calibri" charset="0"/>
                <a:cs typeface="Calibri" charset="0"/>
              </a:rPr>
              <a:t>Apply</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peer-review</a:t>
            </a:r>
            <a:r>
              <a:rPr lang="sv-SE" sz="2400" dirty="0" smtClean="0">
                <a:latin typeface="Calibri" charset="0"/>
                <a:ea typeface="Calibri" charset="0"/>
                <a:cs typeface="Calibri" charset="0"/>
              </a:rPr>
              <a:t>, feedback</a:t>
            </a:r>
          </a:p>
          <a:p>
            <a:endParaRPr lang="sv-SE" sz="2400" dirty="0">
              <a:latin typeface="Calibri" charset="0"/>
              <a:ea typeface="Calibri" charset="0"/>
              <a:cs typeface="Calibri" charset="0"/>
            </a:endParaRPr>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sp>
        <p:nvSpPr>
          <p:cNvPr id="6" name="Platshållare för bildnummer 5"/>
          <p:cNvSpPr>
            <a:spLocks noGrp="1"/>
          </p:cNvSpPr>
          <p:nvPr>
            <p:ph type="sldNum" sz="quarter" idx="12"/>
          </p:nvPr>
        </p:nvSpPr>
        <p:spPr/>
        <p:txBody>
          <a:bodyPr/>
          <a:lstStyle/>
          <a:p>
            <a:pPr>
              <a:defRPr/>
            </a:pPr>
            <a:fld id="{1FEE1F58-C497-8D4D-9AA3-6F68D35D66A6}" type="slidenum">
              <a:rPr lang="sv-SE" smtClean="0"/>
              <a:pPr>
                <a:defRPr/>
              </a:pPr>
              <a:t>6</a:t>
            </a:fld>
            <a:endParaRPr lang="sv-SE" sz="1400" dirty="0"/>
          </a:p>
        </p:txBody>
      </p:sp>
    </p:spTree>
    <p:extLst>
      <p:ext uri="{BB962C8B-B14F-4D97-AF65-F5344CB8AC3E}">
        <p14:creationId xmlns:p14="http://schemas.microsoft.com/office/powerpoint/2010/main" val="12628128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endParaRPr lang="sv-SE"/>
          </a:p>
        </p:txBody>
      </p:sp>
      <p:sp>
        <p:nvSpPr>
          <p:cNvPr id="3" name="Rubrik 2"/>
          <p:cNvSpPr>
            <a:spLocks noGrp="1"/>
          </p:cNvSpPr>
          <p:nvPr>
            <p:ph type="title"/>
          </p:nvPr>
        </p:nvSpPr>
        <p:spPr/>
        <p:txBody>
          <a:bodyPr/>
          <a:lstStyle/>
          <a:p>
            <a:endParaRPr lang="sv-SE" dirty="0"/>
          </a:p>
        </p:txBody>
      </p:sp>
      <p:sp>
        <p:nvSpPr>
          <p:cNvPr id="4" name="Content Placeholder 2"/>
          <p:cNvSpPr txBox="1">
            <a:spLocks/>
          </p:cNvSpPr>
          <p:nvPr/>
        </p:nvSpPr>
        <p:spPr>
          <a:xfrm>
            <a:off x="6300788" y="228600"/>
            <a:ext cx="5484812" cy="6477000"/>
          </a:xfrm>
          <a:prstGeom prst="rect">
            <a:avLst/>
          </a:prstGeom>
        </p:spPr>
        <p:txBody>
          <a:bodyPr lIns="103900" tIns="51951" rIns="103900" bIns="51951"/>
          <a:lstStyle>
            <a:lvl1pPr marL="292100" indent="-292100" defTabSz="4730750">
              <a:defRPr sz="2000" b="1">
                <a:solidFill>
                  <a:schemeClr val="tx1"/>
                </a:solidFill>
                <a:latin typeface="Georgia" charset="0"/>
                <a:ea typeface="ＭＳ Ｐゴシック" charset="-128"/>
              </a:defRPr>
            </a:lvl1pPr>
            <a:lvl2pPr marL="37931725" indent="-37474525" defTabSz="4730750">
              <a:defRPr sz="2000" b="1">
                <a:solidFill>
                  <a:schemeClr val="tx1"/>
                </a:solidFill>
                <a:latin typeface="Georgia" charset="0"/>
                <a:ea typeface="ＭＳ Ｐゴシック" charset="-128"/>
              </a:defRPr>
            </a:lvl2pPr>
            <a:lvl3pPr>
              <a:defRPr sz="2000" b="1">
                <a:solidFill>
                  <a:schemeClr val="tx1"/>
                </a:solidFill>
                <a:latin typeface="Georgia" charset="0"/>
                <a:ea typeface="ＭＳ Ｐゴシック" charset="-128"/>
              </a:defRPr>
            </a:lvl3pPr>
            <a:lvl4pPr>
              <a:defRPr sz="2000" b="1">
                <a:solidFill>
                  <a:schemeClr val="tx1"/>
                </a:solidFill>
                <a:latin typeface="Georgia" charset="0"/>
                <a:ea typeface="ＭＳ Ｐゴシック" charset="-128"/>
              </a:defRPr>
            </a:lvl4pPr>
            <a:lvl5pPr>
              <a:defRPr sz="2000" b="1">
                <a:solidFill>
                  <a:schemeClr val="tx1"/>
                </a:solidFill>
                <a:latin typeface="Georgia" charset="0"/>
                <a:ea typeface="ＭＳ Ｐゴシック" charset="-128"/>
              </a:defRPr>
            </a:lvl5pPr>
            <a:lvl6pPr marL="457200" eaLnBrk="0" fontAlgn="base" hangingPunct="0">
              <a:spcBef>
                <a:spcPct val="0"/>
              </a:spcBef>
              <a:spcAft>
                <a:spcPct val="0"/>
              </a:spcAft>
              <a:defRPr sz="2000" b="1">
                <a:solidFill>
                  <a:schemeClr val="tx1"/>
                </a:solidFill>
                <a:latin typeface="Georgia" charset="0"/>
                <a:ea typeface="ＭＳ Ｐゴシック" charset="-128"/>
              </a:defRPr>
            </a:lvl6pPr>
            <a:lvl7pPr marL="914400" eaLnBrk="0" fontAlgn="base" hangingPunct="0">
              <a:spcBef>
                <a:spcPct val="0"/>
              </a:spcBef>
              <a:spcAft>
                <a:spcPct val="0"/>
              </a:spcAft>
              <a:defRPr sz="2000" b="1">
                <a:solidFill>
                  <a:schemeClr val="tx1"/>
                </a:solidFill>
                <a:latin typeface="Georgia" charset="0"/>
                <a:ea typeface="ＭＳ Ｐゴシック" charset="-128"/>
              </a:defRPr>
            </a:lvl7pPr>
            <a:lvl8pPr marL="1371600" eaLnBrk="0" fontAlgn="base" hangingPunct="0">
              <a:spcBef>
                <a:spcPct val="0"/>
              </a:spcBef>
              <a:spcAft>
                <a:spcPct val="0"/>
              </a:spcAft>
              <a:defRPr sz="2000" b="1">
                <a:solidFill>
                  <a:schemeClr val="tx1"/>
                </a:solidFill>
                <a:latin typeface="Georgia" charset="0"/>
                <a:ea typeface="ＭＳ Ｐゴシック" charset="-128"/>
              </a:defRPr>
            </a:lvl8pPr>
            <a:lvl9pPr marL="1828800" eaLnBrk="0" fontAlgn="base" hangingPunct="0">
              <a:spcBef>
                <a:spcPct val="0"/>
              </a:spcBef>
              <a:spcAft>
                <a:spcPct val="0"/>
              </a:spcAft>
              <a:defRPr sz="2000" b="1">
                <a:solidFill>
                  <a:schemeClr val="tx1"/>
                </a:solidFill>
                <a:latin typeface="Georgia" charset="0"/>
                <a:ea typeface="ＭＳ Ｐゴシック" charset="-128"/>
              </a:defRPr>
            </a:lvl9pPr>
          </a:lstStyle>
          <a:p>
            <a:pPr algn="r" eaLnBrk="1" hangingPunct="1">
              <a:spcBef>
                <a:spcPct val="20000"/>
              </a:spcBef>
            </a:pPr>
            <a:r>
              <a:rPr lang="en-US" altLang="sv-SE" dirty="0" err="1">
                <a:solidFill>
                  <a:srgbClr val="7F7F7F"/>
                </a:solidFill>
                <a:latin typeface="Verdana" charset="0"/>
              </a:rPr>
              <a:t>eHealth</a:t>
            </a:r>
            <a:r>
              <a:rPr lang="en-US" altLang="sv-SE" dirty="0">
                <a:solidFill>
                  <a:srgbClr val="7F7F7F"/>
                </a:solidFill>
                <a:latin typeface="Verdana" charset="0"/>
              </a:rPr>
              <a:t>:</a:t>
            </a:r>
          </a:p>
          <a:p>
            <a:pPr algn="r" eaLnBrk="1" hangingPunct="1">
              <a:spcBef>
                <a:spcPct val="20000"/>
              </a:spcBef>
            </a:pPr>
            <a:r>
              <a:rPr lang="en-US" altLang="sv-SE" dirty="0">
                <a:solidFill>
                  <a:srgbClr val="7F7F7F"/>
                </a:solidFill>
                <a:latin typeface="Verdana" charset="0"/>
              </a:rPr>
              <a:t>   </a:t>
            </a:r>
            <a:r>
              <a:rPr lang="en-US" altLang="sv-SE" b="0" dirty="0">
                <a:solidFill>
                  <a:srgbClr val="7F7F7F"/>
                </a:solidFill>
                <a:latin typeface="Verdana" charset="0"/>
              </a:rPr>
              <a:t>Digital health   </a:t>
            </a:r>
          </a:p>
          <a:p>
            <a:pPr algn="r" eaLnBrk="1" hangingPunct="1">
              <a:spcBef>
                <a:spcPct val="20000"/>
              </a:spcBef>
            </a:pPr>
            <a:r>
              <a:rPr lang="en-US" altLang="sv-SE" b="0" dirty="0">
                <a:solidFill>
                  <a:srgbClr val="7F7F7F"/>
                </a:solidFill>
                <a:latin typeface="Arial Narrow" charset="0"/>
              </a:rPr>
              <a:t>Decision-support systems </a:t>
            </a:r>
          </a:p>
          <a:p>
            <a:pPr algn="r" eaLnBrk="1" hangingPunct="1">
              <a:spcBef>
                <a:spcPct val="20000"/>
              </a:spcBef>
            </a:pPr>
            <a:r>
              <a:rPr lang="en-US" altLang="sv-SE" b="0" dirty="0">
                <a:solidFill>
                  <a:srgbClr val="7F7F7F"/>
                </a:solidFill>
                <a:latin typeface="Apple Casual" charset="0"/>
              </a:rPr>
              <a:t>Self-treatment apps </a:t>
            </a:r>
          </a:p>
          <a:p>
            <a:pPr algn="r" eaLnBrk="1" hangingPunct="1">
              <a:spcBef>
                <a:spcPct val="20000"/>
              </a:spcBef>
            </a:pPr>
            <a:r>
              <a:rPr lang="en-US" altLang="sv-SE" b="0" dirty="0">
                <a:solidFill>
                  <a:srgbClr val="7F7F7F"/>
                </a:solidFill>
                <a:latin typeface="Baskerville" charset="0"/>
              </a:rPr>
              <a:t>mobile health   </a:t>
            </a:r>
            <a:r>
              <a:rPr lang="en-US" altLang="sv-SE" b="0" dirty="0" err="1">
                <a:solidFill>
                  <a:srgbClr val="7F7F7F"/>
                </a:solidFill>
                <a:latin typeface="Adobe Garamond Pro" charset="0"/>
              </a:rPr>
              <a:t>mHealth</a:t>
            </a:r>
            <a:endParaRPr lang="en-US" altLang="sv-SE" b="0" dirty="0">
              <a:solidFill>
                <a:srgbClr val="7F7F7F"/>
              </a:solidFill>
              <a:latin typeface="Calibri" charset="0"/>
            </a:endParaRPr>
          </a:p>
          <a:p>
            <a:pPr algn="r" eaLnBrk="1" hangingPunct="1">
              <a:spcBef>
                <a:spcPct val="20000"/>
              </a:spcBef>
            </a:pPr>
            <a:r>
              <a:rPr lang="en-US" altLang="sv-SE" b="0" dirty="0">
                <a:solidFill>
                  <a:srgbClr val="7F7F7F"/>
                </a:solidFill>
                <a:latin typeface="Calibri" charset="0"/>
              </a:rPr>
              <a:t>Ambient Assisted Living</a:t>
            </a:r>
          </a:p>
          <a:p>
            <a:pPr algn="r" eaLnBrk="1" hangingPunct="1">
              <a:spcBef>
                <a:spcPct val="20000"/>
              </a:spcBef>
            </a:pPr>
            <a:r>
              <a:rPr lang="en-US" altLang="sv-SE" b="0" dirty="0">
                <a:solidFill>
                  <a:srgbClr val="7F7F7F"/>
                </a:solidFill>
                <a:latin typeface="Britannic Bold" charset="0"/>
              </a:rPr>
              <a:t>Assistive Technology</a:t>
            </a:r>
          </a:p>
          <a:p>
            <a:pPr algn="r" eaLnBrk="1" hangingPunct="1">
              <a:spcBef>
                <a:spcPct val="20000"/>
              </a:spcBef>
            </a:pPr>
            <a:r>
              <a:rPr lang="en-US" altLang="sv-SE" b="0" dirty="0">
                <a:solidFill>
                  <a:srgbClr val="7F7F7F"/>
                </a:solidFill>
                <a:latin typeface="Arial Narrow" charset="0"/>
              </a:rPr>
              <a:t>Quantified self </a:t>
            </a:r>
            <a:r>
              <a:rPr lang="en-US" altLang="sv-SE" b="0" dirty="0">
                <a:solidFill>
                  <a:srgbClr val="7F7F7F"/>
                </a:solidFill>
                <a:latin typeface="Britannic Bold" charset="0"/>
              </a:rPr>
              <a:t> </a:t>
            </a:r>
          </a:p>
          <a:p>
            <a:pPr algn="r" eaLnBrk="1" hangingPunct="1">
              <a:spcBef>
                <a:spcPct val="20000"/>
              </a:spcBef>
            </a:pPr>
            <a:r>
              <a:rPr lang="en-US" altLang="sv-SE" b="0" dirty="0">
                <a:solidFill>
                  <a:srgbClr val="7F7F7F"/>
                </a:solidFill>
                <a:latin typeface="Andale Mono" charset="0"/>
              </a:rPr>
              <a:t>Service robots</a:t>
            </a:r>
          </a:p>
          <a:p>
            <a:pPr algn="r" eaLnBrk="1" hangingPunct="1">
              <a:spcBef>
                <a:spcPct val="20000"/>
              </a:spcBef>
            </a:pPr>
            <a:r>
              <a:rPr lang="en-US" altLang="sv-SE" b="0" dirty="0">
                <a:solidFill>
                  <a:srgbClr val="7F7F7F"/>
                </a:solidFill>
                <a:latin typeface="Adobe Caslon Pro" charset="0"/>
              </a:rPr>
              <a:t>Telemedicine </a:t>
            </a:r>
            <a:endParaRPr lang="en-US" altLang="sv-SE" b="0" dirty="0">
              <a:solidFill>
                <a:srgbClr val="7F7F7F"/>
              </a:solidFill>
              <a:latin typeface="Andale Mono" charset="0"/>
            </a:endParaRPr>
          </a:p>
          <a:p>
            <a:pPr algn="r" eaLnBrk="1" hangingPunct="1">
              <a:spcBef>
                <a:spcPct val="20000"/>
              </a:spcBef>
            </a:pPr>
            <a:r>
              <a:rPr lang="en-US" altLang="sv-SE" b="0" dirty="0">
                <a:solidFill>
                  <a:srgbClr val="7F7F7F"/>
                </a:solidFill>
                <a:latin typeface="Abadi MT Condensed Light" charset="0"/>
              </a:rPr>
              <a:t>Digital health coaches</a:t>
            </a:r>
          </a:p>
          <a:p>
            <a:pPr algn="r" eaLnBrk="1" hangingPunct="1">
              <a:spcBef>
                <a:spcPct val="20000"/>
              </a:spcBef>
            </a:pPr>
            <a:r>
              <a:rPr lang="en-US" altLang="sv-SE" b="0" dirty="0">
                <a:solidFill>
                  <a:srgbClr val="7F7F7F"/>
                </a:solidFill>
                <a:latin typeface="Avenir Next Condensed Medium" charset="0"/>
              </a:rPr>
              <a:t>Health record systems</a:t>
            </a:r>
          </a:p>
          <a:p>
            <a:pPr algn="r" eaLnBrk="1" hangingPunct="1">
              <a:spcBef>
                <a:spcPct val="20000"/>
              </a:spcBef>
            </a:pPr>
            <a:r>
              <a:rPr lang="en-US" altLang="sv-SE" b="0" dirty="0">
                <a:solidFill>
                  <a:srgbClr val="7F7F7F"/>
                </a:solidFill>
                <a:latin typeface="Calibri" charset="0"/>
              </a:rPr>
              <a:t>Social robots</a:t>
            </a:r>
            <a:endParaRPr lang="en-US" altLang="sv-SE" b="0" dirty="0">
              <a:solidFill>
                <a:srgbClr val="7F7F7F"/>
              </a:solidFill>
              <a:latin typeface="Andale Mono" charset="0"/>
            </a:endParaRPr>
          </a:p>
          <a:p>
            <a:pPr algn="r" eaLnBrk="1" hangingPunct="1">
              <a:spcBef>
                <a:spcPct val="20000"/>
              </a:spcBef>
            </a:pPr>
            <a:r>
              <a:rPr lang="en-US" altLang="sv-SE" b="0" dirty="0">
                <a:solidFill>
                  <a:srgbClr val="7F7F7F"/>
                </a:solidFill>
                <a:latin typeface="Baskerville" charset="0"/>
              </a:rPr>
              <a:t>Persuasive Technology</a:t>
            </a:r>
          </a:p>
          <a:p>
            <a:pPr algn="r" eaLnBrk="1" hangingPunct="1">
              <a:spcBef>
                <a:spcPct val="20000"/>
              </a:spcBef>
            </a:pPr>
            <a:r>
              <a:rPr lang="en-US" altLang="sv-SE" b="0" dirty="0" err="1">
                <a:solidFill>
                  <a:srgbClr val="7F7F7F"/>
                </a:solidFill>
                <a:latin typeface="Apple Casual" charset="0"/>
              </a:rPr>
              <a:t>Behaviour</a:t>
            </a:r>
            <a:r>
              <a:rPr lang="en-US" altLang="sv-SE" b="0" dirty="0">
                <a:solidFill>
                  <a:srgbClr val="7F7F7F"/>
                </a:solidFill>
                <a:latin typeface="Apple Casual" charset="0"/>
              </a:rPr>
              <a:t> change systems</a:t>
            </a:r>
          </a:p>
          <a:p>
            <a:pPr algn="r" eaLnBrk="1" hangingPunct="1">
              <a:spcBef>
                <a:spcPct val="20000"/>
              </a:spcBef>
            </a:pPr>
            <a:r>
              <a:rPr lang="en-US" altLang="sv-SE" b="0" dirty="0">
                <a:solidFill>
                  <a:srgbClr val="7F7F7F"/>
                </a:solidFill>
                <a:latin typeface="Avenir Next Condensed Medium" charset="0"/>
              </a:rPr>
              <a:t>Just-In-Time Adaptive Interventions</a:t>
            </a:r>
            <a:endParaRPr lang="en-US" altLang="sv-SE" b="0" dirty="0">
              <a:solidFill>
                <a:srgbClr val="7F7F7F"/>
              </a:solidFill>
              <a:latin typeface="Apple Casual" charset="0"/>
            </a:endParaRPr>
          </a:p>
          <a:p>
            <a:pPr algn="r" eaLnBrk="1" hangingPunct="1">
              <a:spcBef>
                <a:spcPct val="20000"/>
              </a:spcBef>
            </a:pPr>
            <a:r>
              <a:rPr lang="en-US" altLang="sv-SE" b="0" dirty="0">
                <a:solidFill>
                  <a:srgbClr val="7F7F7F"/>
                </a:solidFill>
                <a:latin typeface="Abadi MT Condensed Light" charset="0"/>
              </a:rPr>
              <a:t>Computer-supported cooperative clinical work </a:t>
            </a:r>
          </a:p>
          <a:p>
            <a:pPr algn="r" eaLnBrk="1" hangingPunct="1">
              <a:spcBef>
                <a:spcPct val="20000"/>
              </a:spcBef>
              <a:buFontTx/>
              <a:buChar char="•"/>
            </a:pPr>
            <a:endParaRPr lang="en-US" altLang="sv-SE" b="0" dirty="0">
              <a:solidFill>
                <a:srgbClr val="7F7F7F"/>
              </a:solidFill>
              <a:latin typeface="Avenir Next Condensed Medium" charset="0"/>
            </a:endParaRPr>
          </a:p>
          <a:p>
            <a:pPr>
              <a:spcBef>
                <a:spcPct val="20000"/>
              </a:spcBef>
              <a:buFontTx/>
              <a:buChar char="•"/>
            </a:pPr>
            <a:endParaRPr lang="en-GB" altLang="sv-SE" b="0" dirty="0">
              <a:latin typeface="Verdana" charset="0"/>
            </a:endParaRPr>
          </a:p>
        </p:txBody>
      </p:sp>
      <p:sp>
        <p:nvSpPr>
          <p:cNvPr id="5" name="Rektangel med rundade hörn 4"/>
          <p:cNvSpPr/>
          <p:nvPr/>
        </p:nvSpPr>
        <p:spPr>
          <a:xfrm>
            <a:off x="196948" y="773723"/>
            <a:ext cx="6344222" cy="5725551"/>
          </a:xfrm>
          <a:prstGeom prst="roundRect">
            <a:avLst>
              <a:gd name="adj" fmla="val 33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2"/>
          <p:cNvSpPr txBox="1">
            <a:spLocks/>
          </p:cNvSpPr>
          <p:nvPr/>
        </p:nvSpPr>
        <p:spPr>
          <a:xfrm>
            <a:off x="196948" y="675249"/>
            <a:ext cx="6344222" cy="1080468"/>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2800" b="1" i="0" kern="1200" cap="all" baseline="0">
                <a:solidFill>
                  <a:schemeClr val="tx1"/>
                </a:solidFill>
                <a:latin typeface="+mj-lt"/>
                <a:ea typeface="+mj-ea"/>
                <a:cs typeface="+mj-cs"/>
              </a:defRPr>
            </a:lvl1pPr>
          </a:lstStyle>
          <a:p>
            <a:r>
              <a:rPr lang="sv-SE" sz="2600" dirty="0" smtClean="0">
                <a:solidFill>
                  <a:srgbClr val="F8FFD9"/>
                </a:solidFill>
              </a:rPr>
              <a:t>AI For a </a:t>
            </a:r>
            <a:r>
              <a:rPr lang="sv-SE" sz="2600" dirty="0" err="1" smtClean="0">
                <a:solidFill>
                  <a:srgbClr val="F8FFD9"/>
                </a:solidFill>
              </a:rPr>
              <a:t>puporse</a:t>
            </a:r>
            <a:endParaRPr lang="sv-SE" sz="2600" dirty="0">
              <a:solidFill>
                <a:srgbClr val="F8FFD9"/>
              </a:solidFill>
            </a:endParaRPr>
          </a:p>
        </p:txBody>
      </p:sp>
      <p:pic>
        <p:nvPicPr>
          <p:cNvPr id="7" name="Picture 6"/>
          <p:cNvPicPr>
            <a:picLocks noChangeAspect="1"/>
          </p:cNvPicPr>
          <p:nvPr/>
        </p:nvPicPr>
        <p:blipFill>
          <a:blip r:embed="rId2"/>
          <a:stretch>
            <a:fillRect/>
          </a:stretch>
        </p:blipFill>
        <p:spPr>
          <a:xfrm>
            <a:off x="451847" y="1843293"/>
            <a:ext cx="5729069" cy="4057240"/>
          </a:xfrm>
          <a:prstGeom prst="rect">
            <a:avLst/>
          </a:prstGeom>
          <a:ln>
            <a:solidFill>
              <a:schemeClr val="bg1">
                <a:lumMod val="95000"/>
              </a:schemeClr>
            </a:solidFill>
          </a:ln>
        </p:spPr>
      </p:pic>
      <p:sp>
        <p:nvSpPr>
          <p:cNvPr id="8" name="Platshållare för datum 7"/>
          <p:cNvSpPr>
            <a:spLocks noGrp="1"/>
          </p:cNvSpPr>
          <p:nvPr>
            <p:ph type="dt" sz="half" idx="10"/>
          </p:nvPr>
        </p:nvSpPr>
        <p:spPr/>
        <p:txBody>
          <a:bodyPr/>
          <a:lstStyle/>
          <a:p>
            <a:r>
              <a:rPr lang="sv-SE" smtClean="0"/>
              <a:t>2018-11-08</a:t>
            </a:r>
            <a:endParaRPr lang="sv-SE"/>
          </a:p>
        </p:txBody>
      </p:sp>
      <p:sp>
        <p:nvSpPr>
          <p:cNvPr id="10" name="Platshållare för bildnummer 9"/>
          <p:cNvSpPr>
            <a:spLocks noGrp="1"/>
          </p:cNvSpPr>
          <p:nvPr>
            <p:ph type="sldNum" sz="quarter" idx="12"/>
          </p:nvPr>
        </p:nvSpPr>
        <p:spPr/>
        <p:txBody>
          <a:bodyPr/>
          <a:lstStyle/>
          <a:p>
            <a:fld id="{D3ED0E79-C485-4358-AA6A-241A5ED8242A}" type="slidenum">
              <a:rPr lang="sv-SE" smtClean="0"/>
              <a:t>60</a:t>
            </a:fld>
            <a:endParaRPr lang="sv-SE"/>
          </a:p>
        </p:txBody>
      </p:sp>
    </p:spTree>
    <p:extLst>
      <p:ext uri="{BB962C8B-B14F-4D97-AF65-F5344CB8AC3E}">
        <p14:creationId xmlns:p14="http://schemas.microsoft.com/office/powerpoint/2010/main" val="1095770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p:cNvSpPr/>
          <p:nvPr/>
        </p:nvSpPr>
        <p:spPr>
          <a:xfrm>
            <a:off x="196948" y="773723"/>
            <a:ext cx="6344222" cy="5725551"/>
          </a:xfrm>
          <a:prstGeom prst="roundRect">
            <a:avLst>
              <a:gd name="adj" fmla="val 33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2"/>
          <p:cNvSpPr>
            <a:spLocks noGrp="1"/>
          </p:cNvSpPr>
          <p:nvPr>
            <p:ph type="title"/>
          </p:nvPr>
        </p:nvSpPr>
        <p:spPr>
          <a:xfrm>
            <a:off x="196948" y="675249"/>
            <a:ext cx="6344222" cy="1080468"/>
          </a:xfrm>
        </p:spPr>
        <p:txBody>
          <a:bodyPr/>
          <a:lstStyle/>
          <a:p>
            <a:r>
              <a:rPr lang="sv-SE" sz="2600" dirty="0" smtClean="0">
                <a:solidFill>
                  <a:srgbClr val="F8FFD9"/>
                </a:solidFill>
              </a:rPr>
              <a:t>AI for a </a:t>
            </a:r>
            <a:r>
              <a:rPr lang="sv-SE" sz="2600" dirty="0" err="1" smtClean="0">
                <a:solidFill>
                  <a:srgbClr val="F8FFD9"/>
                </a:solidFill>
              </a:rPr>
              <a:t>purpose</a:t>
            </a:r>
            <a:endParaRPr lang="sv-SE" sz="2600" dirty="0">
              <a:solidFill>
                <a:srgbClr val="F8FFD9"/>
              </a:solidFill>
            </a:endParaRPr>
          </a:p>
        </p:txBody>
      </p:sp>
      <p:sp>
        <p:nvSpPr>
          <p:cNvPr id="7" name="Title 1"/>
          <p:cNvSpPr txBox="1">
            <a:spLocks/>
          </p:cNvSpPr>
          <p:nvPr/>
        </p:nvSpPr>
        <p:spPr bwMode="auto">
          <a:xfrm>
            <a:off x="6717015" y="3871913"/>
            <a:ext cx="5474984" cy="17340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GB" sz="2500" b="0" kern="0" dirty="0" err="1" smtClean="0">
                <a:solidFill>
                  <a:schemeClr val="accent1">
                    <a:lumMod val="75000"/>
                  </a:schemeClr>
                </a:solidFill>
                <a:latin typeface="Copperplate" pitchFamily="-84" charset="0"/>
                <a:cs typeface="Copperplate"/>
              </a:rPr>
              <a:t>Beteendeförändringssystem</a:t>
            </a:r>
            <a:r>
              <a:rPr lang="en-GB" sz="2500" b="0" kern="0" dirty="0" smtClean="0">
                <a:solidFill>
                  <a:schemeClr val="accent1">
                    <a:lumMod val="75000"/>
                  </a:schemeClr>
                </a:solidFill>
                <a:latin typeface="Copperplate" pitchFamily="-84" charset="0"/>
                <a:cs typeface="Copperplate"/>
              </a:rPr>
              <a:t>,</a:t>
            </a:r>
            <a:endParaRPr lang="en-GB" sz="2500" b="0" kern="0" dirty="0">
              <a:solidFill>
                <a:schemeClr val="accent1">
                  <a:lumMod val="75000"/>
                </a:schemeClr>
              </a:solidFill>
              <a:latin typeface="Copperplate" pitchFamily="-84" charset="0"/>
              <a:cs typeface="Copperplate"/>
            </a:endParaRPr>
          </a:p>
          <a:p>
            <a:pPr algn="ctr" eaLnBrk="0" hangingPunct="0">
              <a:defRPr/>
            </a:pPr>
            <a:r>
              <a:rPr lang="en-GB" sz="2500" b="0" kern="0" dirty="0" smtClean="0">
                <a:solidFill>
                  <a:schemeClr val="accent1">
                    <a:lumMod val="75000"/>
                  </a:schemeClr>
                </a:solidFill>
                <a:latin typeface="Copperplate" pitchFamily="-84" charset="0"/>
                <a:cs typeface="Copperplate"/>
              </a:rPr>
              <a:t>“Persuasive Technology”: </a:t>
            </a:r>
          </a:p>
          <a:p>
            <a:pPr algn="ctr" eaLnBrk="0" hangingPunct="0">
              <a:defRPr/>
            </a:pPr>
            <a:r>
              <a:rPr lang="en-GB" sz="2200" b="0" kern="0" dirty="0" err="1" smtClean="0">
                <a:solidFill>
                  <a:schemeClr val="accent1">
                    <a:lumMod val="75000"/>
                  </a:schemeClr>
                </a:solidFill>
                <a:latin typeface="Calibri" charset="0"/>
                <a:ea typeface="Calibri" charset="0"/>
                <a:cs typeface="Calibri" charset="0"/>
              </a:rPr>
              <a:t>Promota</a:t>
            </a:r>
            <a:r>
              <a:rPr lang="en-GB" sz="2200" b="0" kern="0" dirty="0" smtClean="0">
                <a:solidFill>
                  <a:schemeClr val="accent1">
                    <a:lumMod val="75000"/>
                  </a:schemeClr>
                </a:solidFill>
                <a:latin typeface="Calibri" charset="0"/>
                <a:ea typeface="Calibri" charset="0"/>
                <a:cs typeface="Calibri" charset="0"/>
              </a:rPr>
              <a:t> </a:t>
            </a:r>
            <a:r>
              <a:rPr lang="en-GB" sz="2200" b="0" kern="0" dirty="0" err="1" smtClean="0">
                <a:solidFill>
                  <a:schemeClr val="accent1">
                    <a:lumMod val="75000"/>
                  </a:schemeClr>
                </a:solidFill>
                <a:latin typeface="Calibri" charset="0"/>
                <a:ea typeface="Calibri" charset="0"/>
                <a:cs typeface="Calibri" charset="0"/>
              </a:rPr>
              <a:t>aktivt</a:t>
            </a:r>
            <a:r>
              <a:rPr lang="en-GB" sz="2200" b="0" kern="0" dirty="0" smtClean="0">
                <a:solidFill>
                  <a:schemeClr val="accent1">
                    <a:lumMod val="75000"/>
                  </a:schemeClr>
                </a:solidFill>
                <a:latin typeface="Calibri" charset="0"/>
                <a:ea typeface="Calibri" charset="0"/>
                <a:cs typeface="Calibri" charset="0"/>
              </a:rPr>
              <a:t> </a:t>
            </a:r>
            <a:r>
              <a:rPr lang="en-GB" sz="2200" b="0" kern="0" dirty="0" err="1" smtClean="0">
                <a:solidFill>
                  <a:schemeClr val="accent1">
                    <a:lumMod val="75000"/>
                  </a:schemeClr>
                </a:solidFill>
                <a:latin typeface="Calibri" charset="0"/>
                <a:ea typeface="Calibri" charset="0"/>
                <a:cs typeface="Calibri" charset="0"/>
              </a:rPr>
              <a:t>och</a:t>
            </a:r>
            <a:r>
              <a:rPr lang="en-GB" sz="2200" b="0" kern="0" dirty="0" smtClean="0">
                <a:solidFill>
                  <a:schemeClr val="accent1">
                    <a:lumMod val="75000"/>
                  </a:schemeClr>
                </a:solidFill>
                <a:latin typeface="Calibri" charset="0"/>
                <a:ea typeface="Calibri" charset="0"/>
                <a:cs typeface="Calibri" charset="0"/>
              </a:rPr>
              <a:t> </a:t>
            </a:r>
            <a:r>
              <a:rPr lang="en-GB" sz="2200" b="0" kern="0" dirty="0" err="1" smtClean="0">
                <a:solidFill>
                  <a:schemeClr val="accent1">
                    <a:lumMod val="75000"/>
                  </a:schemeClr>
                </a:solidFill>
                <a:latin typeface="Calibri" charset="0"/>
                <a:ea typeface="Calibri" charset="0"/>
                <a:cs typeface="Calibri" charset="0"/>
              </a:rPr>
              <a:t>hälsosamt</a:t>
            </a:r>
            <a:r>
              <a:rPr lang="en-GB" sz="2200" b="0" kern="0" dirty="0" smtClean="0">
                <a:solidFill>
                  <a:schemeClr val="accent1">
                    <a:lumMod val="75000"/>
                  </a:schemeClr>
                </a:solidFill>
                <a:latin typeface="Calibri" charset="0"/>
                <a:ea typeface="Calibri" charset="0"/>
                <a:cs typeface="Calibri" charset="0"/>
              </a:rPr>
              <a:t> liv </a:t>
            </a:r>
            <a:r>
              <a:rPr lang="en-GB" sz="2200" kern="0" dirty="0" err="1" smtClean="0">
                <a:solidFill>
                  <a:schemeClr val="accent1">
                    <a:lumMod val="75000"/>
                  </a:schemeClr>
                </a:solidFill>
                <a:latin typeface="Calibri" charset="0"/>
                <a:ea typeface="Calibri" charset="0"/>
                <a:cs typeface="Calibri" charset="0"/>
              </a:rPr>
              <a:t>och</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åldrande</a:t>
            </a:r>
            <a:r>
              <a:rPr lang="en-GB" sz="2200" b="0" kern="0" dirty="0" smtClean="0">
                <a:solidFill>
                  <a:schemeClr val="accent1">
                    <a:lumMod val="75000"/>
                  </a:schemeClr>
                </a:solidFill>
                <a:latin typeface="Calibri" charset="0"/>
                <a:ea typeface="Calibri" charset="0"/>
                <a:cs typeface="Calibri" charset="0"/>
              </a:rPr>
              <a:t>, social </a:t>
            </a:r>
            <a:r>
              <a:rPr lang="en-GB" sz="2200" b="0" kern="0" dirty="0" err="1" smtClean="0">
                <a:solidFill>
                  <a:schemeClr val="accent1">
                    <a:lumMod val="75000"/>
                  </a:schemeClr>
                </a:solidFill>
                <a:latin typeface="Calibri" charset="0"/>
                <a:ea typeface="Calibri" charset="0"/>
                <a:cs typeface="Calibri" charset="0"/>
              </a:rPr>
              <a:t>inklusion</a:t>
            </a:r>
            <a:endParaRPr lang="en-GB" sz="2200" b="0" kern="0" dirty="0">
              <a:solidFill>
                <a:schemeClr val="accent1">
                  <a:lumMod val="75000"/>
                </a:schemeClr>
              </a:solidFill>
              <a:latin typeface="Calibri" charset="0"/>
              <a:ea typeface="Calibri" charset="0"/>
              <a:cs typeface="Calibri" charset="0"/>
            </a:endParaRPr>
          </a:p>
        </p:txBody>
      </p:sp>
      <p:sp>
        <p:nvSpPr>
          <p:cNvPr id="8" name="Title 1"/>
          <p:cNvSpPr txBox="1">
            <a:spLocks/>
          </p:cNvSpPr>
          <p:nvPr/>
        </p:nvSpPr>
        <p:spPr bwMode="auto">
          <a:xfrm>
            <a:off x="6593846" y="622495"/>
            <a:ext cx="5650830" cy="12449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GB" sz="2500" b="0" kern="0" dirty="0" err="1" smtClean="0">
                <a:solidFill>
                  <a:schemeClr val="accent1">
                    <a:lumMod val="75000"/>
                  </a:schemeClr>
                </a:solidFill>
                <a:latin typeface="Copperplate" pitchFamily="-84" charset="0"/>
                <a:cs typeface="Copperplate"/>
              </a:rPr>
              <a:t>Kliniska</a:t>
            </a:r>
            <a:r>
              <a:rPr lang="en-GB" sz="2500" b="0" kern="0" dirty="0" smtClean="0">
                <a:solidFill>
                  <a:schemeClr val="accent1">
                    <a:lumMod val="75000"/>
                  </a:schemeClr>
                </a:solidFill>
                <a:latin typeface="Copperplate" pitchFamily="-84" charset="0"/>
                <a:cs typeface="Copperplate"/>
              </a:rPr>
              <a:t> </a:t>
            </a:r>
            <a:r>
              <a:rPr lang="en-GB" sz="2500" b="0" kern="0" dirty="0" err="1" smtClean="0">
                <a:solidFill>
                  <a:schemeClr val="accent1">
                    <a:lumMod val="75000"/>
                  </a:schemeClr>
                </a:solidFill>
                <a:latin typeface="Copperplate" pitchFamily="-84" charset="0"/>
                <a:cs typeface="Copperplate"/>
              </a:rPr>
              <a:t>beslutstödsystem</a:t>
            </a:r>
            <a:r>
              <a:rPr lang="en-GB" sz="2500" kern="0" dirty="0" smtClean="0">
                <a:solidFill>
                  <a:schemeClr val="accent1">
                    <a:lumMod val="75000"/>
                  </a:schemeClr>
                </a:solidFill>
                <a:latin typeface="Copperplate" pitchFamily="-84" charset="0"/>
                <a:cs typeface="Copperplate"/>
              </a:rPr>
              <a:t>:</a:t>
            </a:r>
          </a:p>
          <a:p>
            <a:pPr algn="ctr" eaLnBrk="0" hangingPunct="0">
              <a:defRPr/>
            </a:pPr>
            <a:r>
              <a:rPr lang="en-GB" sz="2200" kern="0" dirty="0" err="1" smtClean="0">
                <a:solidFill>
                  <a:schemeClr val="accent1">
                    <a:lumMod val="75000"/>
                  </a:schemeClr>
                </a:solidFill>
                <a:latin typeface="Calibri" charset="0"/>
                <a:ea typeface="Calibri" charset="0"/>
                <a:cs typeface="Calibri" charset="0"/>
              </a:rPr>
              <a:t>Förbättra</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kvalit</a:t>
            </a:r>
            <a:r>
              <a:rPr lang="sv-SE" sz="2200" kern="0" dirty="0" err="1" smtClean="0">
                <a:solidFill>
                  <a:schemeClr val="accent1">
                    <a:lumMod val="75000"/>
                  </a:schemeClr>
                </a:solidFill>
                <a:latin typeface="Calibri" charset="0"/>
                <a:ea typeface="Calibri" charset="0"/>
                <a:cs typeface="Calibri" charset="0"/>
              </a:rPr>
              <a:t>ét</a:t>
            </a:r>
            <a:r>
              <a:rPr lang="sv-SE" sz="2200" kern="0" dirty="0" smtClean="0">
                <a:solidFill>
                  <a:schemeClr val="accent1">
                    <a:lumMod val="75000"/>
                  </a:schemeClr>
                </a:solidFill>
                <a:latin typeface="Calibri" charset="0"/>
                <a:ea typeface="Calibri" charset="0"/>
                <a:cs typeface="Calibri" charset="0"/>
              </a:rPr>
              <a:t> och mer</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jämlik</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vård</a:t>
            </a:r>
            <a:endParaRPr lang="en-GB" sz="2200" b="0" kern="0" dirty="0">
              <a:solidFill>
                <a:schemeClr val="accent1">
                  <a:lumMod val="75000"/>
                </a:schemeClr>
              </a:solidFill>
              <a:latin typeface="Calibri" charset="0"/>
              <a:ea typeface="Calibri" charset="0"/>
              <a:cs typeface="Calibri" charset="0"/>
            </a:endParaRPr>
          </a:p>
        </p:txBody>
      </p:sp>
      <p:sp>
        <p:nvSpPr>
          <p:cNvPr id="9" name="Title 1"/>
          <p:cNvSpPr txBox="1">
            <a:spLocks/>
          </p:cNvSpPr>
          <p:nvPr/>
        </p:nvSpPr>
        <p:spPr bwMode="auto">
          <a:xfrm>
            <a:off x="6717015" y="5237618"/>
            <a:ext cx="5580338" cy="17557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GB" sz="2500" b="0" kern="0" dirty="0" err="1" smtClean="0">
                <a:solidFill>
                  <a:schemeClr val="accent1">
                    <a:lumMod val="75000"/>
                  </a:schemeClr>
                </a:solidFill>
                <a:latin typeface="Copperplate" pitchFamily="-84" charset="0"/>
                <a:cs typeface="Copperplate"/>
              </a:rPr>
              <a:t>Smarta</a:t>
            </a:r>
            <a:r>
              <a:rPr lang="en-GB" sz="2500" b="0" kern="0" dirty="0" smtClean="0">
                <a:solidFill>
                  <a:schemeClr val="accent1">
                    <a:lumMod val="75000"/>
                  </a:schemeClr>
                </a:solidFill>
                <a:latin typeface="Copperplate" pitchFamily="-84" charset="0"/>
                <a:cs typeface="Copperplate"/>
              </a:rPr>
              <a:t> hem, </a:t>
            </a:r>
            <a:r>
              <a:rPr lang="en-GB" sz="2500" b="0" kern="0" dirty="0" err="1" smtClean="0">
                <a:solidFill>
                  <a:schemeClr val="accent1">
                    <a:lumMod val="75000"/>
                  </a:schemeClr>
                </a:solidFill>
                <a:latin typeface="Copperplate" pitchFamily="-84" charset="0"/>
                <a:cs typeface="Copperplate"/>
              </a:rPr>
              <a:t>smarta</a:t>
            </a:r>
            <a:r>
              <a:rPr lang="en-GB" sz="2500" b="0" kern="0" dirty="0" smtClean="0">
                <a:solidFill>
                  <a:schemeClr val="accent1">
                    <a:lumMod val="75000"/>
                  </a:schemeClr>
                </a:solidFill>
                <a:latin typeface="Copperplate" pitchFamily="-84" charset="0"/>
                <a:cs typeface="Copperplate"/>
              </a:rPr>
              <a:t> </a:t>
            </a:r>
            <a:r>
              <a:rPr lang="en-GB" sz="2500" b="0" kern="0" dirty="0" err="1" smtClean="0">
                <a:solidFill>
                  <a:schemeClr val="accent1">
                    <a:lumMod val="75000"/>
                  </a:schemeClr>
                </a:solidFill>
                <a:latin typeface="Copperplate" pitchFamily="-84" charset="0"/>
                <a:cs typeface="Copperplate"/>
              </a:rPr>
              <a:t>arbetsplatser</a:t>
            </a:r>
            <a:r>
              <a:rPr lang="en-GB" sz="2500" b="0" kern="0" dirty="0" smtClean="0">
                <a:solidFill>
                  <a:schemeClr val="accent1">
                    <a:lumMod val="75000"/>
                  </a:schemeClr>
                </a:solidFill>
                <a:latin typeface="Copperplate" pitchFamily="-84" charset="0"/>
                <a:cs typeface="Copperplate"/>
              </a:rPr>
              <a:t>: </a:t>
            </a:r>
            <a:r>
              <a:rPr lang="en-GB" sz="2200" b="0" kern="0" dirty="0" err="1" smtClean="0">
                <a:solidFill>
                  <a:schemeClr val="accent1">
                    <a:lumMod val="75000"/>
                  </a:schemeClr>
                </a:solidFill>
                <a:latin typeface="Calibri" charset="0"/>
                <a:ea typeface="Calibri" charset="0"/>
                <a:cs typeface="Calibri" charset="0"/>
              </a:rPr>
              <a:t>promota</a:t>
            </a:r>
            <a:r>
              <a:rPr lang="en-GB" sz="2200" b="0" kern="0" dirty="0" smtClean="0">
                <a:solidFill>
                  <a:schemeClr val="accent1">
                    <a:lumMod val="75000"/>
                  </a:schemeClr>
                </a:solidFill>
                <a:latin typeface="Calibri" charset="0"/>
                <a:ea typeface="Calibri" charset="0"/>
                <a:cs typeface="Calibri" charset="0"/>
              </a:rPr>
              <a:t> </a:t>
            </a:r>
            <a:r>
              <a:rPr lang="en-GB" sz="2200" b="0" kern="0" dirty="0" err="1" smtClean="0">
                <a:solidFill>
                  <a:schemeClr val="accent1">
                    <a:lumMod val="75000"/>
                  </a:schemeClr>
                </a:solidFill>
                <a:latin typeface="Calibri" charset="0"/>
                <a:ea typeface="Calibri" charset="0"/>
                <a:cs typeface="Calibri" charset="0"/>
              </a:rPr>
              <a:t>hälsosamt</a:t>
            </a:r>
            <a:r>
              <a:rPr lang="en-GB" sz="2200" b="0" kern="0" dirty="0" smtClean="0">
                <a:solidFill>
                  <a:schemeClr val="accent1">
                    <a:lumMod val="75000"/>
                  </a:schemeClr>
                </a:solidFill>
                <a:latin typeface="Calibri" charset="0"/>
                <a:ea typeface="Calibri" charset="0"/>
                <a:cs typeface="Calibri" charset="0"/>
              </a:rPr>
              <a:t>, </a:t>
            </a:r>
            <a:r>
              <a:rPr lang="en-GB" sz="2200" b="0" kern="0" dirty="0" err="1" smtClean="0">
                <a:solidFill>
                  <a:schemeClr val="accent1">
                    <a:lumMod val="75000"/>
                  </a:schemeClr>
                </a:solidFill>
                <a:latin typeface="Calibri" charset="0"/>
                <a:ea typeface="Calibri" charset="0"/>
                <a:cs typeface="Calibri" charset="0"/>
              </a:rPr>
              <a:t>självständigt</a:t>
            </a:r>
            <a:r>
              <a:rPr lang="en-GB" sz="2200" b="0" kern="0" dirty="0" smtClean="0">
                <a:solidFill>
                  <a:schemeClr val="accent1">
                    <a:lumMod val="75000"/>
                  </a:schemeClr>
                </a:solidFill>
                <a:latin typeface="Calibri" charset="0"/>
                <a:ea typeface="Calibri" charset="0"/>
                <a:cs typeface="Calibri" charset="0"/>
              </a:rPr>
              <a:t> </a:t>
            </a:r>
            <a:r>
              <a:rPr lang="en-GB" sz="2200" b="0" kern="0" dirty="0" err="1" smtClean="0">
                <a:solidFill>
                  <a:schemeClr val="accent1">
                    <a:lumMod val="75000"/>
                  </a:schemeClr>
                </a:solidFill>
                <a:latin typeface="Calibri" charset="0"/>
                <a:ea typeface="Calibri" charset="0"/>
                <a:cs typeface="Calibri" charset="0"/>
              </a:rPr>
              <a:t>och</a:t>
            </a:r>
            <a:r>
              <a:rPr lang="en-GB" sz="2200" b="0" kern="0" dirty="0" smtClean="0">
                <a:solidFill>
                  <a:schemeClr val="accent1">
                    <a:lumMod val="75000"/>
                  </a:schemeClr>
                </a:solidFill>
                <a:latin typeface="Calibri" charset="0"/>
                <a:ea typeface="Calibri" charset="0"/>
                <a:cs typeface="Calibri" charset="0"/>
              </a:rPr>
              <a:t> </a:t>
            </a:r>
            <a:r>
              <a:rPr lang="en-GB" sz="2200" b="0" kern="0" dirty="0" err="1" smtClean="0">
                <a:solidFill>
                  <a:schemeClr val="accent1">
                    <a:lumMod val="75000"/>
                  </a:schemeClr>
                </a:solidFill>
                <a:latin typeface="Calibri" charset="0"/>
                <a:ea typeface="Calibri" charset="0"/>
                <a:cs typeface="Calibri" charset="0"/>
              </a:rPr>
              <a:t>aktivt</a:t>
            </a:r>
            <a:r>
              <a:rPr lang="en-GB" sz="2200" b="0" kern="0" dirty="0" smtClean="0">
                <a:solidFill>
                  <a:schemeClr val="accent1">
                    <a:lumMod val="75000"/>
                  </a:schemeClr>
                </a:solidFill>
                <a:latin typeface="Calibri" charset="0"/>
                <a:ea typeface="Calibri" charset="0"/>
                <a:cs typeface="Calibri" charset="0"/>
              </a:rPr>
              <a:t> liv </a:t>
            </a:r>
            <a:r>
              <a:rPr lang="en-GB" sz="2200" b="0" kern="0" dirty="0" err="1" smtClean="0">
                <a:solidFill>
                  <a:schemeClr val="accent1">
                    <a:lumMod val="75000"/>
                  </a:schemeClr>
                </a:solidFill>
                <a:latin typeface="Calibri" charset="0"/>
                <a:ea typeface="Calibri" charset="0"/>
                <a:cs typeface="Calibri" charset="0"/>
              </a:rPr>
              <a:t>och</a:t>
            </a:r>
            <a:r>
              <a:rPr lang="en-GB" sz="2200" b="0" kern="0" dirty="0" smtClean="0">
                <a:solidFill>
                  <a:schemeClr val="accent1">
                    <a:lumMod val="75000"/>
                  </a:schemeClr>
                </a:solidFill>
                <a:latin typeface="Calibri" charset="0"/>
                <a:ea typeface="Calibri" charset="0"/>
                <a:cs typeface="Calibri" charset="0"/>
              </a:rPr>
              <a:t> </a:t>
            </a:r>
            <a:r>
              <a:rPr lang="en-GB" sz="2200" b="0" kern="0" dirty="0" err="1" smtClean="0">
                <a:solidFill>
                  <a:schemeClr val="accent1">
                    <a:lumMod val="75000"/>
                  </a:schemeClr>
                </a:solidFill>
                <a:latin typeface="Calibri" charset="0"/>
                <a:ea typeface="Calibri" charset="0"/>
                <a:cs typeface="Calibri" charset="0"/>
              </a:rPr>
              <a:t>arbete</a:t>
            </a:r>
            <a:endParaRPr lang="en-GB" sz="2200" b="0" kern="0" dirty="0" smtClean="0">
              <a:solidFill>
                <a:schemeClr val="accent1">
                  <a:lumMod val="75000"/>
                </a:schemeClr>
              </a:solidFill>
              <a:latin typeface="Calibri" charset="0"/>
              <a:ea typeface="Calibri" charset="0"/>
              <a:cs typeface="Calibri" charset="0"/>
            </a:endParaRPr>
          </a:p>
        </p:txBody>
      </p:sp>
      <p:sp>
        <p:nvSpPr>
          <p:cNvPr id="12" name="Title 1"/>
          <p:cNvSpPr txBox="1">
            <a:spLocks/>
          </p:cNvSpPr>
          <p:nvPr/>
        </p:nvSpPr>
        <p:spPr bwMode="auto">
          <a:xfrm>
            <a:off x="7180414" y="2145718"/>
            <a:ext cx="4548186" cy="1582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GB" sz="2500" b="0" kern="0" dirty="0" err="1" smtClean="0">
                <a:solidFill>
                  <a:schemeClr val="accent1">
                    <a:lumMod val="75000"/>
                  </a:schemeClr>
                </a:solidFill>
                <a:latin typeface="Copperplate" pitchFamily="-84" charset="0"/>
                <a:cs typeface="Copperplate"/>
              </a:rPr>
              <a:t>Självidanostik</a:t>
            </a:r>
            <a:r>
              <a:rPr lang="en-GB" sz="2500" b="0" kern="0" dirty="0" smtClean="0">
                <a:solidFill>
                  <a:schemeClr val="accent1">
                    <a:lumMod val="75000"/>
                  </a:schemeClr>
                </a:solidFill>
                <a:latin typeface="Copperplate" pitchFamily="-84" charset="0"/>
                <a:cs typeface="Copperplate"/>
              </a:rPr>
              <a:t>/</a:t>
            </a:r>
          </a:p>
          <a:p>
            <a:pPr algn="ctr" eaLnBrk="0" hangingPunct="0">
              <a:defRPr/>
            </a:pPr>
            <a:r>
              <a:rPr lang="en-GB" sz="2500" kern="0" dirty="0" err="1" smtClean="0">
                <a:solidFill>
                  <a:schemeClr val="accent1">
                    <a:lumMod val="75000"/>
                  </a:schemeClr>
                </a:solidFill>
                <a:latin typeface="Copperplate" pitchFamily="-84" charset="0"/>
                <a:cs typeface="Copperplate"/>
              </a:rPr>
              <a:t>behandlingsapplikationer</a:t>
            </a:r>
            <a:r>
              <a:rPr lang="en-GB" sz="2500" b="0" kern="0" dirty="0" smtClean="0">
                <a:solidFill>
                  <a:schemeClr val="accent1">
                    <a:lumMod val="75000"/>
                  </a:schemeClr>
                </a:solidFill>
                <a:latin typeface="Copperplate" pitchFamily="-84" charset="0"/>
                <a:cs typeface="Copperplate"/>
              </a:rPr>
              <a:t>:</a:t>
            </a:r>
          </a:p>
          <a:p>
            <a:pPr algn="ctr" eaLnBrk="0" hangingPunct="0">
              <a:defRPr/>
            </a:pPr>
            <a:r>
              <a:rPr lang="en-GB" sz="2200" kern="0" dirty="0" err="1" smtClean="0">
                <a:solidFill>
                  <a:schemeClr val="accent1">
                    <a:lumMod val="75000"/>
                  </a:schemeClr>
                </a:solidFill>
                <a:latin typeface="Calibri" charset="0"/>
                <a:ea typeface="Calibri" charset="0"/>
                <a:cs typeface="Calibri" charset="0"/>
              </a:rPr>
              <a:t>Förbättra</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kognitiva</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fysiska</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sociala</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och</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mentala</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funktioner</a:t>
            </a:r>
            <a:r>
              <a:rPr lang="en-GB" sz="2200" kern="0" dirty="0" smtClean="0">
                <a:solidFill>
                  <a:schemeClr val="accent1">
                    <a:lumMod val="75000"/>
                  </a:schemeClr>
                </a:solidFill>
                <a:latin typeface="Calibri" charset="0"/>
                <a:ea typeface="Calibri" charset="0"/>
                <a:cs typeface="Calibri" charset="0"/>
              </a:rPr>
              <a:t>, </a:t>
            </a:r>
            <a:r>
              <a:rPr lang="en-GB" sz="2200" kern="0" dirty="0" err="1" smtClean="0">
                <a:solidFill>
                  <a:schemeClr val="accent1">
                    <a:lumMod val="75000"/>
                  </a:schemeClr>
                </a:solidFill>
                <a:latin typeface="Calibri" charset="0"/>
                <a:ea typeface="Calibri" charset="0"/>
                <a:cs typeface="Calibri" charset="0"/>
              </a:rPr>
              <a:t>hantera</a:t>
            </a:r>
            <a:r>
              <a:rPr lang="en-GB" sz="2200" kern="0" dirty="0" smtClean="0">
                <a:solidFill>
                  <a:schemeClr val="accent1">
                    <a:lumMod val="75000"/>
                  </a:schemeClr>
                </a:solidFill>
                <a:latin typeface="Calibri" charset="0"/>
                <a:ea typeface="Calibri" charset="0"/>
                <a:cs typeface="Calibri" charset="0"/>
              </a:rPr>
              <a:t>  stress</a:t>
            </a:r>
            <a:endParaRPr lang="en-GB" sz="2200" b="0" kern="0" dirty="0">
              <a:solidFill>
                <a:schemeClr val="accent1">
                  <a:lumMod val="75000"/>
                </a:schemeClr>
              </a:solidFill>
              <a:latin typeface="Calibri" charset="0"/>
              <a:ea typeface="Calibri" charset="0"/>
              <a:cs typeface="Calibri" charset="0"/>
            </a:endParaRPr>
          </a:p>
        </p:txBody>
      </p:sp>
      <p:pic>
        <p:nvPicPr>
          <p:cNvPr id="10" name="Picture 6"/>
          <p:cNvPicPr>
            <a:picLocks noChangeAspect="1"/>
          </p:cNvPicPr>
          <p:nvPr/>
        </p:nvPicPr>
        <p:blipFill>
          <a:blip r:embed="rId3"/>
          <a:stretch>
            <a:fillRect/>
          </a:stretch>
        </p:blipFill>
        <p:spPr>
          <a:xfrm>
            <a:off x="451847" y="1843293"/>
            <a:ext cx="5729069" cy="4057240"/>
          </a:xfrm>
          <a:prstGeom prst="rect">
            <a:avLst/>
          </a:prstGeom>
          <a:ln>
            <a:solidFill>
              <a:schemeClr val="bg1">
                <a:lumMod val="95000"/>
              </a:schemeClr>
            </a:solidFill>
          </a:ln>
        </p:spPr>
      </p:pic>
      <p:sp>
        <p:nvSpPr>
          <p:cNvPr id="11" name="Rubrik 2"/>
          <p:cNvSpPr txBox="1">
            <a:spLocks/>
          </p:cNvSpPr>
          <p:nvPr/>
        </p:nvSpPr>
        <p:spPr>
          <a:xfrm>
            <a:off x="1738131" y="2633145"/>
            <a:ext cx="8206687" cy="1789044"/>
          </a:xfrm>
          <a:prstGeom prst="rect">
            <a:avLst/>
          </a:prstGeom>
          <a:solidFill>
            <a:schemeClr val="accent1">
              <a:lumMod val="75000"/>
              <a:alpha val="40000"/>
            </a:schemeClr>
          </a:solidFill>
          <a:ln>
            <a:solidFill>
              <a:schemeClr val="accent1">
                <a:lumMod val="75000"/>
              </a:schemeClr>
            </a:solidFill>
          </a:ln>
          <a:effectLst>
            <a:outerShdw blurRad="50800" dist="76200" dir="2700000" algn="tl" rotWithShape="0">
              <a:prstClr val="black">
                <a:alpha val="40000"/>
              </a:prstClr>
            </a:outerShdw>
          </a:effectLst>
        </p:spPr>
        <p:txBody>
          <a:bodyPr vert="horz" lIns="0" tIns="0" rIns="0" bIns="0" rtlCol="0" anchor="ctr">
            <a:noAutofit/>
          </a:bodyPr>
          <a:lstStyle>
            <a:lvl1pPr algn="ctr" defTabSz="914400" rtl="0" eaLnBrk="1" latinLnBrk="0" hangingPunct="1">
              <a:lnSpc>
                <a:spcPct val="100000"/>
              </a:lnSpc>
              <a:spcBef>
                <a:spcPct val="0"/>
              </a:spcBef>
              <a:buNone/>
              <a:defRPr sz="2800" b="1" i="0" kern="1200" cap="all" baseline="0">
                <a:solidFill>
                  <a:schemeClr val="tx1"/>
                </a:solidFill>
                <a:latin typeface="+mj-lt"/>
                <a:ea typeface="+mj-ea"/>
                <a:cs typeface="+mj-cs"/>
              </a:defRPr>
            </a:lvl1pPr>
          </a:lstStyle>
          <a:p>
            <a:r>
              <a:rPr lang="sv-SE" sz="5500" smtClean="0">
                <a:solidFill>
                  <a:srgbClr val="F8FFD9"/>
                </a:solidFill>
              </a:rPr>
              <a:t>EMPOWERMENT</a:t>
            </a:r>
            <a:endParaRPr lang="sv-SE" sz="5500" dirty="0">
              <a:solidFill>
                <a:srgbClr val="F8FFD9"/>
              </a:solidFill>
            </a:endParaRPr>
          </a:p>
        </p:txBody>
      </p:sp>
      <p:sp>
        <p:nvSpPr>
          <p:cNvPr id="2" name="Platshållare för datum 1"/>
          <p:cNvSpPr>
            <a:spLocks noGrp="1"/>
          </p:cNvSpPr>
          <p:nvPr>
            <p:ph type="dt" sz="half" idx="10"/>
          </p:nvPr>
        </p:nvSpPr>
        <p:spPr/>
        <p:txBody>
          <a:bodyPr/>
          <a:lstStyle/>
          <a:p>
            <a:r>
              <a:rPr lang="sv-SE" smtClean="0"/>
              <a:t>2018-11-08</a:t>
            </a:r>
            <a:endParaRPr lang="sv-SE"/>
          </a:p>
        </p:txBody>
      </p:sp>
      <p:sp>
        <p:nvSpPr>
          <p:cNvPr id="5" name="Platshållare för bildnummer 4"/>
          <p:cNvSpPr>
            <a:spLocks noGrp="1"/>
          </p:cNvSpPr>
          <p:nvPr>
            <p:ph type="sldNum" sz="quarter" idx="12"/>
          </p:nvPr>
        </p:nvSpPr>
        <p:spPr/>
        <p:txBody>
          <a:bodyPr/>
          <a:lstStyle/>
          <a:p>
            <a:fld id="{D3ED0E79-C485-4358-AA6A-241A5ED8242A}" type="slidenum">
              <a:rPr lang="sv-SE" smtClean="0"/>
              <a:t>61</a:t>
            </a:fld>
            <a:endParaRPr lang="sv-SE"/>
          </a:p>
        </p:txBody>
      </p:sp>
    </p:spTree>
    <p:extLst>
      <p:ext uri="{BB962C8B-B14F-4D97-AF65-F5344CB8AC3E}">
        <p14:creationId xmlns:p14="http://schemas.microsoft.com/office/powerpoint/2010/main" val="2022190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Fältgruppen, Umeå </a:t>
            </a:r>
            <a:r>
              <a:rPr lang="sv-SE" dirty="0" err="1" smtClean="0"/>
              <a:t>Municipality</a:t>
            </a:r>
            <a:endParaRPr lang="sv-SE" dirty="0"/>
          </a:p>
        </p:txBody>
      </p:sp>
      <p:sp>
        <p:nvSpPr>
          <p:cNvPr id="3" name="Platshållare för innehåll 2"/>
          <p:cNvSpPr>
            <a:spLocks noGrp="1"/>
          </p:cNvSpPr>
          <p:nvPr>
            <p:ph idx="1"/>
          </p:nvPr>
        </p:nvSpPr>
        <p:spPr/>
        <p:txBody>
          <a:bodyPr/>
          <a:lstStyle/>
          <a:p>
            <a:r>
              <a:rPr lang="sv-SE" dirty="0" err="1" smtClean="0"/>
              <a:t>Head</a:t>
            </a:r>
            <a:r>
              <a:rPr lang="sv-SE" dirty="0" smtClean="0"/>
              <a:t>: Lennart Andersson, 070-3007202</a:t>
            </a:r>
          </a:p>
          <a:p>
            <a:r>
              <a:rPr lang="sv-SE" dirty="0" smtClean="0"/>
              <a:t>Group meetings </a:t>
            </a:r>
            <a:r>
              <a:rPr lang="sv-SE" dirty="0" err="1" smtClean="0"/>
              <a:t>Tuesdays</a:t>
            </a:r>
            <a:r>
              <a:rPr lang="sv-SE" dirty="0" smtClean="0"/>
              <a:t> at 13.00</a:t>
            </a:r>
          </a:p>
          <a:p>
            <a:r>
              <a:rPr lang="sv-SE" dirty="0" smtClean="0"/>
              <a:t>Facebook </a:t>
            </a:r>
            <a:r>
              <a:rPr lang="sv-SE" dirty="0" err="1" smtClean="0"/>
              <a:t>group</a:t>
            </a:r>
            <a:r>
              <a:rPr lang="sv-SE" dirty="0" smtClean="0"/>
              <a:t>: Fältgruppen Umeå socialtjänst </a:t>
            </a:r>
          </a:p>
          <a:p>
            <a:pPr lvl="1"/>
            <a:r>
              <a:rPr lang="sv-SE" dirty="0" err="1" smtClean="0"/>
              <a:t>https</a:t>
            </a:r>
            <a:r>
              <a:rPr lang="sv-SE" dirty="0"/>
              <a:t>://</a:t>
            </a:r>
            <a:r>
              <a:rPr lang="sv-SE" dirty="0" err="1"/>
              <a:t>www.facebook.com</a:t>
            </a:r>
            <a:r>
              <a:rPr lang="sv-SE" dirty="0"/>
              <a:t>/F%C3%A4ltgruppen-Ume%C3%A5-Socialtj%C3%A4nst-417592198279328/</a:t>
            </a:r>
            <a:endParaRPr lang="sv-SE" dirty="0" smtClean="0"/>
          </a:p>
          <a:p>
            <a:endParaRPr lang="sv-SE" dirty="0"/>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sp>
        <p:nvSpPr>
          <p:cNvPr id="6" name="Platshållare för bildnummer 5"/>
          <p:cNvSpPr>
            <a:spLocks noGrp="1"/>
          </p:cNvSpPr>
          <p:nvPr>
            <p:ph type="sldNum" sz="quarter" idx="12"/>
          </p:nvPr>
        </p:nvSpPr>
        <p:spPr/>
        <p:txBody>
          <a:bodyPr/>
          <a:lstStyle/>
          <a:p>
            <a:pPr>
              <a:defRPr/>
            </a:pPr>
            <a:fld id="{1FEE1F58-C497-8D4D-9AA3-6F68D35D66A6}" type="slidenum">
              <a:rPr lang="sv-SE" smtClean="0"/>
              <a:pPr>
                <a:defRPr/>
              </a:pPr>
              <a:t>62</a:t>
            </a:fld>
            <a:endParaRPr lang="sv-SE" sz="1400" dirty="0"/>
          </a:p>
        </p:txBody>
      </p:sp>
    </p:spTree>
    <p:extLst>
      <p:ext uri="{BB962C8B-B14F-4D97-AF65-F5344CB8AC3E}">
        <p14:creationId xmlns:p14="http://schemas.microsoft.com/office/powerpoint/2010/main" val="19240815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181600" y="2590800"/>
            <a:ext cx="3657600" cy="1066800"/>
          </a:xfrm>
        </p:spPr>
        <p:txBody>
          <a:bodyPr/>
          <a:lstStyle/>
          <a:p>
            <a:r>
              <a:rPr lang="en-GB" sz="6000" dirty="0">
                <a:latin typeface="Abadi MT Condensed Light"/>
                <a:cs typeface="Abadi MT Condensed Light"/>
              </a:rPr>
              <a:t>CONTEXT</a:t>
            </a:r>
            <a:endParaRPr lang="en-GB" sz="6000" dirty="0"/>
          </a:p>
        </p:txBody>
      </p:sp>
      <p:sp>
        <p:nvSpPr>
          <p:cNvPr id="5" name="Date Placeholder 4"/>
          <p:cNvSpPr>
            <a:spLocks noGrp="1"/>
          </p:cNvSpPr>
          <p:nvPr>
            <p:ph type="dt" sz="half" idx="10"/>
          </p:nvPr>
        </p:nvSpPr>
        <p:spPr/>
        <p:txBody>
          <a:bodyPr/>
          <a:lstStyle/>
          <a:p>
            <a:r>
              <a:rPr lang="sv-SE" smtClean="0"/>
              <a:t>2018-11-08</a:t>
            </a:r>
            <a:endParaRPr lang="sv-SE" sz="1400"/>
          </a:p>
        </p:txBody>
      </p:sp>
      <p:sp>
        <p:nvSpPr>
          <p:cNvPr id="2" name="Platshållare för bildnummer 1"/>
          <p:cNvSpPr>
            <a:spLocks noGrp="1"/>
          </p:cNvSpPr>
          <p:nvPr>
            <p:ph type="sldNum" sz="quarter" idx="12"/>
          </p:nvPr>
        </p:nvSpPr>
        <p:spPr/>
        <p:txBody>
          <a:bodyPr/>
          <a:lstStyle/>
          <a:p>
            <a:pPr>
              <a:defRPr/>
            </a:pPr>
            <a:fld id="{1FEE1F58-C497-8D4D-9AA3-6F68D35D66A6}" type="slidenum">
              <a:rPr lang="sv-SE" smtClean="0"/>
              <a:pPr>
                <a:defRPr/>
              </a:pPr>
              <a:t>63</a:t>
            </a:fld>
            <a:endParaRPr lang="sv-SE" sz="1400" dirty="0"/>
          </a:p>
        </p:txBody>
      </p:sp>
    </p:spTree>
    <p:extLst>
      <p:ext uri="{BB962C8B-B14F-4D97-AF65-F5344CB8AC3E}">
        <p14:creationId xmlns:p14="http://schemas.microsoft.com/office/powerpoint/2010/main" val="18205290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181600" y="1828800"/>
            <a:ext cx="3657600" cy="1752600"/>
          </a:xfrm>
        </p:spPr>
        <p:txBody>
          <a:bodyPr/>
          <a:lstStyle/>
          <a:p>
            <a:r>
              <a:rPr lang="en-GB" sz="5200" dirty="0">
                <a:latin typeface="Abadi MT Condensed Light"/>
                <a:cs typeface="Abadi MT Condensed Light"/>
              </a:rPr>
              <a:t>RELEVANT</a:t>
            </a:r>
            <a:r>
              <a:rPr lang="en-GB" sz="6000" dirty="0">
                <a:latin typeface="Abadi MT Condensed Light"/>
                <a:cs typeface="Abadi MT Condensed Light"/>
              </a:rPr>
              <a:t/>
            </a:r>
            <a:br>
              <a:rPr lang="en-GB" sz="6000" dirty="0">
                <a:latin typeface="Abadi MT Condensed Light"/>
                <a:cs typeface="Abadi MT Condensed Light"/>
              </a:rPr>
            </a:br>
            <a:r>
              <a:rPr lang="en-GB" sz="6000" dirty="0">
                <a:latin typeface="Abadi MT Condensed Light"/>
                <a:cs typeface="Abadi MT Condensed Light"/>
              </a:rPr>
              <a:t>CONTEXT</a:t>
            </a:r>
            <a:endParaRPr lang="en-GB" sz="6000" dirty="0"/>
          </a:p>
        </p:txBody>
      </p:sp>
      <p:sp>
        <p:nvSpPr>
          <p:cNvPr id="5" name="Date Placeholder 4"/>
          <p:cNvSpPr>
            <a:spLocks noGrp="1"/>
          </p:cNvSpPr>
          <p:nvPr>
            <p:ph type="dt" sz="half" idx="10"/>
          </p:nvPr>
        </p:nvSpPr>
        <p:spPr/>
        <p:txBody>
          <a:bodyPr/>
          <a:lstStyle/>
          <a:p>
            <a:r>
              <a:rPr lang="sv-SE" smtClean="0"/>
              <a:t>2018-11-08</a:t>
            </a:r>
            <a:endParaRPr lang="sv-SE" sz="1400"/>
          </a:p>
        </p:txBody>
      </p:sp>
      <p:sp>
        <p:nvSpPr>
          <p:cNvPr id="2" name="Platshållare för bildnummer 1"/>
          <p:cNvSpPr>
            <a:spLocks noGrp="1"/>
          </p:cNvSpPr>
          <p:nvPr>
            <p:ph type="sldNum" sz="quarter" idx="12"/>
          </p:nvPr>
        </p:nvSpPr>
        <p:spPr/>
        <p:txBody>
          <a:bodyPr/>
          <a:lstStyle/>
          <a:p>
            <a:pPr>
              <a:defRPr/>
            </a:pPr>
            <a:fld id="{1FEE1F58-C497-8D4D-9AA3-6F68D35D66A6}" type="slidenum">
              <a:rPr lang="sv-SE" smtClean="0"/>
              <a:pPr>
                <a:defRPr/>
              </a:pPr>
              <a:t>64</a:t>
            </a:fld>
            <a:endParaRPr lang="sv-SE" sz="1400" dirty="0"/>
          </a:p>
        </p:txBody>
      </p:sp>
    </p:spTree>
    <p:extLst>
      <p:ext uri="{BB962C8B-B14F-4D97-AF65-F5344CB8AC3E}">
        <p14:creationId xmlns:p14="http://schemas.microsoft.com/office/powerpoint/2010/main" val="2854131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404" y="531756"/>
            <a:ext cx="8863152" cy="1080468"/>
          </a:xfrm>
        </p:spPr>
        <p:txBody>
          <a:bodyPr/>
          <a:lstStyle/>
          <a:p>
            <a:r>
              <a:rPr lang="en-GB" dirty="0" smtClean="0">
                <a:latin typeface="Abadi MT Condensed Light"/>
                <a:cs typeface="Abadi MT Condensed Light"/>
              </a:rPr>
              <a:t>CONTEXT I</a:t>
            </a:r>
            <a:endParaRPr lang="en-GB" dirty="0"/>
          </a:p>
        </p:txBody>
      </p:sp>
      <p:grpSp>
        <p:nvGrpSpPr>
          <p:cNvPr id="13" name="Group 48"/>
          <p:cNvGrpSpPr/>
          <p:nvPr/>
        </p:nvGrpSpPr>
        <p:grpSpPr>
          <a:xfrm>
            <a:off x="4038600" y="1447801"/>
            <a:ext cx="5181600" cy="4041335"/>
            <a:chOff x="6568119" y="385648"/>
            <a:chExt cx="2525731" cy="2175463"/>
          </a:xfrm>
        </p:grpSpPr>
        <p:sp>
          <p:nvSpPr>
            <p:cNvPr id="15" name="Rectangle 14"/>
            <p:cNvSpPr/>
            <p:nvPr/>
          </p:nvSpPr>
          <p:spPr>
            <a:xfrm>
              <a:off x="7302733" y="385648"/>
              <a:ext cx="1219012" cy="816414"/>
            </a:xfrm>
            <a:prstGeom prst="rect">
              <a:avLst/>
            </a:prstGeom>
            <a:solidFill>
              <a:srgbClr val="D7E4B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a:latin typeface="Abadi MT Condensed Light"/>
                <a:cs typeface="Abadi MT Condensed Light"/>
              </a:endParaRPr>
            </a:p>
          </p:txBody>
        </p:sp>
        <p:sp>
          <p:nvSpPr>
            <p:cNvPr id="16" name="TextBox 15"/>
            <p:cNvSpPr txBox="1"/>
            <p:nvPr/>
          </p:nvSpPr>
          <p:spPr>
            <a:xfrm>
              <a:off x="7999380" y="1235695"/>
              <a:ext cx="1094470" cy="778682"/>
            </a:xfrm>
            <a:prstGeom prst="rect">
              <a:avLst/>
            </a:prstGeom>
            <a:noFill/>
          </p:spPr>
          <p:txBody>
            <a:bodyPr wrap="square" rtlCol="0">
              <a:spAutoFit/>
            </a:bodyPr>
            <a:lstStyle/>
            <a:p>
              <a:r>
                <a:rPr lang="en-GB" sz="2200" dirty="0">
                  <a:latin typeface="Abadi MT Condensed Light"/>
                  <a:cs typeface="Abadi MT Condensed Light"/>
                </a:rPr>
                <a:t>LOCATION</a:t>
              </a:r>
            </a:p>
            <a:p>
              <a:r>
                <a:rPr lang="en-GB" sz="2200" dirty="0">
                  <a:latin typeface="Abadi MT Condensed Light"/>
                  <a:cs typeface="Abadi MT Condensed Light"/>
                </a:rPr>
                <a:t>PROXIMITY</a:t>
              </a:r>
            </a:p>
            <a:p>
              <a:r>
                <a:rPr lang="en-GB" sz="2200" dirty="0">
                  <a:latin typeface="Abadi MT Condensed Light"/>
                  <a:cs typeface="Abadi MT Condensed Light"/>
                </a:rPr>
                <a:t>LOCOMOTION</a:t>
              </a:r>
            </a:p>
            <a:p>
              <a:r>
                <a:rPr lang="en-GB" sz="2200" dirty="0">
                  <a:latin typeface="Abadi MT Condensed Light"/>
                  <a:cs typeface="Abadi MT Condensed Light"/>
                </a:rPr>
                <a:t>OBJECTS, ACTORS</a:t>
              </a:r>
            </a:p>
          </p:txBody>
        </p:sp>
        <p:sp>
          <p:nvSpPr>
            <p:cNvPr id="17" name="TextBox 16"/>
            <p:cNvSpPr txBox="1"/>
            <p:nvPr/>
          </p:nvSpPr>
          <p:spPr>
            <a:xfrm>
              <a:off x="6568119" y="1235695"/>
              <a:ext cx="1282265" cy="1325416"/>
            </a:xfrm>
            <a:prstGeom prst="rect">
              <a:avLst/>
            </a:prstGeom>
            <a:noFill/>
          </p:spPr>
          <p:txBody>
            <a:bodyPr wrap="square" rtlCol="0">
              <a:spAutoFit/>
            </a:bodyPr>
            <a:lstStyle/>
            <a:p>
              <a:pPr algn="r"/>
              <a:r>
                <a:rPr lang="en-GB" sz="2200" dirty="0">
                  <a:latin typeface="Abadi MT Condensed Light"/>
                  <a:cs typeface="Abadi MT Condensed Light"/>
                </a:rPr>
                <a:t>BODY</a:t>
              </a:r>
            </a:p>
            <a:p>
              <a:pPr algn="r"/>
              <a:r>
                <a:rPr lang="en-GB" sz="2200" dirty="0">
                  <a:latin typeface="Abadi MT Condensed Light"/>
                  <a:cs typeface="Abadi MT Condensed Light"/>
                </a:rPr>
                <a:t>ROOM</a:t>
              </a:r>
            </a:p>
            <a:p>
              <a:pPr algn="r"/>
              <a:r>
                <a:rPr lang="en-GB" sz="2200" dirty="0">
                  <a:latin typeface="Abadi MT Condensed Light"/>
                  <a:cs typeface="Abadi MT Condensed Light"/>
                </a:rPr>
                <a:t>HOME</a:t>
              </a:r>
            </a:p>
            <a:p>
              <a:pPr algn="r"/>
              <a:r>
                <a:rPr lang="en-GB" sz="2200" dirty="0">
                  <a:latin typeface="Abadi MT Condensed Light"/>
                  <a:cs typeface="Abadi MT Condensed Light"/>
                </a:rPr>
                <a:t>OUTDOOR ENVIRONMENT</a:t>
              </a:r>
            </a:p>
            <a:p>
              <a:pPr algn="r"/>
              <a:r>
                <a:rPr lang="en-GB" sz="2200" dirty="0">
                  <a:latin typeface="Abadi MT Condensed Light"/>
                  <a:cs typeface="Abadi MT Condensed Light"/>
                </a:rPr>
                <a:t>VILLAGE</a:t>
              </a:r>
            </a:p>
            <a:p>
              <a:pPr algn="r"/>
              <a:r>
                <a:rPr lang="en-GB" sz="2200" dirty="0">
                  <a:latin typeface="Abadi MT Condensed Light"/>
                  <a:cs typeface="Abadi MT Condensed Light"/>
                </a:rPr>
                <a:t>TOWN</a:t>
              </a:r>
            </a:p>
            <a:p>
              <a:pPr algn="r"/>
              <a:r>
                <a:rPr lang="en-GB" sz="2200" dirty="0">
                  <a:latin typeface="Abadi MT Condensed Light"/>
                  <a:cs typeface="Abadi MT Condensed Light"/>
                </a:rPr>
                <a:t>NATURE</a:t>
              </a:r>
            </a:p>
          </p:txBody>
        </p:sp>
        <p:sp>
          <p:nvSpPr>
            <p:cNvPr id="18" name="TextBox 17"/>
            <p:cNvSpPr txBox="1"/>
            <p:nvPr/>
          </p:nvSpPr>
          <p:spPr>
            <a:xfrm>
              <a:off x="7506853" y="453608"/>
              <a:ext cx="774571" cy="596438"/>
            </a:xfrm>
            <a:prstGeom prst="rect">
              <a:avLst/>
            </a:prstGeom>
            <a:noFill/>
            <a:effectLst/>
          </p:spPr>
          <p:txBody>
            <a:bodyPr wrap="square" rtlCol="0">
              <a:spAutoFit/>
            </a:bodyPr>
            <a:lstStyle/>
            <a:p>
              <a:pPr algn="ctr"/>
              <a:r>
                <a:rPr lang="en-GB" sz="2200" b="1" dirty="0">
                  <a:latin typeface="Abadi MT Condensed Light"/>
                  <a:cs typeface="Abadi MT Condensed Light"/>
                </a:rPr>
                <a:t>PHYSICAL</a:t>
              </a:r>
            </a:p>
            <a:p>
              <a:pPr algn="ctr"/>
              <a:r>
                <a:rPr lang="en-GB" sz="2200" b="1" dirty="0">
                  <a:latin typeface="Abadi MT Condensed Light"/>
                  <a:cs typeface="Abadi MT Condensed Light"/>
                </a:rPr>
                <a:t>SPACE</a:t>
              </a:r>
            </a:p>
            <a:p>
              <a:pPr algn="ctr"/>
              <a:r>
                <a:rPr lang="en-GB" sz="2200" b="1" dirty="0">
                  <a:latin typeface="Abadi MT Condensed Light"/>
                  <a:cs typeface="Abadi MT Condensed Light"/>
                </a:rPr>
                <a:t>3D</a:t>
              </a:r>
            </a:p>
          </p:txBody>
        </p:sp>
        <p:cxnSp>
          <p:nvCxnSpPr>
            <p:cNvPr id="19" name="Straight Connector 18"/>
            <p:cNvCxnSpPr/>
            <p:nvPr/>
          </p:nvCxnSpPr>
          <p:spPr>
            <a:xfrm rot="16200000" flipV="1">
              <a:off x="7570645" y="1634376"/>
              <a:ext cx="864630"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7294447" y="1780864"/>
              <a:ext cx="1129618" cy="17745"/>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1" name="Date Placeholder 10"/>
          <p:cNvSpPr>
            <a:spLocks noGrp="1"/>
          </p:cNvSpPr>
          <p:nvPr>
            <p:ph type="dt" sz="half" idx="10"/>
          </p:nvPr>
        </p:nvSpPr>
        <p:spPr/>
        <p:txBody>
          <a:bodyPr/>
          <a:lstStyle/>
          <a:p>
            <a:r>
              <a:rPr lang="sv-SE" smtClean="0"/>
              <a:t>2018-11-08</a:t>
            </a:r>
            <a:endParaRPr lang="sv-SE" sz="1400"/>
          </a:p>
        </p:txBody>
      </p:sp>
      <p:sp>
        <p:nvSpPr>
          <p:cNvPr id="3" name="Platshållare för bildnummer 2"/>
          <p:cNvSpPr>
            <a:spLocks noGrp="1"/>
          </p:cNvSpPr>
          <p:nvPr>
            <p:ph type="sldNum" sz="quarter" idx="12"/>
          </p:nvPr>
        </p:nvSpPr>
        <p:spPr/>
        <p:txBody>
          <a:bodyPr/>
          <a:lstStyle/>
          <a:p>
            <a:pPr>
              <a:defRPr/>
            </a:pPr>
            <a:fld id="{1FEE1F58-C497-8D4D-9AA3-6F68D35D66A6}" type="slidenum">
              <a:rPr lang="sv-SE" smtClean="0"/>
              <a:pPr>
                <a:defRPr/>
              </a:pPr>
              <a:t>65</a:t>
            </a:fld>
            <a:endParaRPr lang="sv-SE" sz="1400" dirty="0"/>
          </a:p>
        </p:txBody>
      </p:sp>
    </p:spTree>
    <p:extLst>
      <p:ext uri="{BB962C8B-B14F-4D97-AF65-F5344CB8AC3E}">
        <p14:creationId xmlns:p14="http://schemas.microsoft.com/office/powerpoint/2010/main" val="16082316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badi MT Condensed Light"/>
                <a:cs typeface="Abadi MT Condensed Light"/>
              </a:rPr>
              <a:t>CONTEXT II</a:t>
            </a:r>
            <a:endParaRPr lang="en-GB" dirty="0"/>
          </a:p>
        </p:txBody>
      </p:sp>
      <p:grpSp>
        <p:nvGrpSpPr>
          <p:cNvPr id="4" name="Group 46"/>
          <p:cNvGrpSpPr/>
          <p:nvPr/>
        </p:nvGrpSpPr>
        <p:grpSpPr>
          <a:xfrm>
            <a:off x="4972402" y="1828800"/>
            <a:ext cx="4552598" cy="3048000"/>
            <a:chOff x="6328355" y="5100094"/>
            <a:chExt cx="2664472" cy="1613318"/>
          </a:xfrm>
        </p:grpSpPr>
        <p:sp>
          <p:nvSpPr>
            <p:cNvPr id="6" name="Rectangle 5"/>
            <p:cNvSpPr/>
            <p:nvPr/>
          </p:nvSpPr>
          <p:spPr>
            <a:xfrm>
              <a:off x="6328355" y="5100094"/>
              <a:ext cx="2603611" cy="1613318"/>
            </a:xfrm>
            <a:prstGeom prst="rect">
              <a:avLst/>
            </a:prstGeom>
            <a:solidFill>
              <a:srgbClr val="DCE6F2">
                <a:alpha val="53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a:latin typeface="Abadi MT Condensed Light"/>
                <a:cs typeface="Abadi MT Condensed Light"/>
              </a:endParaRPr>
            </a:p>
          </p:txBody>
        </p:sp>
        <p:sp>
          <p:nvSpPr>
            <p:cNvPr id="7" name="TextBox 6"/>
            <p:cNvSpPr txBox="1"/>
            <p:nvPr/>
          </p:nvSpPr>
          <p:spPr>
            <a:xfrm>
              <a:off x="7060371" y="5226198"/>
              <a:ext cx="1197764" cy="472431"/>
            </a:xfrm>
            <a:prstGeom prst="rect">
              <a:avLst/>
            </a:prstGeom>
            <a:noFill/>
            <a:effectLst/>
          </p:spPr>
          <p:txBody>
            <a:bodyPr wrap="square" rtlCol="0">
              <a:spAutoFit/>
            </a:bodyPr>
            <a:lstStyle/>
            <a:p>
              <a:pPr algn="ctr"/>
              <a:r>
                <a:rPr lang="en-GB" sz="2600" b="1" dirty="0">
                  <a:latin typeface="Abadi MT Condensed Light"/>
                  <a:cs typeface="Abadi MT Condensed Light"/>
                </a:rPr>
                <a:t>DIGITAL/MENTAL</a:t>
              </a:r>
            </a:p>
            <a:p>
              <a:pPr algn="ctr"/>
              <a:r>
                <a:rPr lang="en-GB" sz="2600" b="1" dirty="0">
                  <a:latin typeface="Abadi MT Condensed Light"/>
                  <a:cs typeface="Abadi MT Condensed Light"/>
                </a:rPr>
                <a:t>SPACE</a:t>
              </a:r>
            </a:p>
          </p:txBody>
        </p:sp>
        <p:cxnSp>
          <p:nvCxnSpPr>
            <p:cNvPr id="8" name="Straight Connector 7"/>
            <p:cNvCxnSpPr/>
            <p:nvPr/>
          </p:nvCxnSpPr>
          <p:spPr>
            <a:xfrm>
              <a:off x="6397713" y="6575744"/>
              <a:ext cx="2511574" cy="1588"/>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9" name="TextBox 8"/>
            <p:cNvSpPr txBox="1"/>
            <p:nvPr/>
          </p:nvSpPr>
          <p:spPr>
            <a:xfrm>
              <a:off x="6345751" y="6305852"/>
              <a:ext cx="684803" cy="228070"/>
            </a:xfrm>
            <a:prstGeom prst="rect">
              <a:avLst/>
            </a:prstGeom>
            <a:noFill/>
          </p:spPr>
          <p:txBody>
            <a:bodyPr wrap="square" rtlCol="0">
              <a:spAutoFit/>
            </a:bodyPr>
            <a:lstStyle/>
            <a:p>
              <a:r>
                <a:rPr lang="en-GB" sz="2200" dirty="0">
                  <a:latin typeface="Abadi MT Condensed Light"/>
                  <a:cs typeface="Abadi MT Condensed Light"/>
                </a:rPr>
                <a:t>MENTAL</a:t>
              </a:r>
            </a:p>
          </p:txBody>
        </p:sp>
        <p:sp>
          <p:nvSpPr>
            <p:cNvPr id="10" name="TextBox 9"/>
            <p:cNvSpPr txBox="1"/>
            <p:nvPr/>
          </p:nvSpPr>
          <p:spPr>
            <a:xfrm>
              <a:off x="8372144" y="6301987"/>
              <a:ext cx="620683" cy="228070"/>
            </a:xfrm>
            <a:prstGeom prst="rect">
              <a:avLst/>
            </a:prstGeom>
            <a:noFill/>
          </p:spPr>
          <p:txBody>
            <a:bodyPr wrap="square" rtlCol="0">
              <a:spAutoFit/>
            </a:bodyPr>
            <a:lstStyle/>
            <a:p>
              <a:r>
                <a:rPr lang="en-GB" sz="2200" dirty="0">
                  <a:latin typeface="Abadi MT Condensed Light"/>
                  <a:cs typeface="Abadi MT Condensed Light"/>
                </a:rPr>
                <a:t>SOCIAL</a:t>
              </a:r>
            </a:p>
          </p:txBody>
        </p:sp>
        <p:sp>
          <p:nvSpPr>
            <p:cNvPr id="11" name="TextBox 10"/>
            <p:cNvSpPr txBox="1"/>
            <p:nvPr/>
          </p:nvSpPr>
          <p:spPr>
            <a:xfrm>
              <a:off x="7329675" y="6123722"/>
              <a:ext cx="800219" cy="228070"/>
            </a:xfrm>
            <a:prstGeom prst="rect">
              <a:avLst/>
            </a:prstGeom>
            <a:noFill/>
          </p:spPr>
          <p:txBody>
            <a:bodyPr wrap="square" rtlCol="0">
              <a:spAutoFit/>
            </a:bodyPr>
            <a:lstStyle/>
            <a:p>
              <a:r>
                <a:rPr lang="en-GB" sz="2200" dirty="0">
                  <a:latin typeface="Abadi MT Condensed Light"/>
                  <a:cs typeface="Abadi MT Condensed Light"/>
                </a:rPr>
                <a:t>CULTURAL</a:t>
              </a:r>
            </a:p>
          </p:txBody>
        </p:sp>
      </p:grpSp>
      <p:sp>
        <p:nvSpPr>
          <p:cNvPr id="12" name="TextBox 11"/>
          <p:cNvSpPr txBox="1"/>
          <p:nvPr/>
        </p:nvSpPr>
        <p:spPr>
          <a:xfrm>
            <a:off x="4876801" y="4876800"/>
            <a:ext cx="822661" cy="523220"/>
          </a:xfrm>
          <a:prstGeom prst="rect">
            <a:avLst/>
          </a:prstGeom>
          <a:noFill/>
        </p:spPr>
        <p:txBody>
          <a:bodyPr wrap="none" rtlCol="0">
            <a:spAutoFit/>
          </a:bodyPr>
          <a:lstStyle/>
          <a:p>
            <a:r>
              <a:rPr lang="en-GB" sz="1400" dirty="0">
                <a:latin typeface="Abadi MT Condensed Light"/>
                <a:cs typeface="Abadi MT Condensed Light"/>
              </a:rPr>
              <a:t>INTERNAL </a:t>
            </a:r>
          </a:p>
          <a:p>
            <a:r>
              <a:rPr lang="en-GB" sz="1400" dirty="0">
                <a:latin typeface="Abadi MT Condensed Light"/>
                <a:cs typeface="Abadi MT Condensed Light"/>
              </a:rPr>
              <a:t>TO AGENT</a:t>
            </a:r>
          </a:p>
        </p:txBody>
      </p:sp>
      <p:sp>
        <p:nvSpPr>
          <p:cNvPr id="13" name="TextBox 12"/>
          <p:cNvSpPr txBox="1"/>
          <p:nvPr/>
        </p:nvSpPr>
        <p:spPr>
          <a:xfrm>
            <a:off x="8458201" y="4876800"/>
            <a:ext cx="1031527" cy="523220"/>
          </a:xfrm>
          <a:prstGeom prst="rect">
            <a:avLst/>
          </a:prstGeom>
          <a:noFill/>
        </p:spPr>
        <p:txBody>
          <a:bodyPr wrap="none" rtlCol="0">
            <a:spAutoFit/>
          </a:bodyPr>
          <a:lstStyle/>
          <a:p>
            <a:pPr algn="r"/>
            <a:r>
              <a:rPr lang="en-GB" sz="1400" dirty="0">
                <a:latin typeface="Abadi MT Condensed Light"/>
                <a:cs typeface="Abadi MT Condensed Light"/>
              </a:rPr>
              <a:t>SOCIAL/ </a:t>
            </a:r>
          </a:p>
          <a:p>
            <a:pPr algn="r"/>
            <a:r>
              <a:rPr lang="en-GB" sz="1400" dirty="0">
                <a:latin typeface="Abadi MT Condensed Light"/>
                <a:cs typeface="Abadi MT Condensed Light"/>
              </a:rPr>
              <a:t>COOPERATIVE</a:t>
            </a:r>
          </a:p>
        </p:txBody>
      </p:sp>
      <p:sp>
        <p:nvSpPr>
          <p:cNvPr id="14" name="TextBox 13"/>
          <p:cNvSpPr txBox="1"/>
          <p:nvPr/>
        </p:nvSpPr>
        <p:spPr>
          <a:xfrm>
            <a:off x="4428218" y="4495800"/>
            <a:ext cx="600983" cy="523220"/>
          </a:xfrm>
          <a:prstGeom prst="rect">
            <a:avLst/>
          </a:prstGeom>
          <a:noFill/>
        </p:spPr>
        <p:txBody>
          <a:bodyPr wrap="none" rtlCol="0">
            <a:spAutoFit/>
          </a:bodyPr>
          <a:lstStyle/>
          <a:p>
            <a:pPr algn="r"/>
            <a:r>
              <a:rPr lang="en-GB" sz="1400" dirty="0">
                <a:solidFill>
                  <a:srgbClr val="000000"/>
                </a:solidFill>
                <a:latin typeface="Abadi MT Condensed Light"/>
                <a:cs typeface="Abadi MT Condensed Light"/>
              </a:rPr>
              <a:t>RE-</a:t>
            </a:r>
          </a:p>
          <a:p>
            <a:pPr algn="r"/>
            <a:r>
              <a:rPr lang="en-GB" sz="1400" dirty="0">
                <a:solidFill>
                  <a:srgbClr val="000000"/>
                </a:solidFill>
                <a:latin typeface="Abadi MT Condensed Light"/>
                <a:cs typeface="Abadi MT Condensed Light"/>
              </a:rPr>
              <a:t>ACTIVE</a:t>
            </a:r>
          </a:p>
        </p:txBody>
      </p:sp>
      <p:sp>
        <p:nvSpPr>
          <p:cNvPr id="15" name="TextBox 14"/>
          <p:cNvSpPr txBox="1"/>
          <p:nvPr/>
        </p:nvSpPr>
        <p:spPr>
          <a:xfrm>
            <a:off x="4343401" y="1600200"/>
            <a:ext cx="611027" cy="523220"/>
          </a:xfrm>
          <a:prstGeom prst="rect">
            <a:avLst/>
          </a:prstGeom>
          <a:noFill/>
        </p:spPr>
        <p:txBody>
          <a:bodyPr wrap="none" rtlCol="0">
            <a:spAutoFit/>
          </a:bodyPr>
          <a:lstStyle/>
          <a:p>
            <a:pPr algn="r"/>
            <a:r>
              <a:rPr lang="en-GB" sz="1400" dirty="0">
                <a:solidFill>
                  <a:srgbClr val="000000"/>
                </a:solidFill>
                <a:latin typeface="Abadi MT Condensed Light"/>
                <a:cs typeface="Abadi MT Condensed Light"/>
              </a:rPr>
              <a:t>PRO-</a:t>
            </a:r>
          </a:p>
          <a:p>
            <a:pPr algn="r"/>
            <a:r>
              <a:rPr lang="en-GB" sz="1400" dirty="0">
                <a:solidFill>
                  <a:srgbClr val="000000"/>
                </a:solidFill>
                <a:latin typeface="Abadi MT Condensed Light"/>
                <a:cs typeface="Abadi MT Condensed Light"/>
              </a:rPr>
              <a:t>ACTIVE</a:t>
            </a:r>
          </a:p>
        </p:txBody>
      </p:sp>
      <p:sp>
        <p:nvSpPr>
          <p:cNvPr id="16" name="TextBox 15"/>
          <p:cNvSpPr txBox="1"/>
          <p:nvPr/>
        </p:nvSpPr>
        <p:spPr>
          <a:xfrm>
            <a:off x="9372601" y="2971800"/>
            <a:ext cx="791039" cy="523220"/>
          </a:xfrm>
          <a:prstGeom prst="rect">
            <a:avLst/>
          </a:prstGeom>
          <a:noFill/>
        </p:spPr>
        <p:txBody>
          <a:bodyPr wrap="none" rtlCol="0">
            <a:spAutoFit/>
          </a:bodyPr>
          <a:lstStyle/>
          <a:p>
            <a:r>
              <a:rPr lang="en-GB" sz="1400" dirty="0">
                <a:latin typeface="Abadi MT Condensed Light"/>
                <a:cs typeface="Abadi MT Condensed Light"/>
              </a:rPr>
              <a:t>MIXED-</a:t>
            </a:r>
          </a:p>
          <a:p>
            <a:r>
              <a:rPr lang="en-GB" sz="1400" dirty="0">
                <a:latin typeface="Abadi MT Condensed Light"/>
                <a:cs typeface="Abadi MT Condensed Light"/>
              </a:rPr>
              <a:t>INITIATIVE</a:t>
            </a:r>
          </a:p>
        </p:txBody>
      </p:sp>
      <p:sp>
        <p:nvSpPr>
          <p:cNvPr id="18" name="Date Placeholder 17"/>
          <p:cNvSpPr>
            <a:spLocks noGrp="1"/>
          </p:cNvSpPr>
          <p:nvPr>
            <p:ph type="dt" sz="half" idx="10"/>
          </p:nvPr>
        </p:nvSpPr>
        <p:spPr/>
        <p:txBody>
          <a:bodyPr/>
          <a:lstStyle/>
          <a:p>
            <a:r>
              <a:rPr lang="sv-SE" smtClean="0"/>
              <a:t>2018-11-08</a:t>
            </a:r>
            <a:endParaRPr lang="sv-SE" sz="1400"/>
          </a:p>
        </p:txBody>
      </p:sp>
      <p:sp>
        <p:nvSpPr>
          <p:cNvPr id="3" name="Platshållare för bildnummer 2"/>
          <p:cNvSpPr>
            <a:spLocks noGrp="1"/>
          </p:cNvSpPr>
          <p:nvPr>
            <p:ph type="sldNum" sz="quarter" idx="12"/>
          </p:nvPr>
        </p:nvSpPr>
        <p:spPr/>
        <p:txBody>
          <a:bodyPr/>
          <a:lstStyle/>
          <a:p>
            <a:pPr>
              <a:defRPr/>
            </a:pPr>
            <a:fld id="{1FEE1F58-C497-8D4D-9AA3-6F68D35D66A6}" type="slidenum">
              <a:rPr lang="sv-SE" smtClean="0"/>
              <a:pPr>
                <a:defRPr/>
              </a:pPr>
              <a:t>66</a:t>
            </a:fld>
            <a:endParaRPr lang="sv-SE" sz="1400" dirty="0"/>
          </a:p>
        </p:txBody>
      </p:sp>
    </p:spTree>
    <p:extLst>
      <p:ext uri="{BB962C8B-B14F-4D97-AF65-F5344CB8AC3E}">
        <p14:creationId xmlns:p14="http://schemas.microsoft.com/office/powerpoint/2010/main" val="13204461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33117" y="1657243"/>
            <a:ext cx="3463574" cy="2788125"/>
          </a:xfrm>
          <a:prstGeom prst="rect">
            <a:avLst/>
          </a:prstGeom>
          <a:solidFill>
            <a:schemeClr val="accent3">
              <a:lumMod val="40000"/>
              <a:lumOff val="60000"/>
            </a:schemeClr>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2431171" y="2483510"/>
            <a:ext cx="4048250" cy="3311345"/>
          </a:xfrm>
          <a:prstGeom prst="rect">
            <a:avLst/>
          </a:prstGeom>
          <a:solidFill>
            <a:schemeClr val="accent1">
              <a:lumMod val="20000"/>
              <a:lumOff val="80000"/>
              <a:alpha val="57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latin typeface="Abadi MT Condensed Light"/>
              <a:cs typeface="Abadi MT Condensed Light"/>
            </a:endParaRPr>
          </a:p>
        </p:txBody>
      </p:sp>
      <p:cxnSp>
        <p:nvCxnSpPr>
          <p:cNvPr id="7" name="Straight Connector 6"/>
          <p:cNvCxnSpPr/>
          <p:nvPr/>
        </p:nvCxnSpPr>
        <p:spPr>
          <a:xfrm flipV="1">
            <a:off x="2431171" y="4445367"/>
            <a:ext cx="2301946" cy="1349488"/>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6479421" y="4445368"/>
            <a:ext cx="1717270" cy="1349487"/>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431171" y="1657242"/>
            <a:ext cx="2301946" cy="826268"/>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479421" y="1657243"/>
            <a:ext cx="1717270" cy="826267"/>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 name="Group 46"/>
          <p:cNvGrpSpPr/>
          <p:nvPr/>
        </p:nvGrpSpPr>
        <p:grpSpPr>
          <a:xfrm>
            <a:off x="6859863" y="5100094"/>
            <a:ext cx="3656964" cy="1613318"/>
            <a:chOff x="5335863" y="5100094"/>
            <a:chExt cx="3656964" cy="1613318"/>
          </a:xfrm>
        </p:grpSpPr>
        <p:sp>
          <p:nvSpPr>
            <p:cNvPr id="25" name="TextBox 24"/>
            <p:cNvSpPr txBox="1"/>
            <p:nvPr/>
          </p:nvSpPr>
          <p:spPr>
            <a:xfrm>
              <a:off x="5335863" y="5930842"/>
              <a:ext cx="992492" cy="523220"/>
            </a:xfrm>
            <a:prstGeom prst="rect">
              <a:avLst/>
            </a:prstGeom>
            <a:noFill/>
          </p:spPr>
          <p:txBody>
            <a:bodyPr wrap="none" rtlCol="0">
              <a:spAutoFit/>
            </a:bodyPr>
            <a:lstStyle/>
            <a:p>
              <a:r>
                <a:rPr lang="en-GB" sz="1400" b="1" dirty="0">
                  <a:latin typeface="Abadi MT Condensed Light"/>
                  <a:cs typeface="Abadi MT Condensed Light"/>
                </a:rPr>
                <a:t>FRONT WALL:</a:t>
              </a:r>
            </a:p>
            <a:p>
              <a:r>
                <a:rPr lang="en-GB" sz="1400" b="1" dirty="0">
                  <a:latin typeface="Abadi MT Condensed Light"/>
                  <a:cs typeface="Abadi MT Condensed Light"/>
                </a:rPr>
                <a:t>CONTEXT II</a:t>
              </a:r>
            </a:p>
          </p:txBody>
        </p:sp>
        <p:sp>
          <p:nvSpPr>
            <p:cNvPr id="54" name="Rectangle 53"/>
            <p:cNvSpPr/>
            <p:nvPr/>
          </p:nvSpPr>
          <p:spPr>
            <a:xfrm>
              <a:off x="6328355" y="5100094"/>
              <a:ext cx="2603611" cy="1613318"/>
            </a:xfrm>
            <a:prstGeom prst="rect">
              <a:avLst/>
            </a:prstGeom>
            <a:solidFill>
              <a:srgbClr val="DCE6F2">
                <a:alpha val="53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latin typeface="Abadi MT Condensed Light"/>
                <a:cs typeface="Abadi MT Condensed Light"/>
              </a:endParaRPr>
            </a:p>
          </p:txBody>
        </p:sp>
        <p:sp>
          <p:nvSpPr>
            <p:cNvPr id="58" name="TextBox 57"/>
            <p:cNvSpPr txBox="1"/>
            <p:nvPr/>
          </p:nvSpPr>
          <p:spPr>
            <a:xfrm>
              <a:off x="7060371" y="5226198"/>
              <a:ext cx="1197764" cy="523220"/>
            </a:xfrm>
            <a:prstGeom prst="rect">
              <a:avLst/>
            </a:prstGeom>
            <a:noFill/>
            <a:effectLst/>
          </p:spPr>
          <p:txBody>
            <a:bodyPr wrap="none" rtlCol="0">
              <a:spAutoFit/>
            </a:bodyPr>
            <a:lstStyle/>
            <a:p>
              <a:pPr algn="ctr"/>
              <a:r>
                <a:rPr lang="en-GB" sz="1400" b="1" dirty="0">
                  <a:latin typeface="Abadi MT Condensed Light"/>
                  <a:cs typeface="Abadi MT Condensed Light"/>
                </a:rPr>
                <a:t>DIGITAL/MENTAL</a:t>
              </a:r>
            </a:p>
            <a:p>
              <a:pPr algn="ctr"/>
              <a:r>
                <a:rPr lang="en-GB" sz="1400" b="1" dirty="0">
                  <a:latin typeface="Abadi MT Condensed Light"/>
                  <a:cs typeface="Abadi MT Condensed Light"/>
                </a:rPr>
                <a:t>SPACE</a:t>
              </a:r>
            </a:p>
          </p:txBody>
        </p:sp>
        <p:cxnSp>
          <p:nvCxnSpPr>
            <p:cNvPr id="59" name="Straight Connector 58"/>
            <p:cNvCxnSpPr/>
            <p:nvPr/>
          </p:nvCxnSpPr>
          <p:spPr>
            <a:xfrm>
              <a:off x="6397713" y="6575744"/>
              <a:ext cx="2511574" cy="1588"/>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61" name="TextBox 60"/>
            <p:cNvSpPr txBox="1"/>
            <p:nvPr/>
          </p:nvSpPr>
          <p:spPr>
            <a:xfrm>
              <a:off x="6269494" y="6305852"/>
              <a:ext cx="684803" cy="307777"/>
            </a:xfrm>
            <a:prstGeom prst="rect">
              <a:avLst/>
            </a:prstGeom>
            <a:noFill/>
          </p:spPr>
          <p:txBody>
            <a:bodyPr wrap="none" rtlCol="0">
              <a:spAutoFit/>
            </a:bodyPr>
            <a:lstStyle/>
            <a:p>
              <a:r>
                <a:rPr lang="en-GB" sz="1400" dirty="0">
                  <a:latin typeface="Abadi MT Condensed Light"/>
                  <a:cs typeface="Abadi MT Condensed Light"/>
                </a:rPr>
                <a:t>MENTAL</a:t>
              </a:r>
            </a:p>
          </p:txBody>
        </p:sp>
        <p:sp>
          <p:nvSpPr>
            <p:cNvPr id="62" name="TextBox 61"/>
            <p:cNvSpPr txBox="1"/>
            <p:nvPr/>
          </p:nvSpPr>
          <p:spPr>
            <a:xfrm>
              <a:off x="8372144" y="6301987"/>
              <a:ext cx="620683" cy="307777"/>
            </a:xfrm>
            <a:prstGeom prst="rect">
              <a:avLst/>
            </a:prstGeom>
            <a:noFill/>
          </p:spPr>
          <p:txBody>
            <a:bodyPr wrap="none" rtlCol="0">
              <a:spAutoFit/>
            </a:bodyPr>
            <a:lstStyle/>
            <a:p>
              <a:r>
                <a:rPr lang="en-GB" sz="1400" dirty="0">
                  <a:latin typeface="Abadi MT Condensed Light"/>
                  <a:cs typeface="Abadi MT Condensed Light"/>
                </a:rPr>
                <a:t>SOCIAL</a:t>
              </a:r>
            </a:p>
          </p:txBody>
        </p:sp>
        <p:sp>
          <p:nvSpPr>
            <p:cNvPr id="63" name="TextBox 62"/>
            <p:cNvSpPr txBox="1"/>
            <p:nvPr/>
          </p:nvSpPr>
          <p:spPr>
            <a:xfrm>
              <a:off x="7329675" y="6123722"/>
              <a:ext cx="800219" cy="307777"/>
            </a:xfrm>
            <a:prstGeom prst="rect">
              <a:avLst/>
            </a:prstGeom>
            <a:noFill/>
          </p:spPr>
          <p:txBody>
            <a:bodyPr wrap="none" rtlCol="0">
              <a:spAutoFit/>
            </a:bodyPr>
            <a:lstStyle/>
            <a:p>
              <a:r>
                <a:rPr lang="en-GB" sz="1400" dirty="0">
                  <a:latin typeface="Abadi MT Condensed Light"/>
                  <a:cs typeface="Abadi MT Condensed Light"/>
                </a:rPr>
                <a:t>CULTURAL</a:t>
              </a:r>
            </a:p>
          </p:txBody>
        </p:sp>
      </p:grpSp>
      <p:sp>
        <p:nvSpPr>
          <p:cNvPr id="64" name="TextBox 63"/>
          <p:cNvSpPr txBox="1"/>
          <p:nvPr/>
        </p:nvSpPr>
        <p:spPr>
          <a:xfrm>
            <a:off x="4620448" y="4404864"/>
            <a:ext cx="666336" cy="307777"/>
          </a:xfrm>
          <a:prstGeom prst="rect">
            <a:avLst/>
          </a:prstGeom>
          <a:noFill/>
        </p:spPr>
        <p:txBody>
          <a:bodyPr wrap="none" rtlCol="0">
            <a:spAutoFit/>
          </a:bodyPr>
          <a:lstStyle/>
          <a:p>
            <a:r>
              <a:rPr lang="en-GB" sz="1400" i="1" dirty="0">
                <a:latin typeface="Abadi MT Condensed Light"/>
                <a:cs typeface="Abadi MT Condensed Light"/>
              </a:rPr>
              <a:t>sensors</a:t>
            </a:r>
          </a:p>
        </p:txBody>
      </p:sp>
      <p:grpSp>
        <p:nvGrpSpPr>
          <p:cNvPr id="6" name="Group 48"/>
          <p:cNvGrpSpPr/>
          <p:nvPr/>
        </p:nvGrpSpPr>
        <p:grpSpPr>
          <a:xfrm>
            <a:off x="7720689" y="385648"/>
            <a:ext cx="2860019" cy="1865710"/>
            <a:chOff x="6196688" y="385648"/>
            <a:chExt cx="2860019" cy="1865710"/>
          </a:xfrm>
        </p:grpSpPr>
        <p:sp>
          <p:nvSpPr>
            <p:cNvPr id="24" name="TextBox 23"/>
            <p:cNvSpPr txBox="1"/>
            <p:nvPr/>
          </p:nvSpPr>
          <p:spPr>
            <a:xfrm>
              <a:off x="6196688" y="532988"/>
              <a:ext cx="897814" cy="523220"/>
            </a:xfrm>
            <a:prstGeom prst="rect">
              <a:avLst/>
            </a:prstGeom>
            <a:noFill/>
            <a:effectLst/>
          </p:spPr>
          <p:txBody>
            <a:bodyPr wrap="none" rtlCol="0">
              <a:spAutoFit/>
            </a:bodyPr>
            <a:lstStyle/>
            <a:p>
              <a:r>
                <a:rPr lang="en-GB" sz="1400" b="1" dirty="0">
                  <a:latin typeface="Abadi MT Condensed Light"/>
                  <a:cs typeface="Abadi MT Condensed Light"/>
                </a:rPr>
                <a:t>BACK WALL:</a:t>
              </a:r>
            </a:p>
            <a:p>
              <a:r>
                <a:rPr lang="en-GB" sz="1400" b="1" dirty="0">
                  <a:latin typeface="Abadi MT Condensed Light"/>
                  <a:cs typeface="Abadi MT Condensed Light"/>
                </a:rPr>
                <a:t>CONTEXT I</a:t>
              </a:r>
            </a:p>
          </p:txBody>
        </p:sp>
        <p:sp>
          <p:nvSpPr>
            <p:cNvPr id="53" name="Rectangle 52"/>
            <p:cNvSpPr/>
            <p:nvPr/>
          </p:nvSpPr>
          <p:spPr>
            <a:xfrm>
              <a:off x="7302733" y="385648"/>
              <a:ext cx="1219012" cy="816414"/>
            </a:xfrm>
            <a:prstGeom prst="rect">
              <a:avLst/>
            </a:prstGeom>
            <a:solidFill>
              <a:srgbClr val="D7E4B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latin typeface="Abadi MT Condensed Light"/>
                <a:cs typeface="Abadi MT Condensed Light"/>
              </a:endParaRPr>
            </a:p>
          </p:txBody>
        </p:sp>
        <p:sp>
          <p:nvSpPr>
            <p:cNvPr id="55" name="TextBox 54"/>
            <p:cNvSpPr txBox="1"/>
            <p:nvPr/>
          </p:nvSpPr>
          <p:spPr>
            <a:xfrm>
              <a:off x="7962237" y="1235695"/>
              <a:ext cx="1094470" cy="830997"/>
            </a:xfrm>
            <a:prstGeom prst="rect">
              <a:avLst/>
            </a:prstGeom>
            <a:noFill/>
          </p:spPr>
          <p:txBody>
            <a:bodyPr wrap="none" rtlCol="0">
              <a:spAutoFit/>
            </a:bodyPr>
            <a:lstStyle/>
            <a:p>
              <a:r>
                <a:rPr lang="en-GB" sz="1200" dirty="0">
                  <a:latin typeface="Abadi MT Condensed Light"/>
                  <a:cs typeface="Abadi MT Condensed Light"/>
                </a:rPr>
                <a:t>LOCATION</a:t>
              </a:r>
            </a:p>
            <a:p>
              <a:r>
                <a:rPr lang="en-GB" sz="1200" dirty="0">
                  <a:latin typeface="Abadi MT Condensed Light"/>
                  <a:cs typeface="Abadi MT Condensed Light"/>
                </a:rPr>
                <a:t>PROXIMITY</a:t>
              </a:r>
            </a:p>
            <a:p>
              <a:r>
                <a:rPr lang="en-GB" sz="1200" dirty="0">
                  <a:latin typeface="Abadi MT Condensed Light"/>
                  <a:cs typeface="Abadi MT Condensed Light"/>
                </a:rPr>
                <a:t>LOCOMOTION</a:t>
              </a:r>
            </a:p>
            <a:p>
              <a:r>
                <a:rPr lang="en-GB" sz="1200" dirty="0">
                  <a:latin typeface="Abadi MT Condensed Light"/>
                  <a:cs typeface="Abadi MT Condensed Light"/>
                </a:rPr>
                <a:t>OBJECTS, ACTORS</a:t>
              </a:r>
            </a:p>
          </p:txBody>
        </p:sp>
        <p:sp>
          <p:nvSpPr>
            <p:cNvPr id="56" name="TextBox 55"/>
            <p:cNvSpPr txBox="1"/>
            <p:nvPr/>
          </p:nvSpPr>
          <p:spPr>
            <a:xfrm>
              <a:off x="6875388" y="1235695"/>
              <a:ext cx="974996" cy="1015663"/>
            </a:xfrm>
            <a:prstGeom prst="rect">
              <a:avLst/>
            </a:prstGeom>
            <a:noFill/>
          </p:spPr>
          <p:txBody>
            <a:bodyPr wrap="none" rtlCol="0">
              <a:spAutoFit/>
            </a:bodyPr>
            <a:lstStyle/>
            <a:p>
              <a:pPr algn="r"/>
              <a:r>
                <a:rPr lang="en-GB" sz="1200" dirty="0">
                  <a:latin typeface="Abadi MT Condensed Light"/>
                  <a:cs typeface="Abadi MT Condensed Light"/>
                </a:rPr>
                <a:t>BODY</a:t>
              </a:r>
            </a:p>
            <a:p>
              <a:pPr algn="r"/>
              <a:r>
                <a:rPr lang="en-GB" sz="1200" dirty="0">
                  <a:latin typeface="Abadi MT Condensed Light"/>
                  <a:cs typeface="Abadi MT Condensed Light"/>
                </a:rPr>
                <a:t>ROOM</a:t>
              </a:r>
            </a:p>
            <a:p>
              <a:pPr algn="r"/>
              <a:r>
                <a:rPr lang="en-GB" sz="1200" dirty="0">
                  <a:latin typeface="Abadi MT Condensed Light"/>
                  <a:cs typeface="Abadi MT Condensed Light"/>
                </a:rPr>
                <a:t>HOME</a:t>
              </a:r>
            </a:p>
            <a:p>
              <a:pPr algn="r"/>
              <a:r>
                <a:rPr lang="en-GB" sz="1200" dirty="0">
                  <a:latin typeface="Abadi MT Condensed Light"/>
                  <a:cs typeface="Abadi MT Condensed Light"/>
                </a:rPr>
                <a:t>OUTDOOR ENV</a:t>
              </a:r>
            </a:p>
            <a:p>
              <a:pPr algn="r"/>
              <a:r>
                <a:rPr lang="en-GB" sz="1200" dirty="0">
                  <a:latin typeface="Abadi MT Condensed Light"/>
                  <a:cs typeface="Abadi MT Condensed Light"/>
                </a:rPr>
                <a:t>VILLAGE, TOWN</a:t>
              </a:r>
            </a:p>
          </p:txBody>
        </p:sp>
        <p:sp>
          <p:nvSpPr>
            <p:cNvPr id="57" name="TextBox 56"/>
            <p:cNvSpPr txBox="1"/>
            <p:nvPr/>
          </p:nvSpPr>
          <p:spPr>
            <a:xfrm>
              <a:off x="7506853" y="453608"/>
              <a:ext cx="774571" cy="738664"/>
            </a:xfrm>
            <a:prstGeom prst="rect">
              <a:avLst/>
            </a:prstGeom>
            <a:noFill/>
            <a:effectLst/>
          </p:spPr>
          <p:txBody>
            <a:bodyPr wrap="none" rtlCol="0">
              <a:spAutoFit/>
            </a:bodyPr>
            <a:lstStyle/>
            <a:p>
              <a:pPr algn="ctr"/>
              <a:r>
                <a:rPr lang="en-GB" sz="1400" b="1" dirty="0">
                  <a:latin typeface="Abadi MT Condensed Light"/>
                  <a:cs typeface="Abadi MT Condensed Light"/>
                </a:rPr>
                <a:t>PHYSICAL</a:t>
              </a:r>
            </a:p>
            <a:p>
              <a:pPr algn="ctr"/>
              <a:r>
                <a:rPr lang="en-GB" sz="1400" b="1" dirty="0">
                  <a:latin typeface="Abadi MT Condensed Light"/>
                  <a:cs typeface="Abadi MT Condensed Light"/>
                </a:rPr>
                <a:t>SPACE</a:t>
              </a:r>
            </a:p>
            <a:p>
              <a:pPr algn="ctr"/>
              <a:r>
                <a:rPr lang="en-GB" sz="1400" b="1" dirty="0">
                  <a:latin typeface="Abadi MT Condensed Light"/>
                  <a:cs typeface="Abadi MT Condensed Light"/>
                </a:rPr>
                <a:t>3D</a:t>
              </a:r>
            </a:p>
          </p:txBody>
        </p:sp>
        <p:cxnSp>
          <p:nvCxnSpPr>
            <p:cNvPr id="65" name="Straight Connector 64"/>
            <p:cNvCxnSpPr/>
            <p:nvPr/>
          </p:nvCxnSpPr>
          <p:spPr>
            <a:xfrm rot="16200000" flipV="1">
              <a:off x="7570645" y="1634376"/>
              <a:ext cx="864630"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flipV="1">
              <a:off x="7337168" y="1738142"/>
              <a:ext cx="1026431"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2" name="Group 73"/>
          <p:cNvGrpSpPr/>
          <p:nvPr/>
        </p:nvGrpSpPr>
        <p:grpSpPr>
          <a:xfrm>
            <a:off x="4824873" y="0"/>
            <a:ext cx="1631868" cy="3328744"/>
            <a:chOff x="3300873" y="0"/>
            <a:chExt cx="1631868" cy="3328744"/>
          </a:xfrm>
        </p:grpSpPr>
        <p:sp>
          <p:nvSpPr>
            <p:cNvPr id="83" name="Cloud Callout 82"/>
            <p:cNvSpPr/>
            <p:nvPr/>
          </p:nvSpPr>
          <p:spPr>
            <a:xfrm>
              <a:off x="3300873" y="0"/>
              <a:ext cx="1631868" cy="1657241"/>
            </a:xfrm>
            <a:prstGeom prst="cloudCallout">
              <a:avLst>
                <a:gd name="adj1" fmla="val 25724"/>
                <a:gd name="adj2" fmla="val 88503"/>
              </a:avLst>
            </a:prstGeom>
            <a:solidFill>
              <a:schemeClr val="bg1">
                <a:lumMod val="9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4" name="Group 50"/>
            <p:cNvGrpSpPr/>
            <p:nvPr/>
          </p:nvGrpSpPr>
          <p:grpSpPr>
            <a:xfrm>
              <a:off x="3691052" y="1835860"/>
              <a:ext cx="845537" cy="1492884"/>
              <a:chOff x="3753420" y="3161466"/>
              <a:chExt cx="845537" cy="1492884"/>
            </a:xfrm>
          </p:grpSpPr>
          <p:sp>
            <p:nvSpPr>
              <p:cNvPr id="86" name="Smiley Face 85"/>
              <p:cNvSpPr/>
              <p:nvPr/>
            </p:nvSpPr>
            <p:spPr>
              <a:xfrm>
                <a:off x="3900835" y="3161466"/>
                <a:ext cx="419567" cy="399364"/>
              </a:xfrm>
              <a:prstGeom prst="smileyFace">
                <a:avLst/>
              </a:prstGeom>
              <a:solidFill>
                <a:srgbClr val="FFFFFF"/>
              </a:solidFill>
              <a:ln>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7" name="Straight Connector 86"/>
              <p:cNvCxnSpPr>
                <a:endCxn id="86" idx="4"/>
              </p:cNvCxnSpPr>
              <p:nvPr/>
            </p:nvCxnSpPr>
            <p:spPr>
              <a:xfrm rot="16200000" flipV="1">
                <a:off x="3895154" y="3776295"/>
                <a:ext cx="430932"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5400000" flipH="1" flipV="1">
                <a:off x="3674435" y="4218165"/>
                <a:ext cx="662587"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16200000" flipV="1">
                <a:off x="3884218" y="4218165"/>
                <a:ext cx="662588"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3753420" y="3674235"/>
                <a:ext cx="357201" cy="294846"/>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83" idx="4"/>
              </p:cNvCxnSpPr>
              <p:nvPr/>
            </p:nvCxnSpPr>
            <p:spPr>
              <a:xfrm flipV="1">
                <a:off x="4110621" y="3620935"/>
                <a:ext cx="488336" cy="53300"/>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85" name="TextBox 84"/>
            <p:cNvSpPr txBox="1"/>
            <p:nvPr/>
          </p:nvSpPr>
          <p:spPr>
            <a:xfrm>
              <a:off x="3406560" y="158847"/>
              <a:ext cx="1442147" cy="1384995"/>
            </a:xfrm>
            <a:prstGeom prst="rect">
              <a:avLst/>
            </a:prstGeom>
            <a:noFill/>
          </p:spPr>
          <p:txBody>
            <a:bodyPr wrap="none" rtlCol="0">
              <a:spAutoFit/>
            </a:bodyPr>
            <a:lstStyle/>
            <a:p>
              <a:pPr algn="ctr"/>
              <a:r>
                <a:rPr lang="en-GB" sz="1200" dirty="0">
                  <a:latin typeface="Abadi MT Condensed Light"/>
                  <a:cs typeface="Abadi MT Condensed Light"/>
                </a:rPr>
                <a:t>AGENT/ACTOR: </a:t>
              </a:r>
            </a:p>
            <a:p>
              <a:pPr algn="ctr"/>
              <a:r>
                <a:rPr lang="en-GB" sz="1200" dirty="0">
                  <a:latin typeface="Abadi MT Condensed Light"/>
                  <a:cs typeface="Abadi MT Condensed Light"/>
                </a:rPr>
                <a:t>AUTONOMOUS?</a:t>
              </a:r>
            </a:p>
            <a:p>
              <a:pPr algn="ctr"/>
              <a:r>
                <a:rPr lang="en-GB" sz="1200" dirty="0">
                  <a:latin typeface="Abadi MT Condensed Light"/>
                  <a:cs typeface="Abadi MT Condensed Light"/>
                </a:rPr>
                <a:t>CAPABLE, DEVELOPING?</a:t>
              </a:r>
            </a:p>
            <a:p>
              <a:pPr algn="ctr"/>
              <a:r>
                <a:rPr lang="en-GB" sz="1200" dirty="0">
                  <a:latin typeface="Abadi MT Condensed Light"/>
                  <a:cs typeface="Abadi MT Condensed Light"/>
                </a:rPr>
                <a:t>SOCIAL?</a:t>
              </a:r>
            </a:p>
            <a:p>
              <a:pPr algn="ctr"/>
              <a:r>
                <a:rPr lang="en-GB" sz="1200" dirty="0">
                  <a:latin typeface="Abadi MT Condensed Light"/>
                  <a:cs typeface="Abadi MT Condensed Light"/>
                </a:rPr>
                <a:t>REACTIVE?</a:t>
              </a:r>
            </a:p>
            <a:p>
              <a:pPr algn="ctr"/>
              <a:r>
                <a:rPr lang="en-GB" sz="1200" dirty="0">
                  <a:latin typeface="Abadi MT Condensed Light"/>
                  <a:cs typeface="Abadi MT Condensed Light"/>
                </a:rPr>
                <a:t>PROACTIVE?</a:t>
              </a:r>
            </a:p>
            <a:p>
              <a:pPr algn="ctr"/>
              <a:r>
                <a:rPr lang="en-GB" sz="1200" dirty="0">
                  <a:latin typeface="Abadi MT Condensed Light"/>
                  <a:cs typeface="Abadi MT Condensed Light"/>
                </a:rPr>
                <a:t>MORAL?</a:t>
              </a:r>
            </a:p>
          </p:txBody>
        </p:sp>
      </p:grpSp>
      <p:sp>
        <p:nvSpPr>
          <p:cNvPr id="92" name="Oval 91"/>
          <p:cNvSpPr/>
          <p:nvPr/>
        </p:nvSpPr>
        <p:spPr bwMode="auto">
          <a:xfrm rot="19499886">
            <a:off x="1742173" y="4673332"/>
            <a:ext cx="3733800" cy="609600"/>
          </a:xfrm>
          <a:prstGeom prst="ellipse">
            <a:avLst/>
          </a:prstGeom>
          <a:solidFill>
            <a:schemeClr val="bg1">
              <a:alpha val="8100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latin typeface="Verdana" pitchFamily="36" charset="0"/>
            </a:endParaRPr>
          </a:p>
        </p:txBody>
      </p:sp>
      <p:sp>
        <p:nvSpPr>
          <p:cNvPr id="94" name="Oval 93"/>
          <p:cNvSpPr/>
          <p:nvPr/>
        </p:nvSpPr>
        <p:spPr bwMode="auto">
          <a:xfrm>
            <a:off x="2057401" y="5638800"/>
            <a:ext cx="4935937" cy="855080"/>
          </a:xfrm>
          <a:prstGeom prst="ellipse">
            <a:avLst/>
          </a:prstGeom>
          <a:solidFill>
            <a:schemeClr val="accent1">
              <a:lumMod val="75000"/>
              <a:alpha val="5300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latin typeface="Verdana" pitchFamily="36" charset="0"/>
            </a:endParaRPr>
          </a:p>
        </p:txBody>
      </p:sp>
      <p:sp>
        <p:nvSpPr>
          <p:cNvPr id="93" name="Oval 92"/>
          <p:cNvSpPr/>
          <p:nvPr/>
        </p:nvSpPr>
        <p:spPr bwMode="auto">
          <a:xfrm rot="16200000">
            <a:off x="76201" y="3657600"/>
            <a:ext cx="4114800" cy="914400"/>
          </a:xfrm>
          <a:prstGeom prst="ellipse">
            <a:avLst/>
          </a:prstGeom>
          <a:solidFill>
            <a:schemeClr val="tx1">
              <a:alpha val="5100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latin typeface="Verdana" pitchFamily="36" charset="0"/>
            </a:endParaRPr>
          </a:p>
        </p:txBody>
      </p:sp>
      <p:grpSp>
        <p:nvGrpSpPr>
          <p:cNvPr id="81" name="Group 80"/>
          <p:cNvGrpSpPr/>
          <p:nvPr/>
        </p:nvGrpSpPr>
        <p:grpSpPr>
          <a:xfrm>
            <a:off x="1752601" y="2438400"/>
            <a:ext cx="5591639" cy="3418820"/>
            <a:chOff x="228600" y="2438400"/>
            <a:chExt cx="5591639" cy="3418820"/>
          </a:xfrm>
        </p:grpSpPr>
        <p:sp>
          <p:nvSpPr>
            <p:cNvPr id="77" name="TextBox 76"/>
            <p:cNvSpPr txBox="1"/>
            <p:nvPr/>
          </p:nvSpPr>
          <p:spPr>
            <a:xfrm>
              <a:off x="313417" y="5334000"/>
              <a:ext cx="600983" cy="523220"/>
            </a:xfrm>
            <a:prstGeom prst="rect">
              <a:avLst/>
            </a:prstGeom>
            <a:noFill/>
          </p:spPr>
          <p:txBody>
            <a:bodyPr wrap="none" rtlCol="0">
              <a:spAutoFit/>
            </a:bodyPr>
            <a:lstStyle/>
            <a:p>
              <a:pPr algn="r"/>
              <a:r>
                <a:rPr lang="en-GB" sz="1400" dirty="0">
                  <a:solidFill>
                    <a:schemeClr val="bg1"/>
                  </a:solidFill>
                  <a:latin typeface="Abadi MT Condensed Light"/>
                  <a:cs typeface="Abadi MT Condensed Light"/>
                </a:rPr>
                <a:t>RE-</a:t>
              </a:r>
            </a:p>
            <a:p>
              <a:pPr algn="r"/>
              <a:r>
                <a:rPr lang="en-GB" sz="1400" dirty="0">
                  <a:solidFill>
                    <a:schemeClr val="bg1"/>
                  </a:solidFill>
                  <a:latin typeface="Abadi MT Condensed Light"/>
                  <a:cs typeface="Abadi MT Condensed Light"/>
                </a:rPr>
                <a:t>ACTIVE</a:t>
              </a:r>
            </a:p>
          </p:txBody>
        </p:sp>
        <p:sp>
          <p:nvSpPr>
            <p:cNvPr id="79" name="TextBox 78"/>
            <p:cNvSpPr txBox="1"/>
            <p:nvPr/>
          </p:nvSpPr>
          <p:spPr>
            <a:xfrm>
              <a:off x="228600" y="2438400"/>
              <a:ext cx="611027" cy="523220"/>
            </a:xfrm>
            <a:prstGeom prst="rect">
              <a:avLst/>
            </a:prstGeom>
            <a:noFill/>
          </p:spPr>
          <p:txBody>
            <a:bodyPr wrap="none" rtlCol="0">
              <a:spAutoFit/>
            </a:bodyPr>
            <a:lstStyle/>
            <a:p>
              <a:pPr algn="r"/>
              <a:r>
                <a:rPr lang="en-GB" sz="1400" dirty="0">
                  <a:solidFill>
                    <a:schemeClr val="bg1"/>
                  </a:solidFill>
                  <a:latin typeface="Abadi MT Condensed Light"/>
                  <a:cs typeface="Abadi MT Condensed Light"/>
                </a:rPr>
                <a:t>PRO-</a:t>
              </a:r>
            </a:p>
            <a:p>
              <a:pPr algn="r"/>
              <a:r>
                <a:rPr lang="en-GB" sz="1400" dirty="0">
                  <a:solidFill>
                    <a:schemeClr val="bg1"/>
                  </a:solidFill>
                  <a:latin typeface="Abadi MT Condensed Light"/>
                  <a:cs typeface="Abadi MT Condensed Light"/>
                </a:rPr>
                <a:t>ACTIVE</a:t>
              </a:r>
            </a:p>
          </p:txBody>
        </p:sp>
        <p:sp>
          <p:nvSpPr>
            <p:cNvPr id="80" name="TextBox 79"/>
            <p:cNvSpPr txBox="1"/>
            <p:nvPr/>
          </p:nvSpPr>
          <p:spPr>
            <a:xfrm>
              <a:off x="5029200" y="3810000"/>
              <a:ext cx="791039" cy="523220"/>
            </a:xfrm>
            <a:prstGeom prst="rect">
              <a:avLst/>
            </a:prstGeom>
            <a:noFill/>
          </p:spPr>
          <p:txBody>
            <a:bodyPr wrap="none" rtlCol="0">
              <a:spAutoFit/>
            </a:bodyPr>
            <a:lstStyle/>
            <a:p>
              <a:r>
                <a:rPr lang="en-GB" sz="1400" dirty="0">
                  <a:latin typeface="Abadi MT Condensed Light"/>
                  <a:cs typeface="Abadi MT Condensed Light"/>
                </a:rPr>
                <a:t>MIXED-</a:t>
              </a:r>
            </a:p>
            <a:p>
              <a:r>
                <a:rPr lang="en-GB" sz="1400" dirty="0">
                  <a:latin typeface="Abadi MT Condensed Light"/>
                  <a:cs typeface="Abadi MT Condensed Light"/>
                </a:rPr>
                <a:t>INITIATIVE</a:t>
              </a:r>
            </a:p>
          </p:txBody>
        </p:sp>
      </p:grpSp>
      <p:sp>
        <p:nvSpPr>
          <p:cNvPr id="18" name="TextBox 17"/>
          <p:cNvSpPr txBox="1"/>
          <p:nvPr/>
        </p:nvSpPr>
        <p:spPr>
          <a:xfrm rot="19687602">
            <a:off x="2454903" y="5270868"/>
            <a:ext cx="738353" cy="523220"/>
          </a:xfrm>
          <a:prstGeom prst="rect">
            <a:avLst/>
          </a:prstGeom>
          <a:noFill/>
        </p:spPr>
        <p:txBody>
          <a:bodyPr wrap="none" rtlCol="0">
            <a:spAutoFit/>
          </a:bodyPr>
          <a:lstStyle/>
          <a:p>
            <a:r>
              <a:rPr lang="en-GB" sz="1400" dirty="0">
                <a:latin typeface="Abadi MT Condensed Light"/>
                <a:cs typeface="Abadi MT Condensed Light"/>
              </a:rPr>
              <a:t>VIRTUAL/</a:t>
            </a:r>
          </a:p>
          <a:p>
            <a:r>
              <a:rPr lang="en-GB" sz="1400" dirty="0">
                <a:latin typeface="Abadi MT Condensed Light"/>
                <a:cs typeface="Abadi MT Condensed Light"/>
              </a:rPr>
              <a:t>MENTAL</a:t>
            </a:r>
          </a:p>
        </p:txBody>
      </p:sp>
      <p:sp>
        <p:nvSpPr>
          <p:cNvPr id="19" name="TextBox 18"/>
          <p:cNvSpPr txBox="1"/>
          <p:nvPr/>
        </p:nvSpPr>
        <p:spPr>
          <a:xfrm rot="19735161">
            <a:off x="4062409" y="4342831"/>
            <a:ext cx="761747" cy="307777"/>
          </a:xfrm>
          <a:prstGeom prst="rect">
            <a:avLst/>
          </a:prstGeom>
          <a:noFill/>
        </p:spPr>
        <p:txBody>
          <a:bodyPr wrap="none" rtlCol="0">
            <a:spAutoFit/>
          </a:bodyPr>
          <a:lstStyle/>
          <a:p>
            <a:r>
              <a:rPr lang="en-GB" sz="1400" dirty="0">
                <a:latin typeface="Abadi MT Condensed Light"/>
                <a:cs typeface="Abadi MT Condensed Light"/>
              </a:rPr>
              <a:t>PHYSICAL</a:t>
            </a:r>
          </a:p>
        </p:txBody>
      </p:sp>
      <p:sp>
        <p:nvSpPr>
          <p:cNvPr id="21" name="TextBox 20"/>
          <p:cNvSpPr txBox="1"/>
          <p:nvPr/>
        </p:nvSpPr>
        <p:spPr>
          <a:xfrm>
            <a:off x="5538615" y="5754391"/>
            <a:ext cx="1031527" cy="523220"/>
          </a:xfrm>
          <a:prstGeom prst="rect">
            <a:avLst/>
          </a:prstGeom>
          <a:noFill/>
        </p:spPr>
        <p:txBody>
          <a:bodyPr wrap="none" rtlCol="0">
            <a:spAutoFit/>
          </a:bodyPr>
          <a:lstStyle/>
          <a:p>
            <a:pPr algn="r"/>
            <a:r>
              <a:rPr lang="en-GB" sz="1400" dirty="0">
                <a:latin typeface="Abadi MT Condensed Light"/>
                <a:cs typeface="Abadi MT Condensed Light"/>
              </a:rPr>
              <a:t>SOCIAL/ </a:t>
            </a:r>
          </a:p>
          <a:p>
            <a:pPr algn="r"/>
            <a:r>
              <a:rPr lang="en-GB" sz="1400" dirty="0">
                <a:latin typeface="Abadi MT Condensed Light"/>
                <a:cs typeface="Abadi MT Condensed Light"/>
              </a:rPr>
              <a:t>COOPERATIVE</a:t>
            </a:r>
          </a:p>
        </p:txBody>
      </p:sp>
      <p:sp>
        <p:nvSpPr>
          <p:cNvPr id="20" name="TextBox 19"/>
          <p:cNvSpPr txBox="1"/>
          <p:nvPr/>
        </p:nvSpPr>
        <p:spPr>
          <a:xfrm>
            <a:off x="2258098" y="5791200"/>
            <a:ext cx="822661" cy="523220"/>
          </a:xfrm>
          <a:prstGeom prst="rect">
            <a:avLst/>
          </a:prstGeom>
          <a:noFill/>
        </p:spPr>
        <p:txBody>
          <a:bodyPr wrap="none" rtlCol="0">
            <a:spAutoFit/>
          </a:bodyPr>
          <a:lstStyle/>
          <a:p>
            <a:r>
              <a:rPr lang="en-GB" sz="1400" dirty="0">
                <a:solidFill>
                  <a:schemeClr val="bg1"/>
                </a:solidFill>
                <a:latin typeface="Abadi MT Condensed Light"/>
                <a:cs typeface="Abadi MT Condensed Light"/>
              </a:rPr>
              <a:t>INTERNAL </a:t>
            </a:r>
          </a:p>
          <a:p>
            <a:r>
              <a:rPr lang="en-GB" sz="1400" dirty="0">
                <a:solidFill>
                  <a:schemeClr val="bg1"/>
                </a:solidFill>
                <a:latin typeface="Abadi MT Condensed Light"/>
                <a:cs typeface="Abadi MT Condensed Light"/>
              </a:rPr>
              <a:t>TO AGENT</a:t>
            </a:r>
          </a:p>
        </p:txBody>
      </p:sp>
      <p:sp>
        <p:nvSpPr>
          <p:cNvPr id="47" name="Date Placeholder 46"/>
          <p:cNvSpPr>
            <a:spLocks noGrp="1"/>
          </p:cNvSpPr>
          <p:nvPr>
            <p:ph type="dt" sz="half" idx="10"/>
          </p:nvPr>
        </p:nvSpPr>
        <p:spPr/>
        <p:txBody>
          <a:bodyPr/>
          <a:lstStyle/>
          <a:p>
            <a:r>
              <a:rPr lang="sv-SE" smtClean="0"/>
              <a:t>2018-11-08</a:t>
            </a:r>
            <a:endParaRPr lang="sv-SE" sz="1400"/>
          </a:p>
        </p:txBody>
      </p:sp>
      <p:sp>
        <p:nvSpPr>
          <p:cNvPr id="2" name="Platshållare för bildnummer 1"/>
          <p:cNvSpPr>
            <a:spLocks noGrp="1"/>
          </p:cNvSpPr>
          <p:nvPr>
            <p:ph type="sldNum" sz="quarter" idx="12"/>
          </p:nvPr>
        </p:nvSpPr>
        <p:spPr/>
        <p:txBody>
          <a:bodyPr/>
          <a:lstStyle/>
          <a:p>
            <a:pPr>
              <a:defRPr/>
            </a:pPr>
            <a:fld id="{1FEE1F58-C497-8D4D-9AA3-6F68D35D66A6}" type="slidenum">
              <a:rPr lang="sv-SE" smtClean="0"/>
              <a:pPr>
                <a:defRPr/>
              </a:pPr>
              <a:t>67</a:t>
            </a:fld>
            <a:endParaRPr lang="sv-SE" sz="1400" dirty="0"/>
          </a:p>
        </p:txBody>
      </p:sp>
    </p:spTree>
    <p:extLst>
      <p:ext uri="{BB962C8B-B14F-4D97-AF65-F5344CB8AC3E}">
        <p14:creationId xmlns:p14="http://schemas.microsoft.com/office/powerpoint/2010/main" val="64204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50000" decel="50000"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additive="base">
                                        <p:cTn id="12" dur="1000" fill="hold"/>
                                        <p:tgtEl>
                                          <p:spTgt spid="82"/>
                                        </p:tgtEl>
                                        <p:attrNameLst>
                                          <p:attrName>ppt_x</p:attrName>
                                        </p:attrNameLst>
                                      </p:cBhvr>
                                      <p:tavLst>
                                        <p:tav tm="0">
                                          <p:val>
                                            <p:strVal val="#ppt_x"/>
                                          </p:val>
                                        </p:tav>
                                        <p:tav tm="100000">
                                          <p:val>
                                            <p:strVal val="#ppt_x"/>
                                          </p:val>
                                        </p:tav>
                                      </p:tavLst>
                                    </p:anim>
                                    <p:anim calcmode="lin" valueType="num">
                                      <p:cBhvr additive="base">
                                        <p:cTn id="13" dur="1000" fill="hold"/>
                                        <p:tgtEl>
                                          <p:spTgt spid="8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fade">
                                      <p:cBhvr>
                                        <p:cTn id="18" dur="10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fade">
                                      <p:cBhvr>
                                        <p:cTn id="23" dur="1000"/>
                                        <p:tgtEl>
                                          <p:spTgt spid="9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4" grpId="0" animBg="1"/>
      <p:bldP spid="9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33117" y="1657243"/>
            <a:ext cx="3463574" cy="2788125"/>
          </a:xfrm>
          <a:prstGeom prst="rect">
            <a:avLst/>
          </a:prstGeom>
          <a:solidFill>
            <a:schemeClr val="accent3">
              <a:lumMod val="40000"/>
              <a:lumOff val="60000"/>
            </a:schemeClr>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Cloud Callout 77"/>
          <p:cNvSpPr/>
          <p:nvPr/>
        </p:nvSpPr>
        <p:spPr>
          <a:xfrm>
            <a:off x="4824873" y="1"/>
            <a:ext cx="1631868" cy="1657241"/>
          </a:xfrm>
          <a:prstGeom prst="cloudCallout">
            <a:avLst>
              <a:gd name="adj1" fmla="val 25724"/>
              <a:gd name="adj2" fmla="val 88503"/>
            </a:avLst>
          </a:prstGeom>
          <a:solidFill>
            <a:schemeClr val="bg1">
              <a:lumMod val="9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2431171" y="2483510"/>
            <a:ext cx="4048250" cy="3311345"/>
          </a:xfrm>
          <a:prstGeom prst="rect">
            <a:avLst/>
          </a:prstGeom>
          <a:solidFill>
            <a:schemeClr val="accent1">
              <a:lumMod val="20000"/>
              <a:lumOff val="80000"/>
              <a:alpha val="57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latin typeface="Abadi MT Condensed Light"/>
              <a:cs typeface="Abadi MT Condensed Light"/>
            </a:endParaRPr>
          </a:p>
        </p:txBody>
      </p:sp>
      <p:cxnSp>
        <p:nvCxnSpPr>
          <p:cNvPr id="7" name="Straight Connector 6"/>
          <p:cNvCxnSpPr/>
          <p:nvPr/>
        </p:nvCxnSpPr>
        <p:spPr>
          <a:xfrm flipV="1">
            <a:off x="2431171" y="4445367"/>
            <a:ext cx="2301946" cy="1349488"/>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6479421" y="4445368"/>
            <a:ext cx="1717270" cy="1349487"/>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431171" y="1657242"/>
            <a:ext cx="2301946" cy="826268"/>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479421" y="1657243"/>
            <a:ext cx="1717270" cy="826267"/>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37418" y="5334000"/>
            <a:ext cx="600983" cy="523220"/>
          </a:xfrm>
          <a:prstGeom prst="rect">
            <a:avLst/>
          </a:prstGeom>
          <a:noFill/>
        </p:spPr>
        <p:txBody>
          <a:bodyPr wrap="none" rtlCol="0">
            <a:spAutoFit/>
          </a:bodyPr>
          <a:lstStyle/>
          <a:p>
            <a:pPr algn="r"/>
            <a:r>
              <a:rPr lang="en-GB" sz="1400" dirty="0">
                <a:solidFill>
                  <a:schemeClr val="bg1"/>
                </a:solidFill>
                <a:latin typeface="Abadi MT Condensed Light"/>
                <a:cs typeface="Abadi MT Condensed Light"/>
              </a:rPr>
              <a:t>RE-</a:t>
            </a:r>
          </a:p>
          <a:p>
            <a:pPr algn="r"/>
            <a:r>
              <a:rPr lang="en-GB" sz="1400" dirty="0">
                <a:solidFill>
                  <a:schemeClr val="bg1"/>
                </a:solidFill>
                <a:latin typeface="Abadi MT Condensed Light"/>
                <a:cs typeface="Abadi MT Condensed Light"/>
              </a:rPr>
              <a:t>ACTIVE</a:t>
            </a:r>
          </a:p>
        </p:txBody>
      </p:sp>
      <p:sp>
        <p:nvSpPr>
          <p:cNvPr id="18" name="TextBox 17"/>
          <p:cNvSpPr txBox="1"/>
          <p:nvPr/>
        </p:nvSpPr>
        <p:spPr>
          <a:xfrm rot="19687602">
            <a:off x="2454903" y="5270868"/>
            <a:ext cx="738353" cy="523220"/>
          </a:xfrm>
          <a:prstGeom prst="rect">
            <a:avLst/>
          </a:prstGeom>
          <a:noFill/>
        </p:spPr>
        <p:txBody>
          <a:bodyPr wrap="none" rtlCol="0">
            <a:spAutoFit/>
          </a:bodyPr>
          <a:lstStyle/>
          <a:p>
            <a:r>
              <a:rPr lang="en-GB" sz="1400" dirty="0">
                <a:latin typeface="Abadi MT Condensed Light"/>
                <a:cs typeface="Abadi MT Condensed Light"/>
              </a:rPr>
              <a:t>VIRTUAL/</a:t>
            </a:r>
          </a:p>
          <a:p>
            <a:r>
              <a:rPr lang="en-GB" sz="1400" dirty="0">
                <a:latin typeface="Abadi MT Condensed Light"/>
                <a:cs typeface="Abadi MT Condensed Light"/>
              </a:rPr>
              <a:t>MENTAL</a:t>
            </a:r>
          </a:p>
        </p:txBody>
      </p:sp>
      <p:sp>
        <p:nvSpPr>
          <p:cNvPr id="19" name="TextBox 18"/>
          <p:cNvSpPr txBox="1"/>
          <p:nvPr/>
        </p:nvSpPr>
        <p:spPr>
          <a:xfrm rot="19735161">
            <a:off x="4062409" y="4342831"/>
            <a:ext cx="761747" cy="307777"/>
          </a:xfrm>
          <a:prstGeom prst="rect">
            <a:avLst/>
          </a:prstGeom>
          <a:noFill/>
        </p:spPr>
        <p:txBody>
          <a:bodyPr wrap="none" rtlCol="0">
            <a:spAutoFit/>
          </a:bodyPr>
          <a:lstStyle/>
          <a:p>
            <a:r>
              <a:rPr lang="en-GB" sz="1400" dirty="0">
                <a:latin typeface="Abadi MT Condensed Light"/>
                <a:cs typeface="Abadi MT Condensed Light"/>
              </a:rPr>
              <a:t>PHYSICAL</a:t>
            </a:r>
          </a:p>
        </p:txBody>
      </p:sp>
      <p:sp>
        <p:nvSpPr>
          <p:cNvPr id="20" name="TextBox 19"/>
          <p:cNvSpPr txBox="1"/>
          <p:nvPr/>
        </p:nvSpPr>
        <p:spPr>
          <a:xfrm>
            <a:off x="2258098" y="5791200"/>
            <a:ext cx="822661" cy="523220"/>
          </a:xfrm>
          <a:prstGeom prst="rect">
            <a:avLst/>
          </a:prstGeom>
          <a:noFill/>
        </p:spPr>
        <p:txBody>
          <a:bodyPr wrap="none" rtlCol="0">
            <a:spAutoFit/>
          </a:bodyPr>
          <a:lstStyle/>
          <a:p>
            <a:r>
              <a:rPr lang="en-GB" sz="1400" dirty="0">
                <a:solidFill>
                  <a:schemeClr val="bg1"/>
                </a:solidFill>
                <a:latin typeface="Abadi MT Condensed Light"/>
                <a:cs typeface="Abadi MT Condensed Light"/>
              </a:rPr>
              <a:t>INTERNAL </a:t>
            </a:r>
          </a:p>
          <a:p>
            <a:r>
              <a:rPr lang="en-GB" sz="1400" dirty="0">
                <a:solidFill>
                  <a:schemeClr val="bg1"/>
                </a:solidFill>
                <a:latin typeface="Abadi MT Condensed Light"/>
                <a:cs typeface="Abadi MT Condensed Light"/>
              </a:rPr>
              <a:t>TO AGENT</a:t>
            </a:r>
          </a:p>
        </p:txBody>
      </p:sp>
      <p:sp>
        <p:nvSpPr>
          <p:cNvPr id="21" name="TextBox 20"/>
          <p:cNvSpPr txBox="1"/>
          <p:nvPr/>
        </p:nvSpPr>
        <p:spPr>
          <a:xfrm>
            <a:off x="5538615" y="5754391"/>
            <a:ext cx="1031527" cy="523220"/>
          </a:xfrm>
          <a:prstGeom prst="rect">
            <a:avLst/>
          </a:prstGeom>
          <a:noFill/>
        </p:spPr>
        <p:txBody>
          <a:bodyPr wrap="none" rtlCol="0">
            <a:spAutoFit/>
          </a:bodyPr>
          <a:lstStyle/>
          <a:p>
            <a:pPr algn="r"/>
            <a:r>
              <a:rPr lang="en-GB" sz="1400" dirty="0">
                <a:latin typeface="Abadi MT Condensed Light"/>
                <a:cs typeface="Abadi MT Condensed Light"/>
              </a:rPr>
              <a:t>SOCIAL/ </a:t>
            </a:r>
          </a:p>
          <a:p>
            <a:pPr algn="r"/>
            <a:r>
              <a:rPr lang="en-GB" sz="1400" dirty="0">
                <a:latin typeface="Abadi MT Condensed Light"/>
                <a:cs typeface="Abadi MT Condensed Light"/>
              </a:rPr>
              <a:t>COOPERATIVE</a:t>
            </a:r>
          </a:p>
        </p:txBody>
      </p:sp>
      <p:sp>
        <p:nvSpPr>
          <p:cNvPr id="22" name="TextBox 21"/>
          <p:cNvSpPr txBox="1"/>
          <p:nvPr/>
        </p:nvSpPr>
        <p:spPr>
          <a:xfrm>
            <a:off x="1752601" y="2438400"/>
            <a:ext cx="611027" cy="523220"/>
          </a:xfrm>
          <a:prstGeom prst="rect">
            <a:avLst/>
          </a:prstGeom>
          <a:noFill/>
        </p:spPr>
        <p:txBody>
          <a:bodyPr wrap="none" rtlCol="0">
            <a:spAutoFit/>
          </a:bodyPr>
          <a:lstStyle/>
          <a:p>
            <a:pPr algn="r"/>
            <a:r>
              <a:rPr lang="en-GB" sz="1400" dirty="0">
                <a:solidFill>
                  <a:schemeClr val="bg1"/>
                </a:solidFill>
                <a:latin typeface="Abadi MT Condensed Light"/>
                <a:cs typeface="Abadi MT Condensed Light"/>
              </a:rPr>
              <a:t>PRO-</a:t>
            </a:r>
          </a:p>
          <a:p>
            <a:pPr algn="r"/>
            <a:r>
              <a:rPr lang="en-GB" sz="1400" dirty="0">
                <a:solidFill>
                  <a:schemeClr val="bg1"/>
                </a:solidFill>
                <a:latin typeface="Abadi MT Condensed Light"/>
                <a:cs typeface="Abadi MT Condensed Light"/>
              </a:rPr>
              <a:t>ACTIVE</a:t>
            </a:r>
          </a:p>
        </p:txBody>
      </p:sp>
      <p:sp>
        <p:nvSpPr>
          <p:cNvPr id="23" name="TextBox 22"/>
          <p:cNvSpPr txBox="1"/>
          <p:nvPr/>
        </p:nvSpPr>
        <p:spPr>
          <a:xfrm>
            <a:off x="6553201" y="3810000"/>
            <a:ext cx="791039" cy="523220"/>
          </a:xfrm>
          <a:prstGeom prst="rect">
            <a:avLst/>
          </a:prstGeom>
          <a:noFill/>
        </p:spPr>
        <p:txBody>
          <a:bodyPr wrap="none" rtlCol="0">
            <a:spAutoFit/>
          </a:bodyPr>
          <a:lstStyle/>
          <a:p>
            <a:r>
              <a:rPr lang="en-GB" sz="1400" dirty="0">
                <a:latin typeface="Abadi MT Condensed Light"/>
                <a:cs typeface="Abadi MT Condensed Light"/>
              </a:rPr>
              <a:t>MIXED-</a:t>
            </a:r>
          </a:p>
          <a:p>
            <a:r>
              <a:rPr lang="en-GB" sz="1400" dirty="0">
                <a:latin typeface="Abadi MT Condensed Light"/>
                <a:cs typeface="Abadi MT Condensed Light"/>
              </a:rPr>
              <a:t>INITIATIVE</a:t>
            </a:r>
          </a:p>
        </p:txBody>
      </p:sp>
      <p:grpSp>
        <p:nvGrpSpPr>
          <p:cNvPr id="2" name="Group 50"/>
          <p:cNvGrpSpPr/>
          <p:nvPr/>
        </p:nvGrpSpPr>
        <p:grpSpPr>
          <a:xfrm>
            <a:off x="5215053" y="1835860"/>
            <a:ext cx="845537" cy="1492884"/>
            <a:chOff x="3753420" y="3161466"/>
            <a:chExt cx="845537" cy="1492884"/>
          </a:xfrm>
        </p:grpSpPr>
        <p:sp>
          <p:nvSpPr>
            <p:cNvPr id="37" name="Smiley Face 36"/>
            <p:cNvSpPr/>
            <p:nvPr/>
          </p:nvSpPr>
          <p:spPr>
            <a:xfrm>
              <a:off x="3900835" y="3161466"/>
              <a:ext cx="419567" cy="399364"/>
            </a:xfrm>
            <a:prstGeom prst="smileyFace">
              <a:avLst/>
            </a:prstGeom>
            <a:solidFill>
              <a:srgbClr val="FFFFFF"/>
            </a:solidFill>
            <a:ln>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8" name="Straight Connector 37"/>
            <p:cNvCxnSpPr>
              <a:endCxn id="37" idx="4"/>
            </p:cNvCxnSpPr>
            <p:nvPr/>
          </p:nvCxnSpPr>
          <p:spPr>
            <a:xfrm rot="16200000" flipV="1">
              <a:off x="3895154" y="3776295"/>
              <a:ext cx="430932"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flipV="1">
              <a:off x="3674435" y="4218165"/>
              <a:ext cx="662587"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6200000" flipV="1">
              <a:off x="3884218" y="4218165"/>
              <a:ext cx="662588"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3753420" y="3674235"/>
              <a:ext cx="357201" cy="294846"/>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78" idx="4"/>
            </p:cNvCxnSpPr>
            <p:nvPr/>
          </p:nvCxnSpPr>
          <p:spPr>
            <a:xfrm flipV="1">
              <a:off x="4110621" y="3620935"/>
              <a:ext cx="488336" cy="53300"/>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4962607" y="158848"/>
            <a:ext cx="1378052" cy="1384995"/>
          </a:xfrm>
          <a:prstGeom prst="rect">
            <a:avLst/>
          </a:prstGeom>
          <a:noFill/>
        </p:spPr>
        <p:txBody>
          <a:bodyPr wrap="none" rtlCol="0">
            <a:spAutoFit/>
          </a:bodyPr>
          <a:lstStyle/>
          <a:p>
            <a:pPr algn="ctr"/>
            <a:r>
              <a:rPr lang="en-GB" sz="1200" dirty="0">
                <a:latin typeface="Abadi MT Condensed Light"/>
                <a:cs typeface="Abadi MT Condensed Light"/>
              </a:rPr>
              <a:t>AGENT/ACTOR: </a:t>
            </a:r>
          </a:p>
          <a:p>
            <a:pPr algn="ctr"/>
            <a:r>
              <a:rPr lang="en-GB" sz="1200" dirty="0">
                <a:latin typeface="Abadi MT Condensed Light"/>
                <a:cs typeface="Abadi MT Condensed Light"/>
              </a:rPr>
              <a:t>AUTONOMOUS</a:t>
            </a:r>
          </a:p>
          <a:p>
            <a:pPr algn="ctr"/>
            <a:r>
              <a:rPr lang="en-GB" sz="1200" dirty="0">
                <a:latin typeface="Abadi MT Condensed Light"/>
                <a:cs typeface="Abadi MT Condensed Light"/>
              </a:rPr>
              <a:t>CAPABLE, DEVELOPING</a:t>
            </a:r>
          </a:p>
          <a:p>
            <a:pPr algn="ctr"/>
            <a:r>
              <a:rPr lang="en-GB" sz="1200" dirty="0">
                <a:latin typeface="Abadi MT Condensed Light"/>
                <a:cs typeface="Abadi MT Condensed Light"/>
              </a:rPr>
              <a:t>SOCIAL</a:t>
            </a:r>
          </a:p>
          <a:p>
            <a:pPr algn="ctr"/>
            <a:r>
              <a:rPr lang="en-GB" sz="1200" dirty="0">
                <a:latin typeface="Abadi MT Condensed Light"/>
                <a:cs typeface="Abadi MT Condensed Light"/>
              </a:rPr>
              <a:t>REACTIVE</a:t>
            </a:r>
          </a:p>
          <a:p>
            <a:pPr algn="ctr"/>
            <a:r>
              <a:rPr lang="en-GB" sz="1200" dirty="0">
                <a:latin typeface="Abadi MT Condensed Light"/>
                <a:cs typeface="Abadi MT Condensed Light"/>
              </a:rPr>
              <a:t>PROACTIVE</a:t>
            </a:r>
          </a:p>
          <a:p>
            <a:pPr algn="ctr"/>
            <a:r>
              <a:rPr lang="en-GB" sz="1200" dirty="0">
                <a:latin typeface="Abadi MT Condensed Light"/>
                <a:cs typeface="Abadi MT Condensed Light"/>
              </a:rPr>
              <a:t>MORAL</a:t>
            </a:r>
          </a:p>
        </p:txBody>
      </p:sp>
      <p:grpSp>
        <p:nvGrpSpPr>
          <p:cNvPr id="3" name="Group 46"/>
          <p:cNvGrpSpPr/>
          <p:nvPr/>
        </p:nvGrpSpPr>
        <p:grpSpPr>
          <a:xfrm>
            <a:off x="6859863" y="5100094"/>
            <a:ext cx="3656964" cy="1613318"/>
            <a:chOff x="5335863" y="5100094"/>
            <a:chExt cx="3656964" cy="1613318"/>
          </a:xfrm>
        </p:grpSpPr>
        <p:sp>
          <p:nvSpPr>
            <p:cNvPr id="25" name="TextBox 24"/>
            <p:cNvSpPr txBox="1"/>
            <p:nvPr/>
          </p:nvSpPr>
          <p:spPr>
            <a:xfrm>
              <a:off x="5335863" y="5930842"/>
              <a:ext cx="992492" cy="523220"/>
            </a:xfrm>
            <a:prstGeom prst="rect">
              <a:avLst/>
            </a:prstGeom>
            <a:noFill/>
          </p:spPr>
          <p:txBody>
            <a:bodyPr wrap="none" rtlCol="0">
              <a:spAutoFit/>
            </a:bodyPr>
            <a:lstStyle/>
            <a:p>
              <a:r>
                <a:rPr lang="en-GB" sz="1400" b="1" dirty="0">
                  <a:latin typeface="Abadi MT Condensed Light"/>
                  <a:cs typeface="Abadi MT Condensed Light"/>
                </a:rPr>
                <a:t>FRONT WALL:</a:t>
              </a:r>
            </a:p>
            <a:p>
              <a:r>
                <a:rPr lang="en-GB" sz="1400" b="1" dirty="0">
                  <a:latin typeface="Abadi MT Condensed Light"/>
                  <a:cs typeface="Abadi MT Condensed Light"/>
                </a:rPr>
                <a:t>CONTEXT II</a:t>
              </a:r>
            </a:p>
          </p:txBody>
        </p:sp>
        <p:sp>
          <p:nvSpPr>
            <p:cNvPr id="54" name="Rectangle 53"/>
            <p:cNvSpPr/>
            <p:nvPr/>
          </p:nvSpPr>
          <p:spPr>
            <a:xfrm>
              <a:off x="6328355" y="5100094"/>
              <a:ext cx="2603611" cy="1613318"/>
            </a:xfrm>
            <a:prstGeom prst="rect">
              <a:avLst/>
            </a:prstGeom>
            <a:solidFill>
              <a:srgbClr val="DCE6F2">
                <a:alpha val="53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latin typeface="Abadi MT Condensed Light"/>
                <a:cs typeface="Abadi MT Condensed Light"/>
              </a:endParaRPr>
            </a:p>
          </p:txBody>
        </p:sp>
        <p:sp>
          <p:nvSpPr>
            <p:cNvPr id="58" name="TextBox 57"/>
            <p:cNvSpPr txBox="1"/>
            <p:nvPr/>
          </p:nvSpPr>
          <p:spPr>
            <a:xfrm>
              <a:off x="7060371" y="5226198"/>
              <a:ext cx="1197764" cy="523220"/>
            </a:xfrm>
            <a:prstGeom prst="rect">
              <a:avLst/>
            </a:prstGeom>
            <a:noFill/>
            <a:effectLst/>
          </p:spPr>
          <p:txBody>
            <a:bodyPr wrap="none" rtlCol="0">
              <a:spAutoFit/>
            </a:bodyPr>
            <a:lstStyle/>
            <a:p>
              <a:pPr algn="ctr"/>
              <a:r>
                <a:rPr lang="en-GB" sz="1400" b="1" dirty="0">
                  <a:latin typeface="Abadi MT Condensed Light"/>
                  <a:cs typeface="Abadi MT Condensed Light"/>
                </a:rPr>
                <a:t>DIGITAL/MENTAL</a:t>
              </a:r>
            </a:p>
            <a:p>
              <a:pPr algn="ctr"/>
              <a:r>
                <a:rPr lang="en-GB" sz="1400" b="1" dirty="0">
                  <a:latin typeface="Abadi MT Condensed Light"/>
                  <a:cs typeface="Abadi MT Condensed Light"/>
                </a:rPr>
                <a:t>SPACE</a:t>
              </a:r>
            </a:p>
          </p:txBody>
        </p:sp>
        <p:cxnSp>
          <p:nvCxnSpPr>
            <p:cNvPr id="59" name="Straight Connector 58"/>
            <p:cNvCxnSpPr/>
            <p:nvPr/>
          </p:nvCxnSpPr>
          <p:spPr>
            <a:xfrm>
              <a:off x="6397713" y="6575744"/>
              <a:ext cx="2511574" cy="1588"/>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61" name="TextBox 60"/>
            <p:cNvSpPr txBox="1"/>
            <p:nvPr/>
          </p:nvSpPr>
          <p:spPr>
            <a:xfrm>
              <a:off x="6269494" y="6305852"/>
              <a:ext cx="684803" cy="307777"/>
            </a:xfrm>
            <a:prstGeom prst="rect">
              <a:avLst/>
            </a:prstGeom>
            <a:noFill/>
          </p:spPr>
          <p:txBody>
            <a:bodyPr wrap="none" rtlCol="0">
              <a:spAutoFit/>
            </a:bodyPr>
            <a:lstStyle/>
            <a:p>
              <a:r>
                <a:rPr lang="en-GB" sz="1400" dirty="0">
                  <a:latin typeface="Abadi MT Condensed Light"/>
                  <a:cs typeface="Abadi MT Condensed Light"/>
                </a:rPr>
                <a:t>MENTAL</a:t>
              </a:r>
            </a:p>
          </p:txBody>
        </p:sp>
        <p:sp>
          <p:nvSpPr>
            <p:cNvPr id="62" name="TextBox 61"/>
            <p:cNvSpPr txBox="1"/>
            <p:nvPr/>
          </p:nvSpPr>
          <p:spPr>
            <a:xfrm>
              <a:off x="8372144" y="6301987"/>
              <a:ext cx="620683" cy="307777"/>
            </a:xfrm>
            <a:prstGeom prst="rect">
              <a:avLst/>
            </a:prstGeom>
            <a:noFill/>
          </p:spPr>
          <p:txBody>
            <a:bodyPr wrap="none" rtlCol="0">
              <a:spAutoFit/>
            </a:bodyPr>
            <a:lstStyle/>
            <a:p>
              <a:r>
                <a:rPr lang="en-GB" sz="1400" dirty="0">
                  <a:latin typeface="Abadi MT Condensed Light"/>
                  <a:cs typeface="Abadi MT Condensed Light"/>
                </a:rPr>
                <a:t>SOCIAL</a:t>
              </a:r>
            </a:p>
          </p:txBody>
        </p:sp>
        <p:sp>
          <p:nvSpPr>
            <p:cNvPr id="63" name="TextBox 62"/>
            <p:cNvSpPr txBox="1"/>
            <p:nvPr/>
          </p:nvSpPr>
          <p:spPr>
            <a:xfrm>
              <a:off x="7329675" y="6123722"/>
              <a:ext cx="800219" cy="307777"/>
            </a:xfrm>
            <a:prstGeom prst="rect">
              <a:avLst/>
            </a:prstGeom>
            <a:noFill/>
          </p:spPr>
          <p:txBody>
            <a:bodyPr wrap="none" rtlCol="0">
              <a:spAutoFit/>
            </a:bodyPr>
            <a:lstStyle/>
            <a:p>
              <a:r>
                <a:rPr lang="en-GB" sz="1400" dirty="0">
                  <a:latin typeface="Abadi MT Condensed Light"/>
                  <a:cs typeface="Abadi MT Condensed Light"/>
                </a:rPr>
                <a:t>CULTURAL</a:t>
              </a:r>
            </a:p>
          </p:txBody>
        </p:sp>
      </p:grpSp>
      <p:sp>
        <p:nvSpPr>
          <p:cNvPr id="64" name="TextBox 63"/>
          <p:cNvSpPr txBox="1"/>
          <p:nvPr/>
        </p:nvSpPr>
        <p:spPr>
          <a:xfrm>
            <a:off x="4620448" y="4404864"/>
            <a:ext cx="666336" cy="307777"/>
          </a:xfrm>
          <a:prstGeom prst="rect">
            <a:avLst/>
          </a:prstGeom>
          <a:noFill/>
        </p:spPr>
        <p:txBody>
          <a:bodyPr wrap="none" rtlCol="0">
            <a:spAutoFit/>
          </a:bodyPr>
          <a:lstStyle/>
          <a:p>
            <a:r>
              <a:rPr lang="en-GB" sz="1400" i="1" dirty="0">
                <a:latin typeface="Abadi MT Condensed Light"/>
                <a:cs typeface="Abadi MT Condensed Light"/>
              </a:rPr>
              <a:t>sensors</a:t>
            </a:r>
          </a:p>
        </p:txBody>
      </p:sp>
      <p:grpSp>
        <p:nvGrpSpPr>
          <p:cNvPr id="6" name="Group 48"/>
          <p:cNvGrpSpPr/>
          <p:nvPr/>
        </p:nvGrpSpPr>
        <p:grpSpPr>
          <a:xfrm>
            <a:off x="7720689" y="385648"/>
            <a:ext cx="2860019" cy="1865710"/>
            <a:chOff x="6196688" y="385648"/>
            <a:chExt cx="2860019" cy="1865710"/>
          </a:xfrm>
        </p:grpSpPr>
        <p:sp>
          <p:nvSpPr>
            <p:cNvPr id="24" name="TextBox 23"/>
            <p:cNvSpPr txBox="1"/>
            <p:nvPr/>
          </p:nvSpPr>
          <p:spPr>
            <a:xfrm>
              <a:off x="6196688" y="532988"/>
              <a:ext cx="897814" cy="523220"/>
            </a:xfrm>
            <a:prstGeom prst="rect">
              <a:avLst/>
            </a:prstGeom>
            <a:noFill/>
            <a:effectLst/>
          </p:spPr>
          <p:txBody>
            <a:bodyPr wrap="none" rtlCol="0">
              <a:spAutoFit/>
            </a:bodyPr>
            <a:lstStyle/>
            <a:p>
              <a:r>
                <a:rPr lang="en-GB" sz="1400" b="1" dirty="0">
                  <a:latin typeface="Abadi MT Condensed Light"/>
                  <a:cs typeface="Abadi MT Condensed Light"/>
                </a:rPr>
                <a:t>BACK WALL:</a:t>
              </a:r>
            </a:p>
            <a:p>
              <a:r>
                <a:rPr lang="en-GB" sz="1400" b="1" dirty="0">
                  <a:latin typeface="Abadi MT Condensed Light"/>
                  <a:cs typeface="Abadi MT Condensed Light"/>
                </a:rPr>
                <a:t>CONTEXT I</a:t>
              </a:r>
            </a:p>
          </p:txBody>
        </p:sp>
        <p:sp>
          <p:nvSpPr>
            <p:cNvPr id="53" name="Rectangle 52"/>
            <p:cNvSpPr/>
            <p:nvPr/>
          </p:nvSpPr>
          <p:spPr>
            <a:xfrm>
              <a:off x="7302733" y="385648"/>
              <a:ext cx="1219012" cy="816414"/>
            </a:xfrm>
            <a:prstGeom prst="rect">
              <a:avLst/>
            </a:prstGeom>
            <a:solidFill>
              <a:srgbClr val="D7E4B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latin typeface="Abadi MT Condensed Light"/>
                <a:cs typeface="Abadi MT Condensed Light"/>
              </a:endParaRPr>
            </a:p>
          </p:txBody>
        </p:sp>
        <p:sp>
          <p:nvSpPr>
            <p:cNvPr id="55" name="TextBox 54"/>
            <p:cNvSpPr txBox="1"/>
            <p:nvPr/>
          </p:nvSpPr>
          <p:spPr>
            <a:xfrm>
              <a:off x="7962237" y="1235695"/>
              <a:ext cx="1094470" cy="830997"/>
            </a:xfrm>
            <a:prstGeom prst="rect">
              <a:avLst/>
            </a:prstGeom>
            <a:noFill/>
          </p:spPr>
          <p:txBody>
            <a:bodyPr wrap="none" rtlCol="0">
              <a:spAutoFit/>
            </a:bodyPr>
            <a:lstStyle/>
            <a:p>
              <a:r>
                <a:rPr lang="en-GB" sz="1200" dirty="0">
                  <a:latin typeface="Abadi MT Condensed Light"/>
                  <a:cs typeface="Abadi MT Condensed Light"/>
                </a:rPr>
                <a:t>LOCATION</a:t>
              </a:r>
            </a:p>
            <a:p>
              <a:r>
                <a:rPr lang="en-GB" sz="1200" dirty="0">
                  <a:latin typeface="Abadi MT Condensed Light"/>
                  <a:cs typeface="Abadi MT Condensed Light"/>
                </a:rPr>
                <a:t>PROXIMITY</a:t>
              </a:r>
            </a:p>
            <a:p>
              <a:r>
                <a:rPr lang="en-GB" sz="1200" dirty="0">
                  <a:latin typeface="Abadi MT Condensed Light"/>
                  <a:cs typeface="Abadi MT Condensed Light"/>
                </a:rPr>
                <a:t>LOCOMOTION</a:t>
              </a:r>
            </a:p>
            <a:p>
              <a:r>
                <a:rPr lang="en-GB" sz="1200" dirty="0">
                  <a:latin typeface="Abadi MT Condensed Light"/>
                  <a:cs typeface="Abadi MT Condensed Light"/>
                </a:rPr>
                <a:t>OBJECTS, ACTORS</a:t>
              </a:r>
            </a:p>
          </p:txBody>
        </p:sp>
        <p:sp>
          <p:nvSpPr>
            <p:cNvPr id="56" name="TextBox 55"/>
            <p:cNvSpPr txBox="1"/>
            <p:nvPr/>
          </p:nvSpPr>
          <p:spPr>
            <a:xfrm>
              <a:off x="6875388" y="1235695"/>
              <a:ext cx="974996" cy="1015663"/>
            </a:xfrm>
            <a:prstGeom prst="rect">
              <a:avLst/>
            </a:prstGeom>
            <a:noFill/>
          </p:spPr>
          <p:txBody>
            <a:bodyPr wrap="none" rtlCol="0">
              <a:spAutoFit/>
            </a:bodyPr>
            <a:lstStyle/>
            <a:p>
              <a:pPr algn="r"/>
              <a:r>
                <a:rPr lang="en-GB" sz="1200" dirty="0">
                  <a:latin typeface="Abadi MT Condensed Light"/>
                  <a:cs typeface="Abadi MT Condensed Light"/>
                </a:rPr>
                <a:t>BODY</a:t>
              </a:r>
            </a:p>
            <a:p>
              <a:pPr algn="r"/>
              <a:r>
                <a:rPr lang="en-GB" sz="1200" dirty="0">
                  <a:latin typeface="Abadi MT Condensed Light"/>
                  <a:cs typeface="Abadi MT Condensed Light"/>
                </a:rPr>
                <a:t>ROOM</a:t>
              </a:r>
            </a:p>
            <a:p>
              <a:pPr algn="r"/>
              <a:r>
                <a:rPr lang="en-GB" sz="1200" dirty="0">
                  <a:latin typeface="Abadi MT Condensed Light"/>
                  <a:cs typeface="Abadi MT Condensed Light"/>
                </a:rPr>
                <a:t>HOME</a:t>
              </a:r>
            </a:p>
            <a:p>
              <a:pPr algn="r"/>
              <a:r>
                <a:rPr lang="en-GB" sz="1200" dirty="0">
                  <a:latin typeface="Abadi MT Condensed Light"/>
                  <a:cs typeface="Abadi MT Condensed Light"/>
                </a:rPr>
                <a:t>OUTDOOR ENV</a:t>
              </a:r>
            </a:p>
            <a:p>
              <a:pPr algn="r"/>
              <a:r>
                <a:rPr lang="en-GB" sz="1200" dirty="0">
                  <a:latin typeface="Abadi MT Condensed Light"/>
                  <a:cs typeface="Abadi MT Condensed Light"/>
                </a:rPr>
                <a:t>VILLAGE, TOWN</a:t>
              </a:r>
            </a:p>
          </p:txBody>
        </p:sp>
        <p:sp>
          <p:nvSpPr>
            <p:cNvPr id="57" name="TextBox 56"/>
            <p:cNvSpPr txBox="1"/>
            <p:nvPr/>
          </p:nvSpPr>
          <p:spPr>
            <a:xfrm>
              <a:off x="7506853" y="453608"/>
              <a:ext cx="774571" cy="738664"/>
            </a:xfrm>
            <a:prstGeom prst="rect">
              <a:avLst/>
            </a:prstGeom>
            <a:noFill/>
            <a:effectLst/>
          </p:spPr>
          <p:txBody>
            <a:bodyPr wrap="none" rtlCol="0">
              <a:spAutoFit/>
            </a:bodyPr>
            <a:lstStyle/>
            <a:p>
              <a:pPr algn="ctr"/>
              <a:r>
                <a:rPr lang="en-GB" sz="1400" b="1" dirty="0">
                  <a:latin typeface="Abadi MT Condensed Light"/>
                  <a:cs typeface="Abadi MT Condensed Light"/>
                </a:rPr>
                <a:t>PHYSICAL</a:t>
              </a:r>
            </a:p>
            <a:p>
              <a:pPr algn="ctr"/>
              <a:r>
                <a:rPr lang="en-GB" sz="1400" b="1" dirty="0">
                  <a:latin typeface="Abadi MT Condensed Light"/>
                  <a:cs typeface="Abadi MT Condensed Light"/>
                </a:rPr>
                <a:t>SPACE</a:t>
              </a:r>
            </a:p>
            <a:p>
              <a:pPr algn="ctr"/>
              <a:r>
                <a:rPr lang="en-GB" sz="1400" b="1" dirty="0">
                  <a:latin typeface="Abadi MT Condensed Light"/>
                  <a:cs typeface="Abadi MT Condensed Light"/>
                </a:rPr>
                <a:t>3D</a:t>
              </a:r>
            </a:p>
          </p:txBody>
        </p:sp>
        <p:cxnSp>
          <p:nvCxnSpPr>
            <p:cNvPr id="65" name="Straight Connector 64"/>
            <p:cNvCxnSpPr/>
            <p:nvPr/>
          </p:nvCxnSpPr>
          <p:spPr>
            <a:xfrm rot="16200000" flipV="1">
              <a:off x="7570645" y="1634376"/>
              <a:ext cx="864630"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flipV="1">
              <a:off x="7337168" y="1738142"/>
              <a:ext cx="1026431"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71" name="Straight Connector 70"/>
          <p:cNvCxnSpPr/>
          <p:nvPr/>
        </p:nvCxnSpPr>
        <p:spPr>
          <a:xfrm rot="16200000" flipV="1">
            <a:off x="4194092" y="4196446"/>
            <a:ext cx="3105943" cy="2"/>
          </a:xfrm>
          <a:prstGeom prst="line">
            <a:avLst/>
          </a:prstGeom>
          <a:ln>
            <a:solidFill>
              <a:schemeClr val="accent1">
                <a:lumMod val="75000"/>
              </a:schemeClr>
            </a:solidFill>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72" name="TextBox 71"/>
          <p:cNvSpPr txBox="1"/>
          <p:nvPr/>
        </p:nvSpPr>
        <p:spPr>
          <a:xfrm rot="16200000">
            <a:off x="4386510" y="4045188"/>
            <a:ext cx="3032063" cy="246221"/>
          </a:xfrm>
          <a:prstGeom prst="rect">
            <a:avLst/>
          </a:prstGeom>
          <a:noFill/>
        </p:spPr>
        <p:txBody>
          <a:bodyPr wrap="none" rtlCol="0">
            <a:spAutoFit/>
          </a:bodyPr>
          <a:lstStyle/>
          <a:p>
            <a:r>
              <a:rPr lang="en-GB" sz="1000" dirty="0">
                <a:latin typeface="Andale Mono"/>
                <a:cs typeface="Andale Mono"/>
              </a:rPr>
              <a:t>COLLECTING SUBJECTIVE DATA FROM HUMAN</a:t>
            </a:r>
          </a:p>
        </p:txBody>
      </p:sp>
      <p:cxnSp>
        <p:nvCxnSpPr>
          <p:cNvPr id="75" name="Straight Connector 74"/>
          <p:cNvCxnSpPr/>
          <p:nvPr/>
        </p:nvCxnSpPr>
        <p:spPr>
          <a:xfrm rot="5400000" flipH="1" flipV="1">
            <a:off x="3514586" y="3094576"/>
            <a:ext cx="2620577" cy="1"/>
          </a:xfrm>
          <a:prstGeom prst="line">
            <a:avLst/>
          </a:prstGeom>
          <a:ln>
            <a:solidFill>
              <a:schemeClr val="accent1">
                <a:lumMod val="75000"/>
              </a:schemeClr>
            </a:solidFill>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76" name="TextBox 75"/>
          <p:cNvSpPr txBox="1"/>
          <p:nvPr/>
        </p:nvSpPr>
        <p:spPr>
          <a:xfrm rot="16200000">
            <a:off x="3502802" y="2823118"/>
            <a:ext cx="2955106" cy="246221"/>
          </a:xfrm>
          <a:prstGeom prst="rect">
            <a:avLst/>
          </a:prstGeom>
          <a:noFill/>
        </p:spPr>
        <p:txBody>
          <a:bodyPr wrap="none" rtlCol="0">
            <a:spAutoFit/>
          </a:bodyPr>
          <a:lstStyle/>
          <a:p>
            <a:r>
              <a:rPr lang="en-GB" sz="1000" dirty="0">
                <a:latin typeface="Andale Mono"/>
                <a:cs typeface="Andale Mono"/>
              </a:rPr>
              <a:t>COLLECTING OBJECTIVE DATA FROM HUMAN</a:t>
            </a:r>
          </a:p>
        </p:txBody>
      </p:sp>
      <p:sp>
        <p:nvSpPr>
          <p:cNvPr id="47" name="Date Placeholder 46"/>
          <p:cNvSpPr>
            <a:spLocks noGrp="1"/>
          </p:cNvSpPr>
          <p:nvPr>
            <p:ph type="dt" sz="half" idx="10"/>
          </p:nvPr>
        </p:nvSpPr>
        <p:spPr/>
        <p:txBody>
          <a:bodyPr/>
          <a:lstStyle/>
          <a:p>
            <a:r>
              <a:rPr lang="sv-SE" smtClean="0"/>
              <a:t>2018-11-08</a:t>
            </a:r>
            <a:endParaRPr lang="sv-SE" sz="1400"/>
          </a:p>
        </p:txBody>
      </p:sp>
      <p:sp>
        <p:nvSpPr>
          <p:cNvPr id="9" name="Platshållare för bildnummer 8"/>
          <p:cNvSpPr>
            <a:spLocks noGrp="1"/>
          </p:cNvSpPr>
          <p:nvPr>
            <p:ph type="sldNum" sz="quarter" idx="12"/>
          </p:nvPr>
        </p:nvSpPr>
        <p:spPr/>
        <p:txBody>
          <a:bodyPr/>
          <a:lstStyle/>
          <a:p>
            <a:pPr>
              <a:defRPr/>
            </a:pPr>
            <a:fld id="{1FEE1F58-C497-8D4D-9AA3-6F68D35D66A6}" type="slidenum">
              <a:rPr lang="sv-SE" smtClean="0"/>
              <a:pPr>
                <a:defRPr/>
              </a:pPr>
              <a:t>68</a:t>
            </a:fld>
            <a:endParaRPr lang="sv-SE" sz="1400" dirty="0"/>
          </a:p>
        </p:txBody>
      </p:sp>
    </p:spTree>
    <p:extLst>
      <p:ext uri="{BB962C8B-B14F-4D97-AF65-F5344CB8AC3E}">
        <p14:creationId xmlns:p14="http://schemas.microsoft.com/office/powerpoint/2010/main" val="19494650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33117" y="1657243"/>
            <a:ext cx="3463574" cy="2788125"/>
          </a:xfrm>
          <a:prstGeom prst="rect">
            <a:avLst/>
          </a:prstGeom>
          <a:solidFill>
            <a:schemeClr val="accent3">
              <a:lumMod val="40000"/>
              <a:lumOff val="60000"/>
            </a:schemeClr>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Cloud Callout 77"/>
          <p:cNvSpPr/>
          <p:nvPr/>
        </p:nvSpPr>
        <p:spPr>
          <a:xfrm>
            <a:off x="4824873" y="1"/>
            <a:ext cx="1631868" cy="1657241"/>
          </a:xfrm>
          <a:prstGeom prst="cloudCallout">
            <a:avLst>
              <a:gd name="adj1" fmla="val 25724"/>
              <a:gd name="adj2" fmla="val 88503"/>
            </a:avLst>
          </a:prstGeom>
          <a:solidFill>
            <a:schemeClr val="bg1">
              <a:lumMod val="9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2431171" y="2483510"/>
            <a:ext cx="4048250" cy="3311345"/>
          </a:xfrm>
          <a:prstGeom prst="rect">
            <a:avLst/>
          </a:prstGeom>
          <a:solidFill>
            <a:schemeClr val="accent1">
              <a:lumMod val="20000"/>
              <a:lumOff val="80000"/>
              <a:alpha val="57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latin typeface="Abadi MT Condensed Light"/>
              <a:cs typeface="Abadi MT Condensed Light"/>
            </a:endParaRPr>
          </a:p>
        </p:txBody>
      </p:sp>
      <p:cxnSp>
        <p:nvCxnSpPr>
          <p:cNvPr id="7" name="Straight Connector 6"/>
          <p:cNvCxnSpPr/>
          <p:nvPr/>
        </p:nvCxnSpPr>
        <p:spPr>
          <a:xfrm flipV="1">
            <a:off x="2431171" y="4445367"/>
            <a:ext cx="2301946" cy="1349488"/>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6479421" y="4445368"/>
            <a:ext cx="1717270" cy="1349487"/>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431171" y="1657242"/>
            <a:ext cx="2301946" cy="826268"/>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479421" y="1657243"/>
            <a:ext cx="1717270" cy="826267"/>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37418" y="5334000"/>
            <a:ext cx="600983" cy="523220"/>
          </a:xfrm>
          <a:prstGeom prst="rect">
            <a:avLst/>
          </a:prstGeom>
          <a:noFill/>
        </p:spPr>
        <p:txBody>
          <a:bodyPr wrap="none" rtlCol="0">
            <a:spAutoFit/>
          </a:bodyPr>
          <a:lstStyle/>
          <a:p>
            <a:pPr algn="r"/>
            <a:r>
              <a:rPr lang="en-GB" sz="1400" dirty="0">
                <a:solidFill>
                  <a:schemeClr val="bg1"/>
                </a:solidFill>
                <a:latin typeface="Abadi MT Condensed Light"/>
                <a:cs typeface="Abadi MT Condensed Light"/>
              </a:rPr>
              <a:t>RE-</a:t>
            </a:r>
          </a:p>
          <a:p>
            <a:pPr algn="r"/>
            <a:r>
              <a:rPr lang="en-GB" sz="1400" dirty="0">
                <a:solidFill>
                  <a:schemeClr val="bg1"/>
                </a:solidFill>
                <a:latin typeface="Abadi MT Condensed Light"/>
                <a:cs typeface="Abadi MT Condensed Light"/>
              </a:rPr>
              <a:t>ACTIVE</a:t>
            </a:r>
          </a:p>
        </p:txBody>
      </p:sp>
      <p:sp>
        <p:nvSpPr>
          <p:cNvPr id="18" name="TextBox 17"/>
          <p:cNvSpPr txBox="1"/>
          <p:nvPr/>
        </p:nvSpPr>
        <p:spPr>
          <a:xfrm rot="19687602">
            <a:off x="2454903" y="5270868"/>
            <a:ext cx="738353" cy="523220"/>
          </a:xfrm>
          <a:prstGeom prst="rect">
            <a:avLst/>
          </a:prstGeom>
          <a:noFill/>
        </p:spPr>
        <p:txBody>
          <a:bodyPr wrap="none" rtlCol="0">
            <a:spAutoFit/>
          </a:bodyPr>
          <a:lstStyle/>
          <a:p>
            <a:r>
              <a:rPr lang="en-GB" sz="1400" dirty="0">
                <a:latin typeface="Abadi MT Condensed Light"/>
                <a:cs typeface="Abadi MT Condensed Light"/>
              </a:rPr>
              <a:t>VIRTUAL/</a:t>
            </a:r>
          </a:p>
          <a:p>
            <a:r>
              <a:rPr lang="en-GB" sz="1400" dirty="0">
                <a:latin typeface="Abadi MT Condensed Light"/>
                <a:cs typeface="Abadi MT Condensed Light"/>
              </a:rPr>
              <a:t>MENTAL</a:t>
            </a:r>
          </a:p>
        </p:txBody>
      </p:sp>
      <p:sp>
        <p:nvSpPr>
          <p:cNvPr id="19" name="TextBox 18"/>
          <p:cNvSpPr txBox="1"/>
          <p:nvPr/>
        </p:nvSpPr>
        <p:spPr>
          <a:xfrm rot="19735161">
            <a:off x="4062409" y="4342831"/>
            <a:ext cx="761747" cy="307777"/>
          </a:xfrm>
          <a:prstGeom prst="rect">
            <a:avLst/>
          </a:prstGeom>
          <a:noFill/>
        </p:spPr>
        <p:txBody>
          <a:bodyPr wrap="none" rtlCol="0">
            <a:spAutoFit/>
          </a:bodyPr>
          <a:lstStyle/>
          <a:p>
            <a:r>
              <a:rPr lang="en-GB" sz="1400" dirty="0">
                <a:latin typeface="Abadi MT Condensed Light"/>
                <a:cs typeface="Abadi MT Condensed Light"/>
              </a:rPr>
              <a:t>PHYSICAL</a:t>
            </a:r>
          </a:p>
        </p:txBody>
      </p:sp>
      <p:sp>
        <p:nvSpPr>
          <p:cNvPr id="20" name="TextBox 19"/>
          <p:cNvSpPr txBox="1"/>
          <p:nvPr/>
        </p:nvSpPr>
        <p:spPr>
          <a:xfrm>
            <a:off x="2258098" y="5791200"/>
            <a:ext cx="822661" cy="523220"/>
          </a:xfrm>
          <a:prstGeom prst="rect">
            <a:avLst/>
          </a:prstGeom>
          <a:noFill/>
        </p:spPr>
        <p:txBody>
          <a:bodyPr wrap="none" rtlCol="0">
            <a:spAutoFit/>
          </a:bodyPr>
          <a:lstStyle/>
          <a:p>
            <a:r>
              <a:rPr lang="en-GB" sz="1400" dirty="0">
                <a:solidFill>
                  <a:schemeClr val="bg1"/>
                </a:solidFill>
                <a:latin typeface="Abadi MT Condensed Light"/>
                <a:cs typeface="Abadi MT Condensed Light"/>
              </a:rPr>
              <a:t>INTERNAL </a:t>
            </a:r>
          </a:p>
          <a:p>
            <a:r>
              <a:rPr lang="en-GB" sz="1400" dirty="0">
                <a:solidFill>
                  <a:schemeClr val="bg1"/>
                </a:solidFill>
                <a:latin typeface="Abadi MT Condensed Light"/>
                <a:cs typeface="Abadi MT Condensed Light"/>
              </a:rPr>
              <a:t>TO AGENT</a:t>
            </a:r>
          </a:p>
        </p:txBody>
      </p:sp>
      <p:sp>
        <p:nvSpPr>
          <p:cNvPr id="21" name="TextBox 20"/>
          <p:cNvSpPr txBox="1"/>
          <p:nvPr/>
        </p:nvSpPr>
        <p:spPr>
          <a:xfrm>
            <a:off x="5538615" y="5754391"/>
            <a:ext cx="1031527" cy="523220"/>
          </a:xfrm>
          <a:prstGeom prst="rect">
            <a:avLst/>
          </a:prstGeom>
          <a:noFill/>
        </p:spPr>
        <p:txBody>
          <a:bodyPr wrap="none" rtlCol="0">
            <a:spAutoFit/>
          </a:bodyPr>
          <a:lstStyle/>
          <a:p>
            <a:pPr algn="r"/>
            <a:r>
              <a:rPr lang="en-GB" sz="1400" dirty="0">
                <a:latin typeface="Abadi MT Condensed Light"/>
                <a:cs typeface="Abadi MT Condensed Light"/>
              </a:rPr>
              <a:t>SOCIAL/ </a:t>
            </a:r>
          </a:p>
          <a:p>
            <a:pPr algn="r"/>
            <a:r>
              <a:rPr lang="en-GB" sz="1400" dirty="0">
                <a:latin typeface="Abadi MT Condensed Light"/>
                <a:cs typeface="Abadi MT Condensed Light"/>
              </a:rPr>
              <a:t>COOPERATIVE</a:t>
            </a:r>
          </a:p>
        </p:txBody>
      </p:sp>
      <p:sp>
        <p:nvSpPr>
          <p:cNvPr id="22" name="TextBox 21"/>
          <p:cNvSpPr txBox="1"/>
          <p:nvPr/>
        </p:nvSpPr>
        <p:spPr>
          <a:xfrm>
            <a:off x="1752601" y="2438400"/>
            <a:ext cx="611027" cy="523220"/>
          </a:xfrm>
          <a:prstGeom prst="rect">
            <a:avLst/>
          </a:prstGeom>
          <a:noFill/>
        </p:spPr>
        <p:txBody>
          <a:bodyPr wrap="none" rtlCol="0">
            <a:spAutoFit/>
          </a:bodyPr>
          <a:lstStyle/>
          <a:p>
            <a:pPr algn="r"/>
            <a:r>
              <a:rPr lang="en-GB" sz="1400" dirty="0">
                <a:solidFill>
                  <a:schemeClr val="bg1"/>
                </a:solidFill>
                <a:latin typeface="Abadi MT Condensed Light"/>
                <a:cs typeface="Abadi MT Condensed Light"/>
              </a:rPr>
              <a:t>PRO-</a:t>
            </a:r>
          </a:p>
          <a:p>
            <a:pPr algn="r"/>
            <a:r>
              <a:rPr lang="en-GB" sz="1400" dirty="0">
                <a:solidFill>
                  <a:schemeClr val="bg1"/>
                </a:solidFill>
                <a:latin typeface="Abadi MT Condensed Light"/>
                <a:cs typeface="Abadi MT Condensed Light"/>
              </a:rPr>
              <a:t>ACTIVE</a:t>
            </a:r>
          </a:p>
        </p:txBody>
      </p:sp>
      <p:sp>
        <p:nvSpPr>
          <p:cNvPr id="23" name="TextBox 22"/>
          <p:cNvSpPr txBox="1"/>
          <p:nvPr/>
        </p:nvSpPr>
        <p:spPr>
          <a:xfrm>
            <a:off x="6553201" y="3810000"/>
            <a:ext cx="791039" cy="523220"/>
          </a:xfrm>
          <a:prstGeom prst="rect">
            <a:avLst/>
          </a:prstGeom>
          <a:noFill/>
        </p:spPr>
        <p:txBody>
          <a:bodyPr wrap="none" rtlCol="0">
            <a:spAutoFit/>
          </a:bodyPr>
          <a:lstStyle/>
          <a:p>
            <a:r>
              <a:rPr lang="en-GB" sz="1400" dirty="0">
                <a:latin typeface="Abadi MT Condensed Light"/>
                <a:cs typeface="Abadi MT Condensed Light"/>
              </a:rPr>
              <a:t>MIXED-</a:t>
            </a:r>
          </a:p>
          <a:p>
            <a:r>
              <a:rPr lang="en-GB" sz="1400" dirty="0">
                <a:latin typeface="Abadi MT Condensed Light"/>
                <a:cs typeface="Abadi MT Condensed Light"/>
              </a:rPr>
              <a:t>INITIATIVE</a:t>
            </a:r>
          </a:p>
        </p:txBody>
      </p:sp>
      <p:cxnSp>
        <p:nvCxnSpPr>
          <p:cNvPr id="26" name="Straight Connector 25"/>
          <p:cNvCxnSpPr/>
          <p:nvPr/>
        </p:nvCxnSpPr>
        <p:spPr>
          <a:xfrm rot="5400000" flipH="1" flipV="1">
            <a:off x="4814866" y="4139183"/>
            <a:ext cx="2695792" cy="1"/>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28" name="TextBox 27"/>
          <p:cNvSpPr txBox="1"/>
          <p:nvPr/>
        </p:nvSpPr>
        <p:spPr>
          <a:xfrm rot="16200000">
            <a:off x="5256254" y="3992608"/>
            <a:ext cx="2123974" cy="276999"/>
          </a:xfrm>
          <a:prstGeom prst="rect">
            <a:avLst/>
          </a:prstGeom>
          <a:noFill/>
        </p:spPr>
        <p:txBody>
          <a:bodyPr wrap="none" rtlCol="0">
            <a:spAutoFit/>
          </a:bodyPr>
          <a:lstStyle/>
          <a:p>
            <a:r>
              <a:rPr lang="en-GB" sz="1200" dirty="0">
                <a:latin typeface="Andale Mono"/>
                <a:cs typeface="Andale Mono"/>
              </a:rPr>
              <a:t>COOPERATIVE REASONING</a:t>
            </a:r>
          </a:p>
        </p:txBody>
      </p:sp>
      <p:cxnSp>
        <p:nvCxnSpPr>
          <p:cNvPr id="29" name="Straight Connector 28"/>
          <p:cNvCxnSpPr/>
          <p:nvPr/>
        </p:nvCxnSpPr>
        <p:spPr>
          <a:xfrm rot="16200000" flipV="1">
            <a:off x="1396615" y="4133974"/>
            <a:ext cx="3316322" cy="15392"/>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30" name="TextBox 29"/>
          <p:cNvSpPr txBox="1"/>
          <p:nvPr/>
        </p:nvSpPr>
        <p:spPr>
          <a:xfrm rot="16200000">
            <a:off x="2231333" y="3992607"/>
            <a:ext cx="1939278" cy="276999"/>
          </a:xfrm>
          <a:prstGeom prst="rect">
            <a:avLst/>
          </a:prstGeom>
          <a:noFill/>
        </p:spPr>
        <p:txBody>
          <a:bodyPr wrap="none" rtlCol="0">
            <a:spAutoFit/>
          </a:bodyPr>
          <a:lstStyle/>
          <a:p>
            <a:r>
              <a:rPr lang="en-GB" sz="1200" dirty="0">
                <a:latin typeface="Andale Mono"/>
                <a:cs typeface="Andale Mono"/>
              </a:rPr>
              <a:t>COMPUTING/REASONING</a:t>
            </a:r>
          </a:p>
        </p:txBody>
      </p:sp>
      <p:grpSp>
        <p:nvGrpSpPr>
          <p:cNvPr id="2" name="Group 50"/>
          <p:cNvGrpSpPr/>
          <p:nvPr/>
        </p:nvGrpSpPr>
        <p:grpSpPr>
          <a:xfrm>
            <a:off x="5215053" y="1835860"/>
            <a:ext cx="845537" cy="1492884"/>
            <a:chOff x="3753420" y="3161466"/>
            <a:chExt cx="845537" cy="1492884"/>
          </a:xfrm>
        </p:grpSpPr>
        <p:sp>
          <p:nvSpPr>
            <p:cNvPr id="37" name="Smiley Face 36"/>
            <p:cNvSpPr/>
            <p:nvPr/>
          </p:nvSpPr>
          <p:spPr>
            <a:xfrm>
              <a:off x="3900835" y="3161466"/>
              <a:ext cx="419567" cy="399364"/>
            </a:xfrm>
            <a:prstGeom prst="smileyFace">
              <a:avLst/>
            </a:prstGeom>
            <a:solidFill>
              <a:srgbClr val="FFFFFF"/>
            </a:solidFill>
            <a:ln>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8" name="Straight Connector 37"/>
            <p:cNvCxnSpPr>
              <a:endCxn id="37" idx="4"/>
            </p:cNvCxnSpPr>
            <p:nvPr/>
          </p:nvCxnSpPr>
          <p:spPr>
            <a:xfrm rot="16200000" flipV="1">
              <a:off x="3895154" y="3776295"/>
              <a:ext cx="430932"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flipV="1">
              <a:off x="3674435" y="4218165"/>
              <a:ext cx="662587"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6200000" flipV="1">
              <a:off x="3884218" y="4218165"/>
              <a:ext cx="662588" cy="20978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3753420" y="3674235"/>
              <a:ext cx="357201" cy="294846"/>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78" idx="4"/>
            </p:cNvCxnSpPr>
            <p:nvPr/>
          </p:nvCxnSpPr>
          <p:spPr>
            <a:xfrm flipV="1">
              <a:off x="4110621" y="3620935"/>
              <a:ext cx="488336" cy="53300"/>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4962607" y="158848"/>
            <a:ext cx="1378052" cy="1384995"/>
          </a:xfrm>
          <a:prstGeom prst="rect">
            <a:avLst/>
          </a:prstGeom>
          <a:noFill/>
        </p:spPr>
        <p:txBody>
          <a:bodyPr wrap="none" rtlCol="0">
            <a:spAutoFit/>
          </a:bodyPr>
          <a:lstStyle/>
          <a:p>
            <a:pPr algn="ctr"/>
            <a:r>
              <a:rPr lang="en-GB" sz="1200" dirty="0">
                <a:latin typeface="Abadi MT Condensed Light"/>
                <a:cs typeface="Abadi MT Condensed Light"/>
              </a:rPr>
              <a:t>AGENT/ACTOR: </a:t>
            </a:r>
          </a:p>
          <a:p>
            <a:pPr algn="ctr"/>
            <a:r>
              <a:rPr lang="en-GB" sz="1200" dirty="0">
                <a:latin typeface="Abadi MT Condensed Light"/>
                <a:cs typeface="Abadi MT Condensed Light"/>
              </a:rPr>
              <a:t>AUTONOMOUS</a:t>
            </a:r>
          </a:p>
          <a:p>
            <a:pPr algn="ctr"/>
            <a:r>
              <a:rPr lang="en-GB" sz="1200" dirty="0">
                <a:latin typeface="Abadi MT Condensed Light"/>
                <a:cs typeface="Abadi MT Condensed Light"/>
              </a:rPr>
              <a:t>CAPABLE, DEVELOPING</a:t>
            </a:r>
          </a:p>
          <a:p>
            <a:pPr algn="ctr"/>
            <a:r>
              <a:rPr lang="en-GB" sz="1200" dirty="0">
                <a:latin typeface="Abadi MT Condensed Light"/>
                <a:cs typeface="Abadi MT Condensed Light"/>
              </a:rPr>
              <a:t>SOCIAL</a:t>
            </a:r>
          </a:p>
          <a:p>
            <a:pPr algn="ctr"/>
            <a:r>
              <a:rPr lang="en-GB" sz="1200" dirty="0">
                <a:latin typeface="Abadi MT Condensed Light"/>
                <a:cs typeface="Abadi MT Condensed Light"/>
              </a:rPr>
              <a:t>REACTIVE</a:t>
            </a:r>
          </a:p>
          <a:p>
            <a:pPr algn="ctr"/>
            <a:r>
              <a:rPr lang="en-GB" sz="1200" dirty="0">
                <a:latin typeface="Abadi MT Condensed Light"/>
                <a:cs typeface="Abadi MT Condensed Light"/>
              </a:rPr>
              <a:t>PROACTIVE</a:t>
            </a:r>
          </a:p>
          <a:p>
            <a:pPr algn="ctr"/>
            <a:r>
              <a:rPr lang="en-GB" sz="1200" dirty="0">
                <a:latin typeface="Abadi MT Condensed Light"/>
                <a:cs typeface="Abadi MT Condensed Light"/>
              </a:rPr>
              <a:t>MORAL</a:t>
            </a:r>
          </a:p>
        </p:txBody>
      </p:sp>
      <p:grpSp>
        <p:nvGrpSpPr>
          <p:cNvPr id="3" name="Group 46"/>
          <p:cNvGrpSpPr/>
          <p:nvPr/>
        </p:nvGrpSpPr>
        <p:grpSpPr>
          <a:xfrm>
            <a:off x="6859863" y="5100094"/>
            <a:ext cx="3656964" cy="1613318"/>
            <a:chOff x="5335863" y="5100094"/>
            <a:chExt cx="3656964" cy="1613318"/>
          </a:xfrm>
        </p:grpSpPr>
        <p:sp>
          <p:nvSpPr>
            <p:cNvPr id="25" name="TextBox 24"/>
            <p:cNvSpPr txBox="1"/>
            <p:nvPr/>
          </p:nvSpPr>
          <p:spPr>
            <a:xfrm>
              <a:off x="5335863" y="5930842"/>
              <a:ext cx="992492" cy="523220"/>
            </a:xfrm>
            <a:prstGeom prst="rect">
              <a:avLst/>
            </a:prstGeom>
            <a:noFill/>
          </p:spPr>
          <p:txBody>
            <a:bodyPr wrap="none" rtlCol="0">
              <a:spAutoFit/>
            </a:bodyPr>
            <a:lstStyle/>
            <a:p>
              <a:r>
                <a:rPr lang="en-GB" sz="1400" b="1" dirty="0">
                  <a:latin typeface="Abadi MT Condensed Light"/>
                  <a:cs typeface="Abadi MT Condensed Light"/>
                </a:rPr>
                <a:t>FRONT WALL:</a:t>
              </a:r>
            </a:p>
            <a:p>
              <a:r>
                <a:rPr lang="en-GB" sz="1400" b="1" dirty="0">
                  <a:latin typeface="Abadi MT Condensed Light"/>
                  <a:cs typeface="Abadi MT Condensed Light"/>
                </a:rPr>
                <a:t>CONTEXT II</a:t>
              </a:r>
            </a:p>
          </p:txBody>
        </p:sp>
        <p:sp>
          <p:nvSpPr>
            <p:cNvPr id="54" name="Rectangle 53"/>
            <p:cNvSpPr/>
            <p:nvPr/>
          </p:nvSpPr>
          <p:spPr>
            <a:xfrm>
              <a:off x="6328355" y="5100094"/>
              <a:ext cx="2603611" cy="1613318"/>
            </a:xfrm>
            <a:prstGeom prst="rect">
              <a:avLst/>
            </a:prstGeom>
            <a:solidFill>
              <a:srgbClr val="DCE6F2">
                <a:alpha val="53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latin typeface="Abadi MT Condensed Light"/>
                <a:cs typeface="Abadi MT Condensed Light"/>
              </a:endParaRPr>
            </a:p>
          </p:txBody>
        </p:sp>
        <p:sp>
          <p:nvSpPr>
            <p:cNvPr id="58" name="TextBox 57"/>
            <p:cNvSpPr txBox="1"/>
            <p:nvPr/>
          </p:nvSpPr>
          <p:spPr>
            <a:xfrm>
              <a:off x="7060371" y="5226198"/>
              <a:ext cx="1197764" cy="523220"/>
            </a:xfrm>
            <a:prstGeom prst="rect">
              <a:avLst/>
            </a:prstGeom>
            <a:noFill/>
            <a:effectLst/>
          </p:spPr>
          <p:txBody>
            <a:bodyPr wrap="none" rtlCol="0">
              <a:spAutoFit/>
            </a:bodyPr>
            <a:lstStyle/>
            <a:p>
              <a:pPr algn="ctr"/>
              <a:r>
                <a:rPr lang="en-GB" sz="1400" b="1" dirty="0">
                  <a:latin typeface="Abadi MT Condensed Light"/>
                  <a:cs typeface="Abadi MT Condensed Light"/>
                </a:rPr>
                <a:t>DIGITAL/MENTAL</a:t>
              </a:r>
            </a:p>
            <a:p>
              <a:pPr algn="ctr"/>
              <a:r>
                <a:rPr lang="en-GB" sz="1400" b="1" dirty="0">
                  <a:latin typeface="Abadi MT Condensed Light"/>
                  <a:cs typeface="Abadi MT Condensed Light"/>
                </a:rPr>
                <a:t>SPACE</a:t>
              </a:r>
            </a:p>
          </p:txBody>
        </p:sp>
        <p:cxnSp>
          <p:nvCxnSpPr>
            <p:cNvPr id="59" name="Straight Connector 58"/>
            <p:cNvCxnSpPr/>
            <p:nvPr/>
          </p:nvCxnSpPr>
          <p:spPr>
            <a:xfrm>
              <a:off x="6397713" y="6575744"/>
              <a:ext cx="2511574" cy="1588"/>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61" name="TextBox 60"/>
            <p:cNvSpPr txBox="1"/>
            <p:nvPr/>
          </p:nvSpPr>
          <p:spPr>
            <a:xfrm>
              <a:off x="6269494" y="6305852"/>
              <a:ext cx="684803" cy="307777"/>
            </a:xfrm>
            <a:prstGeom prst="rect">
              <a:avLst/>
            </a:prstGeom>
            <a:noFill/>
          </p:spPr>
          <p:txBody>
            <a:bodyPr wrap="none" rtlCol="0">
              <a:spAutoFit/>
            </a:bodyPr>
            <a:lstStyle/>
            <a:p>
              <a:r>
                <a:rPr lang="en-GB" sz="1400" dirty="0">
                  <a:latin typeface="Abadi MT Condensed Light"/>
                  <a:cs typeface="Abadi MT Condensed Light"/>
                </a:rPr>
                <a:t>MENTAL</a:t>
              </a:r>
            </a:p>
          </p:txBody>
        </p:sp>
        <p:sp>
          <p:nvSpPr>
            <p:cNvPr id="62" name="TextBox 61"/>
            <p:cNvSpPr txBox="1"/>
            <p:nvPr/>
          </p:nvSpPr>
          <p:spPr>
            <a:xfrm>
              <a:off x="8372144" y="6301987"/>
              <a:ext cx="620683" cy="307777"/>
            </a:xfrm>
            <a:prstGeom prst="rect">
              <a:avLst/>
            </a:prstGeom>
            <a:noFill/>
          </p:spPr>
          <p:txBody>
            <a:bodyPr wrap="none" rtlCol="0">
              <a:spAutoFit/>
            </a:bodyPr>
            <a:lstStyle/>
            <a:p>
              <a:r>
                <a:rPr lang="en-GB" sz="1400" dirty="0">
                  <a:latin typeface="Abadi MT Condensed Light"/>
                  <a:cs typeface="Abadi MT Condensed Light"/>
                </a:rPr>
                <a:t>SOCIAL</a:t>
              </a:r>
            </a:p>
          </p:txBody>
        </p:sp>
        <p:sp>
          <p:nvSpPr>
            <p:cNvPr id="63" name="TextBox 62"/>
            <p:cNvSpPr txBox="1"/>
            <p:nvPr/>
          </p:nvSpPr>
          <p:spPr>
            <a:xfrm>
              <a:off x="7329675" y="6123722"/>
              <a:ext cx="800219" cy="307777"/>
            </a:xfrm>
            <a:prstGeom prst="rect">
              <a:avLst/>
            </a:prstGeom>
            <a:noFill/>
          </p:spPr>
          <p:txBody>
            <a:bodyPr wrap="none" rtlCol="0">
              <a:spAutoFit/>
            </a:bodyPr>
            <a:lstStyle/>
            <a:p>
              <a:r>
                <a:rPr lang="en-GB" sz="1400" dirty="0">
                  <a:latin typeface="Abadi MT Condensed Light"/>
                  <a:cs typeface="Abadi MT Condensed Light"/>
                </a:rPr>
                <a:t>CULTURAL</a:t>
              </a:r>
            </a:p>
          </p:txBody>
        </p:sp>
      </p:grpSp>
      <p:sp>
        <p:nvSpPr>
          <p:cNvPr id="64" name="TextBox 63"/>
          <p:cNvSpPr txBox="1"/>
          <p:nvPr/>
        </p:nvSpPr>
        <p:spPr>
          <a:xfrm>
            <a:off x="4620448" y="4404864"/>
            <a:ext cx="666336" cy="307777"/>
          </a:xfrm>
          <a:prstGeom prst="rect">
            <a:avLst/>
          </a:prstGeom>
          <a:noFill/>
        </p:spPr>
        <p:txBody>
          <a:bodyPr wrap="none" rtlCol="0">
            <a:spAutoFit/>
          </a:bodyPr>
          <a:lstStyle/>
          <a:p>
            <a:r>
              <a:rPr lang="en-GB" sz="1400" i="1" dirty="0">
                <a:latin typeface="Abadi MT Condensed Light"/>
                <a:cs typeface="Abadi MT Condensed Light"/>
              </a:rPr>
              <a:t>sensors</a:t>
            </a:r>
          </a:p>
        </p:txBody>
      </p:sp>
      <p:grpSp>
        <p:nvGrpSpPr>
          <p:cNvPr id="6" name="Group 48"/>
          <p:cNvGrpSpPr/>
          <p:nvPr/>
        </p:nvGrpSpPr>
        <p:grpSpPr>
          <a:xfrm>
            <a:off x="7720689" y="385648"/>
            <a:ext cx="2860019" cy="1865710"/>
            <a:chOff x="6196688" y="385648"/>
            <a:chExt cx="2860019" cy="1865710"/>
          </a:xfrm>
        </p:grpSpPr>
        <p:sp>
          <p:nvSpPr>
            <p:cNvPr id="24" name="TextBox 23"/>
            <p:cNvSpPr txBox="1"/>
            <p:nvPr/>
          </p:nvSpPr>
          <p:spPr>
            <a:xfrm>
              <a:off x="6196688" y="532988"/>
              <a:ext cx="897814" cy="523220"/>
            </a:xfrm>
            <a:prstGeom prst="rect">
              <a:avLst/>
            </a:prstGeom>
            <a:noFill/>
            <a:effectLst/>
          </p:spPr>
          <p:txBody>
            <a:bodyPr wrap="none" rtlCol="0">
              <a:spAutoFit/>
            </a:bodyPr>
            <a:lstStyle/>
            <a:p>
              <a:r>
                <a:rPr lang="en-GB" sz="1400" b="1" dirty="0">
                  <a:latin typeface="Abadi MT Condensed Light"/>
                  <a:cs typeface="Abadi MT Condensed Light"/>
                </a:rPr>
                <a:t>BACK WALL:</a:t>
              </a:r>
            </a:p>
            <a:p>
              <a:r>
                <a:rPr lang="en-GB" sz="1400" b="1" dirty="0">
                  <a:latin typeface="Abadi MT Condensed Light"/>
                  <a:cs typeface="Abadi MT Condensed Light"/>
                </a:rPr>
                <a:t>CONTEXT I</a:t>
              </a:r>
            </a:p>
          </p:txBody>
        </p:sp>
        <p:sp>
          <p:nvSpPr>
            <p:cNvPr id="53" name="Rectangle 52"/>
            <p:cNvSpPr/>
            <p:nvPr/>
          </p:nvSpPr>
          <p:spPr>
            <a:xfrm>
              <a:off x="7302733" y="385648"/>
              <a:ext cx="1219012" cy="816414"/>
            </a:xfrm>
            <a:prstGeom prst="rect">
              <a:avLst/>
            </a:prstGeom>
            <a:solidFill>
              <a:srgbClr val="D7E4B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latin typeface="Abadi MT Condensed Light"/>
                <a:cs typeface="Abadi MT Condensed Light"/>
              </a:endParaRPr>
            </a:p>
          </p:txBody>
        </p:sp>
        <p:sp>
          <p:nvSpPr>
            <p:cNvPr id="55" name="TextBox 54"/>
            <p:cNvSpPr txBox="1"/>
            <p:nvPr/>
          </p:nvSpPr>
          <p:spPr>
            <a:xfrm>
              <a:off x="7962237" y="1235695"/>
              <a:ext cx="1094470" cy="830997"/>
            </a:xfrm>
            <a:prstGeom prst="rect">
              <a:avLst/>
            </a:prstGeom>
            <a:noFill/>
          </p:spPr>
          <p:txBody>
            <a:bodyPr wrap="none" rtlCol="0">
              <a:spAutoFit/>
            </a:bodyPr>
            <a:lstStyle/>
            <a:p>
              <a:r>
                <a:rPr lang="en-GB" sz="1200" dirty="0">
                  <a:latin typeface="Abadi MT Condensed Light"/>
                  <a:cs typeface="Abadi MT Condensed Light"/>
                </a:rPr>
                <a:t>LOCATION</a:t>
              </a:r>
            </a:p>
            <a:p>
              <a:r>
                <a:rPr lang="en-GB" sz="1200" dirty="0">
                  <a:latin typeface="Abadi MT Condensed Light"/>
                  <a:cs typeface="Abadi MT Condensed Light"/>
                </a:rPr>
                <a:t>PROXIMITY</a:t>
              </a:r>
            </a:p>
            <a:p>
              <a:r>
                <a:rPr lang="en-GB" sz="1200" dirty="0">
                  <a:latin typeface="Abadi MT Condensed Light"/>
                  <a:cs typeface="Abadi MT Condensed Light"/>
                </a:rPr>
                <a:t>LOCOMOTION</a:t>
              </a:r>
            </a:p>
            <a:p>
              <a:r>
                <a:rPr lang="en-GB" sz="1200" dirty="0">
                  <a:latin typeface="Abadi MT Condensed Light"/>
                  <a:cs typeface="Abadi MT Condensed Light"/>
                </a:rPr>
                <a:t>OBJECTS, ACTORS</a:t>
              </a:r>
            </a:p>
          </p:txBody>
        </p:sp>
        <p:sp>
          <p:nvSpPr>
            <p:cNvPr id="56" name="TextBox 55"/>
            <p:cNvSpPr txBox="1"/>
            <p:nvPr/>
          </p:nvSpPr>
          <p:spPr>
            <a:xfrm>
              <a:off x="6875388" y="1235695"/>
              <a:ext cx="974996" cy="1015663"/>
            </a:xfrm>
            <a:prstGeom prst="rect">
              <a:avLst/>
            </a:prstGeom>
            <a:noFill/>
          </p:spPr>
          <p:txBody>
            <a:bodyPr wrap="none" rtlCol="0">
              <a:spAutoFit/>
            </a:bodyPr>
            <a:lstStyle/>
            <a:p>
              <a:pPr algn="r"/>
              <a:r>
                <a:rPr lang="en-GB" sz="1200" dirty="0">
                  <a:latin typeface="Abadi MT Condensed Light"/>
                  <a:cs typeface="Abadi MT Condensed Light"/>
                </a:rPr>
                <a:t>BODY</a:t>
              </a:r>
            </a:p>
            <a:p>
              <a:pPr algn="r"/>
              <a:r>
                <a:rPr lang="en-GB" sz="1200" dirty="0">
                  <a:latin typeface="Abadi MT Condensed Light"/>
                  <a:cs typeface="Abadi MT Condensed Light"/>
                </a:rPr>
                <a:t>ROOM</a:t>
              </a:r>
            </a:p>
            <a:p>
              <a:pPr algn="r"/>
              <a:r>
                <a:rPr lang="en-GB" sz="1200" dirty="0">
                  <a:latin typeface="Abadi MT Condensed Light"/>
                  <a:cs typeface="Abadi MT Condensed Light"/>
                </a:rPr>
                <a:t>HOME</a:t>
              </a:r>
            </a:p>
            <a:p>
              <a:pPr algn="r"/>
              <a:r>
                <a:rPr lang="en-GB" sz="1200" dirty="0">
                  <a:latin typeface="Abadi MT Condensed Light"/>
                  <a:cs typeface="Abadi MT Condensed Light"/>
                </a:rPr>
                <a:t>OUTDOOR ENV</a:t>
              </a:r>
            </a:p>
            <a:p>
              <a:pPr algn="r"/>
              <a:r>
                <a:rPr lang="en-GB" sz="1200" dirty="0">
                  <a:latin typeface="Abadi MT Condensed Light"/>
                  <a:cs typeface="Abadi MT Condensed Light"/>
                </a:rPr>
                <a:t>VILLAGE, TOWN</a:t>
              </a:r>
            </a:p>
          </p:txBody>
        </p:sp>
        <p:sp>
          <p:nvSpPr>
            <p:cNvPr id="57" name="TextBox 56"/>
            <p:cNvSpPr txBox="1"/>
            <p:nvPr/>
          </p:nvSpPr>
          <p:spPr>
            <a:xfrm>
              <a:off x="7506853" y="453608"/>
              <a:ext cx="774571" cy="738664"/>
            </a:xfrm>
            <a:prstGeom prst="rect">
              <a:avLst/>
            </a:prstGeom>
            <a:noFill/>
            <a:effectLst/>
          </p:spPr>
          <p:txBody>
            <a:bodyPr wrap="none" rtlCol="0">
              <a:spAutoFit/>
            </a:bodyPr>
            <a:lstStyle/>
            <a:p>
              <a:pPr algn="ctr"/>
              <a:r>
                <a:rPr lang="en-GB" sz="1400" b="1" dirty="0">
                  <a:latin typeface="Abadi MT Condensed Light"/>
                  <a:cs typeface="Abadi MT Condensed Light"/>
                </a:rPr>
                <a:t>PHYSICAL</a:t>
              </a:r>
            </a:p>
            <a:p>
              <a:pPr algn="ctr"/>
              <a:r>
                <a:rPr lang="en-GB" sz="1400" b="1" dirty="0">
                  <a:latin typeface="Abadi MT Condensed Light"/>
                  <a:cs typeface="Abadi MT Condensed Light"/>
                </a:rPr>
                <a:t>SPACE</a:t>
              </a:r>
            </a:p>
            <a:p>
              <a:pPr algn="ctr"/>
              <a:r>
                <a:rPr lang="en-GB" sz="1400" b="1" dirty="0">
                  <a:latin typeface="Abadi MT Condensed Light"/>
                  <a:cs typeface="Abadi MT Condensed Light"/>
                </a:rPr>
                <a:t>3D</a:t>
              </a:r>
            </a:p>
          </p:txBody>
        </p:sp>
        <p:cxnSp>
          <p:nvCxnSpPr>
            <p:cNvPr id="65" name="Straight Connector 64"/>
            <p:cNvCxnSpPr/>
            <p:nvPr/>
          </p:nvCxnSpPr>
          <p:spPr>
            <a:xfrm rot="16200000" flipV="1">
              <a:off x="7570645" y="1634376"/>
              <a:ext cx="864630"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flipV="1">
              <a:off x="7337168" y="1738142"/>
              <a:ext cx="1026431" cy="2"/>
            </a:xfrm>
            <a:prstGeom prst="line">
              <a:avLst/>
            </a:prstGeom>
            <a:ln w="9525" cap="flat" cmpd="sng" algn="ctr">
              <a:solidFill>
                <a:srgbClr val="5959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71" name="Straight Connector 70"/>
          <p:cNvCxnSpPr/>
          <p:nvPr/>
        </p:nvCxnSpPr>
        <p:spPr>
          <a:xfrm rot="16200000" flipV="1">
            <a:off x="4194092" y="4196446"/>
            <a:ext cx="3105943" cy="2"/>
          </a:xfrm>
          <a:prstGeom prst="line">
            <a:avLst/>
          </a:prstGeom>
          <a:ln>
            <a:solidFill>
              <a:schemeClr val="accent1">
                <a:lumMod val="75000"/>
              </a:schemeClr>
            </a:solidFill>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72" name="TextBox 71"/>
          <p:cNvSpPr txBox="1"/>
          <p:nvPr/>
        </p:nvSpPr>
        <p:spPr>
          <a:xfrm rot="16200000">
            <a:off x="4386510" y="4045188"/>
            <a:ext cx="3032063" cy="246221"/>
          </a:xfrm>
          <a:prstGeom prst="rect">
            <a:avLst/>
          </a:prstGeom>
          <a:noFill/>
        </p:spPr>
        <p:txBody>
          <a:bodyPr wrap="none" rtlCol="0">
            <a:spAutoFit/>
          </a:bodyPr>
          <a:lstStyle/>
          <a:p>
            <a:r>
              <a:rPr lang="en-GB" sz="1000" dirty="0">
                <a:latin typeface="Andale Mono"/>
                <a:cs typeface="Andale Mono"/>
              </a:rPr>
              <a:t>COLLECTING SUBJECTIVE DATA FROM HUMAN</a:t>
            </a:r>
          </a:p>
        </p:txBody>
      </p:sp>
      <p:cxnSp>
        <p:nvCxnSpPr>
          <p:cNvPr id="75" name="Straight Connector 74"/>
          <p:cNvCxnSpPr/>
          <p:nvPr/>
        </p:nvCxnSpPr>
        <p:spPr>
          <a:xfrm rot="5400000" flipH="1" flipV="1">
            <a:off x="3514586" y="3094576"/>
            <a:ext cx="2620577" cy="1"/>
          </a:xfrm>
          <a:prstGeom prst="line">
            <a:avLst/>
          </a:prstGeom>
          <a:ln>
            <a:solidFill>
              <a:schemeClr val="accent1">
                <a:lumMod val="75000"/>
              </a:schemeClr>
            </a:solidFill>
            <a:headEnd type="oval" w="med" len="med"/>
            <a:tailEnd type="oval" w="med" len="med"/>
          </a:ln>
        </p:spPr>
        <p:style>
          <a:lnRef idx="2">
            <a:schemeClr val="accent3"/>
          </a:lnRef>
          <a:fillRef idx="0">
            <a:schemeClr val="accent3"/>
          </a:fillRef>
          <a:effectRef idx="1">
            <a:schemeClr val="accent3"/>
          </a:effectRef>
          <a:fontRef idx="minor">
            <a:schemeClr val="tx1"/>
          </a:fontRef>
        </p:style>
      </p:cxnSp>
      <p:sp>
        <p:nvSpPr>
          <p:cNvPr id="76" name="TextBox 75"/>
          <p:cNvSpPr txBox="1"/>
          <p:nvPr/>
        </p:nvSpPr>
        <p:spPr>
          <a:xfrm rot="16200000">
            <a:off x="3502802" y="2823118"/>
            <a:ext cx="2955106" cy="246221"/>
          </a:xfrm>
          <a:prstGeom prst="rect">
            <a:avLst/>
          </a:prstGeom>
          <a:noFill/>
        </p:spPr>
        <p:txBody>
          <a:bodyPr wrap="none" rtlCol="0">
            <a:spAutoFit/>
          </a:bodyPr>
          <a:lstStyle/>
          <a:p>
            <a:r>
              <a:rPr lang="en-GB" sz="1000" dirty="0">
                <a:latin typeface="Andale Mono"/>
                <a:cs typeface="Andale Mono"/>
              </a:rPr>
              <a:t>COLLECTING OBJECTIVE DATA FROM HUMAN</a:t>
            </a:r>
          </a:p>
        </p:txBody>
      </p:sp>
      <p:sp>
        <p:nvSpPr>
          <p:cNvPr id="50" name="Date Placeholder 49"/>
          <p:cNvSpPr>
            <a:spLocks noGrp="1"/>
          </p:cNvSpPr>
          <p:nvPr>
            <p:ph type="dt" sz="half" idx="10"/>
          </p:nvPr>
        </p:nvSpPr>
        <p:spPr/>
        <p:txBody>
          <a:bodyPr/>
          <a:lstStyle/>
          <a:p>
            <a:r>
              <a:rPr lang="sv-SE" smtClean="0"/>
              <a:t>2018-11-08</a:t>
            </a:r>
            <a:endParaRPr lang="sv-SE" sz="1400"/>
          </a:p>
        </p:txBody>
      </p:sp>
      <p:sp>
        <p:nvSpPr>
          <p:cNvPr id="9" name="Platshållare för bildnummer 8"/>
          <p:cNvSpPr>
            <a:spLocks noGrp="1"/>
          </p:cNvSpPr>
          <p:nvPr>
            <p:ph type="sldNum" sz="quarter" idx="12"/>
          </p:nvPr>
        </p:nvSpPr>
        <p:spPr/>
        <p:txBody>
          <a:bodyPr/>
          <a:lstStyle/>
          <a:p>
            <a:pPr>
              <a:defRPr/>
            </a:pPr>
            <a:fld id="{1FEE1F58-C497-8D4D-9AA3-6F68D35D66A6}" type="slidenum">
              <a:rPr lang="sv-SE" smtClean="0"/>
              <a:pPr>
                <a:defRPr/>
              </a:pPr>
              <a:t>69</a:t>
            </a:fld>
            <a:endParaRPr lang="sv-SE" sz="1400" dirty="0"/>
          </a:p>
        </p:txBody>
      </p:sp>
    </p:spTree>
    <p:extLst>
      <p:ext uri="{BB962C8B-B14F-4D97-AF65-F5344CB8AC3E}">
        <p14:creationId xmlns:p14="http://schemas.microsoft.com/office/powerpoint/2010/main" val="500403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2124" y="76798"/>
            <a:ext cx="7391400" cy="6553200"/>
            <a:chOff x="1752600" y="0"/>
            <a:chExt cx="7391400" cy="6553200"/>
          </a:xfrm>
        </p:grpSpPr>
        <p:pic>
          <p:nvPicPr>
            <p:cNvPr id="4" name="Picture 3"/>
            <p:cNvPicPr>
              <a:picLocks noChangeAspect="1"/>
            </p:cNvPicPr>
            <p:nvPr/>
          </p:nvPicPr>
          <p:blipFill>
            <a:blip r:embed="rId2"/>
            <a:srcRect b="17318"/>
            <a:stretch>
              <a:fillRect/>
            </a:stretch>
          </p:blipFill>
          <p:spPr>
            <a:xfrm>
              <a:off x="1752600" y="0"/>
              <a:ext cx="7391400" cy="5715000"/>
            </a:xfrm>
            <a:prstGeom prst="rect">
              <a:avLst/>
            </a:prstGeom>
          </p:spPr>
        </p:pic>
        <p:pic>
          <p:nvPicPr>
            <p:cNvPr id="5" name="Picture 4"/>
            <p:cNvPicPr>
              <a:picLocks noChangeAspect="1"/>
            </p:cNvPicPr>
            <p:nvPr/>
          </p:nvPicPr>
          <p:blipFill>
            <a:blip r:embed="rId2"/>
            <a:srcRect t="87091"/>
            <a:stretch>
              <a:fillRect/>
            </a:stretch>
          </p:blipFill>
          <p:spPr>
            <a:xfrm>
              <a:off x="1752600" y="5660938"/>
              <a:ext cx="7391400" cy="892262"/>
            </a:xfrm>
            <a:prstGeom prst="rect">
              <a:avLst/>
            </a:prstGeom>
          </p:spPr>
        </p:pic>
      </p:grpSp>
      <p:sp>
        <p:nvSpPr>
          <p:cNvPr id="7" name="Platshållare för datum 6"/>
          <p:cNvSpPr>
            <a:spLocks noGrp="1"/>
          </p:cNvSpPr>
          <p:nvPr>
            <p:ph type="dt" sz="half" idx="10"/>
          </p:nvPr>
        </p:nvSpPr>
        <p:spPr/>
        <p:txBody>
          <a:bodyPr/>
          <a:lstStyle/>
          <a:p>
            <a:pPr>
              <a:defRPr/>
            </a:pPr>
            <a:r>
              <a:rPr lang="sv-SE" smtClean="0"/>
              <a:t>2018-11-08</a:t>
            </a:r>
            <a:endParaRPr lang="sv-SE" sz="1000" b="0" dirty="0"/>
          </a:p>
        </p:txBody>
      </p:sp>
      <p:sp>
        <p:nvSpPr>
          <p:cNvPr id="9" name="TextBox 4"/>
          <p:cNvSpPr txBox="1"/>
          <p:nvPr/>
        </p:nvSpPr>
        <p:spPr>
          <a:xfrm>
            <a:off x="7535562" y="375616"/>
            <a:ext cx="3375539" cy="769441"/>
          </a:xfrm>
          <a:prstGeom prst="rect">
            <a:avLst/>
          </a:prstGeom>
          <a:solidFill>
            <a:schemeClr val="bg1">
              <a:alpha val="72000"/>
            </a:schemeClr>
          </a:solidFill>
        </p:spPr>
        <p:txBody>
          <a:bodyPr wrap="none" rtlCol="0">
            <a:spAutoFit/>
          </a:bodyPr>
          <a:lstStyle/>
          <a:p>
            <a:pPr lvl="0" algn="ctr"/>
            <a:r>
              <a:rPr lang="en-US" sz="2200" b="1" smtClean="0">
                <a:solidFill>
                  <a:srgbClr val="800000"/>
                </a:solidFill>
                <a:latin typeface="Calibri"/>
                <a:cs typeface="Calibri"/>
              </a:rPr>
              <a:t>Today:</a:t>
            </a:r>
          </a:p>
          <a:p>
            <a:pPr lvl="0" algn="ctr"/>
            <a:r>
              <a:rPr lang="en-US" sz="2200" b="1" dirty="0" smtClean="0">
                <a:solidFill>
                  <a:srgbClr val="800000"/>
                </a:solidFill>
                <a:latin typeface="Calibri"/>
                <a:cs typeface="Calibri"/>
              </a:rPr>
              <a:t>Social and Intelligent Agent</a:t>
            </a:r>
            <a:endParaRPr lang="en-US" sz="2200" b="1" dirty="0">
              <a:solidFill>
                <a:srgbClr val="800000"/>
              </a:solidFill>
              <a:latin typeface="Calibri"/>
              <a:cs typeface="Calibri"/>
            </a:endParaRPr>
          </a:p>
        </p:txBody>
      </p:sp>
      <p:sp>
        <p:nvSpPr>
          <p:cNvPr id="10" name="TextBox 4"/>
          <p:cNvSpPr txBox="1"/>
          <p:nvPr/>
        </p:nvSpPr>
        <p:spPr>
          <a:xfrm>
            <a:off x="7502769" y="2137341"/>
            <a:ext cx="4111831" cy="415498"/>
          </a:xfrm>
          <a:prstGeom prst="rect">
            <a:avLst/>
          </a:prstGeom>
          <a:solidFill>
            <a:schemeClr val="bg1">
              <a:alpha val="72000"/>
            </a:schemeClr>
          </a:solidFill>
        </p:spPr>
        <p:txBody>
          <a:bodyPr wrap="none" rtlCol="0">
            <a:spAutoFit/>
          </a:bodyPr>
          <a:lstStyle/>
          <a:p>
            <a:pPr lvl="0"/>
            <a:r>
              <a:rPr lang="en-US" sz="2100" b="1" dirty="0" smtClean="0">
                <a:solidFill>
                  <a:srgbClr val="800000"/>
                </a:solidFill>
                <a:latin typeface="Calibri"/>
                <a:cs typeface="Calibri"/>
              </a:rPr>
              <a:t>Architecture of an Intelligent Agent</a:t>
            </a:r>
            <a:endParaRPr lang="en-US" sz="2100" b="1" dirty="0">
              <a:solidFill>
                <a:srgbClr val="800000"/>
              </a:solidFill>
              <a:latin typeface="Calibri"/>
              <a:cs typeface="Calibri"/>
            </a:endParaRPr>
          </a:p>
        </p:txBody>
      </p:sp>
      <p:sp>
        <p:nvSpPr>
          <p:cNvPr id="11" name="TextBox 4"/>
          <p:cNvSpPr txBox="1"/>
          <p:nvPr/>
        </p:nvSpPr>
        <p:spPr>
          <a:xfrm>
            <a:off x="7502768" y="2552839"/>
            <a:ext cx="3375539" cy="430887"/>
          </a:xfrm>
          <a:prstGeom prst="rect">
            <a:avLst/>
          </a:prstGeom>
          <a:solidFill>
            <a:schemeClr val="bg1">
              <a:alpha val="72000"/>
            </a:schemeClr>
          </a:solidFill>
        </p:spPr>
        <p:txBody>
          <a:bodyPr wrap="none" rtlCol="0">
            <a:spAutoFit/>
          </a:bodyPr>
          <a:lstStyle/>
          <a:p>
            <a:pPr lvl="0"/>
            <a:r>
              <a:rPr lang="en-US" sz="2200" b="1" smtClean="0">
                <a:solidFill>
                  <a:srgbClr val="800000"/>
                </a:solidFill>
                <a:latin typeface="Calibri"/>
                <a:cs typeface="Calibri"/>
              </a:rPr>
              <a:t>Social and Intelligent </a:t>
            </a:r>
            <a:r>
              <a:rPr lang="en-US" sz="2200" b="1" dirty="0" smtClean="0">
                <a:solidFill>
                  <a:srgbClr val="800000"/>
                </a:solidFill>
                <a:latin typeface="Calibri"/>
                <a:cs typeface="Calibri"/>
              </a:rPr>
              <a:t>Agent</a:t>
            </a:r>
            <a:endParaRPr lang="en-US" sz="2200" b="1" dirty="0">
              <a:solidFill>
                <a:srgbClr val="800000"/>
              </a:solidFill>
              <a:latin typeface="Calibri"/>
              <a:cs typeface="Calibri"/>
            </a:endParaRPr>
          </a:p>
        </p:txBody>
      </p:sp>
      <p:sp>
        <p:nvSpPr>
          <p:cNvPr id="2" name="Platshållare för bildnummer 1"/>
          <p:cNvSpPr>
            <a:spLocks noGrp="1"/>
          </p:cNvSpPr>
          <p:nvPr>
            <p:ph type="sldNum" sz="quarter" idx="12"/>
          </p:nvPr>
        </p:nvSpPr>
        <p:spPr/>
        <p:txBody>
          <a:bodyPr/>
          <a:lstStyle/>
          <a:p>
            <a:pPr>
              <a:defRPr/>
            </a:pPr>
            <a:fld id="{1FEE1F58-C497-8D4D-9AA3-6F68D35D66A6}" type="slidenum">
              <a:rPr lang="sv-SE" smtClean="0"/>
              <a:pPr>
                <a:defRPr/>
              </a:pPr>
              <a:t>7</a:t>
            </a:fld>
            <a:endParaRPr lang="sv-SE" sz="1400" dirty="0"/>
          </a:p>
        </p:txBody>
      </p:sp>
      <p:sp>
        <p:nvSpPr>
          <p:cNvPr id="12" name="Rektangel med rundade hörn 11"/>
          <p:cNvSpPr/>
          <p:nvPr/>
        </p:nvSpPr>
        <p:spPr>
          <a:xfrm>
            <a:off x="212123" y="366936"/>
            <a:ext cx="7325956" cy="2739679"/>
          </a:xfrm>
          <a:prstGeom prst="roundRect">
            <a:avLst>
              <a:gd name="adj" fmla="val 1178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0339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pic>
        <p:nvPicPr>
          <p:cNvPr id="6" name="Bildobjekt 5"/>
          <p:cNvPicPr>
            <a:picLocks noChangeAspect="1"/>
          </p:cNvPicPr>
          <p:nvPr/>
        </p:nvPicPr>
        <p:blipFill>
          <a:blip r:embed="rId2"/>
          <a:stretch>
            <a:fillRect/>
          </a:stretch>
        </p:blipFill>
        <p:spPr>
          <a:xfrm>
            <a:off x="0" y="1525029"/>
            <a:ext cx="12192000" cy="3807942"/>
          </a:xfrm>
          <a:prstGeom prst="rect">
            <a:avLst/>
          </a:prstGeom>
        </p:spPr>
      </p:pic>
      <p:sp>
        <p:nvSpPr>
          <p:cNvPr id="7" name="Platshållare för bildnummer 6"/>
          <p:cNvSpPr>
            <a:spLocks noGrp="1"/>
          </p:cNvSpPr>
          <p:nvPr>
            <p:ph type="sldNum" sz="quarter" idx="12"/>
          </p:nvPr>
        </p:nvSpPr>
        <p:spPr/>
        <p:txBody>
          <a:bodyPr/>
          <a:lstStyle/>
          <a:p>
            <a:pPr>
              <a:defRPr/>
            </a:pPr>
            <a:fld id="{1FEE1F58-C497-8D4D-9AA3-6F68D35D66A6}" type="slidenum">
              <a:rPr lang="sv-SE" smtClean="0"/>
              <a:pPr>
                <a:defRPr/>
              </a:pPr>
              <a:t>70</a:t>
            </a:fld>
            <a:endParaRPr lang="sv-SE" sz="1400" dirty="0"/>
          </a:p>
        </p:txBody>
      </p:sp>
    </p:spTree>
    <p:extLst>
      <p:ext uri="{BB962C8B-B14F-4D97-AF65-F5344CB8AC3E}">
        <p14:creationId xmlns:p14="http://schemas.microsoft.com/office/powerpoint/2010/main" val="16759452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pic>
        <p:nvPicPr>
          <p:cNvPr id="6" name="Bildobjekt 5"/>
          <p:cNvPicPr>
            <a:picLocks noChangeAspect="1"/>
          </p:cNvPicPr>
          <p:nvPr/>
        </p:nvPicPr>
        <p:blipFill>
          <a:blip r:embed="rId2"/>
          <a:stretch>
            <a:fillRect/>
          </a:stretch>
        </p:blipFill>
        <p:spPr>
          <a:xfrm>
            <a:off x="1320076" y="0"/>
            <a:ext cx="9551847" cy="6858000"/>
          </a:xfrm>
          <a:prstGeom prst="rect">
            <a:avLst/>
          </a:prstGeom>
        </p:spPr>
      </p:pic>
      <p:sp>
        <p:nvSpPr>
          <p:cNvPr id="7" name="Platshållare för bildnummer 6"/>
          <p:cNvSpPr>
            <a:spLocks noGrp="1"/>
          </p:cNvSpPr>
          <p:nvPr>
            <p:ph type="sldNum" sz="quarter" idx="12"/>
          </p:nvPr>
        </p:nvSpPr>
        <p:spPr/>
        <p:txBody>
          <a:bodyPr/>
          <a:lstStyle/>
          <a:p>
            <a:pPr>
              <a:defRPr/>
            </a:pPr>
            <a:fld id="{1FEE1F58-C497-8D4D-9AA3-6F68D35D66A6}" type="slidenum">
              <a:rPr lang="sv-SE" smtClean="0"/>
              <a:pPr>
                <a:defRPr/>
              </a:pPr>
              <a:t>71</a:t>
            </a:fld>
            <a:endParaRPr lang="sv-SE" sz="1400" dirty="0"/>
          </a:p>
        </p:txBody>
      </p:sp>
    </p:spTree>
    <p:extLst>
      <p:ext uri="{BB962C8B-B14F-4D97-AF65-F5344CB8AC3E}">
        <p14:creationId xmlns:p14="http://schemas.microsoft.com/office/powerpoint/2010/main" val="1239884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648571" y="361909"/>
            <a:ext cx="8863152" cy="1080468"/>
          </a:xfrm>
        </p:spPr>
        <p:txBody>
          <a:bodyPr/>
          <a:lstStyle/>
          <a:p>
            <a:r>
              <a:rPr lang="sv-SE" dirty="0" smtClean="0"/>
              <a:t>Course </a:t>
            </a:r>
            <a:r>
              <a:rPr lang="sv-SE" dirty="0" err="1" smtClean="0"/>
              <a:t>evaluations</a:t>
            </a:r>
            <a:r>
              <a:rPr lang="sv-SE" dirty="0" smtClean="0"/>
              <a:t> and </a:t>
            </a:r>
            <a:r>
              <a:rPr lang="sv-SE" dirty="0" err="1" smtClean="0"/>
              <a:t>changes</a:t>
            </a:r>
            <a:endParaRPr lang="sv-SE" dirty="0"/>
          </a:p>
        </p:txBody>
      </p:sp>
      <p:sp>
        <p:nvSpPr>
          <p:cNvPr id="3" name="Platshållare för innehåll 2"/>
          <p:cNvSpPr>
            <a:spLocks noGrp="1"/>
          </p:cNvSpPr>
          <p:nvPr>
            <p:ph idx="1"/>
          </p:nvPr>
        </p:nvSpPr>
        <p:spPr>
          <a:xfrm>
            <a:off x="621324" y="1278255"/>
            <a:ext cx="10703169" cy="4888084"/>
          </a:xfrm>
        </p:spPr>
        <p:txBody>
          <a:bodyPr/>
          <a:lstStyle/>
          <a:p>
            <a:r>
              <a:rPr lang="sv-SE" sz="2400" dirty="0" err="1" smtClean="0">
                <a:latin typeface="Calibri" charset="0"/>
                <a:ea typeface="Calibri" charset="0"/>
                <a:cs typeface="Calibri" charset="0"/>
              </a:rPr>
              <a:t>Theory</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before</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project</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work</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begins</a:t>
            </a:r>
            <a:r>
              <a:rPr lang="sv-SE" sz="2400" dirty="0" smtClean="0">
                <a:latin typeface="Calibri" charset="0"/>
                <a:ea typeface="Calibri" charset="0"/>
                <a:cs typeface="Calibri" charset="0"/>
              </a:rPr>
              <a:t>:</a:t>
            </a:r>
          </a:p>
          <a:p>
            <a:pPr lvl="1"/>
            <a:r>
              <a:rPr lang="sv-SE" sz="2200" dirty="0" err="1" smtClean="0">
                <a:latin typeface="Calibri" charset="0"/>
                <a:ea typeface="Calibri" charset="0"/>
                <a:cs typeface="Calibri" charset="0"/>
              </a:rPr>
              <a:t>Reduces</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tendencies</a:t>
            </a:r>
            <a:r>
              <a:rPr lang="sv-SE" sz="2200" dirty="0" smtClean="0">
                <a:latin typeface="Calibri" charset="0"/>
                <a:ea typeface="Calibri" charset="0"/>
                <a:cs typeface="Calibri" charset="0"/>
              </a:rPr>
              <a:t> to </a:t>
            </a:r>
            <a:r>
              <a:rPr lang="sv-SE" sz="2200" dirty="0" err="1" smtClean="0">
                <a:latin typeface="Calibri" charset="0"/>
                <a:ea typeface="Calibri" charset="0"/>
                <a:cs typeface="Calibri" charset="0"/>
              </a:rPr>
              <a:t>jumping</a:t>
            </a:r>
            <a:r>
              <a:rPr lang="sv-SE" sz="2200" dirty="0" smtClean="0">
                <a:latin typeface="Calibri" charset="0"/>
                <a:ea typeface="Calibri" charset="0"/>
                <a:cs typeface="Calibri" charset="0"/>
              </a:rPr>
              <a:t> to </a:t>
            </a:r>
            <a:r>
              <a:rPr lang="sv-SE" sz="2200" dirty="0" err="1" smtClean="0">
                <a:latin typeface="Calibri" charset="0"/>
                <a:ea typeface="Calibri" charset="0"/>
                <a:cs typeface="Calibri" charset="0"/>
              </a:rPr>
              <a:t>conclusions</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using</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only</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previous</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knowledge</a:t>
            </a:r>
            <a:r>
              <a:rPr lang="sv-SE" sz="2200" dirty="0" smtClean="0">
                <a:latin typeface="Calibri" charset="0"/>
                <a:ea typeface="Calibri" charset="0"/>
                <a:cs typeface="Calibri" charset="0"/>
              </a:rPr>
              <a:t> in </a:t>
            </a:r>
            <a:r>
              <a:rPr lang="sv-SE" sz="2200" dirty="0" err="1" smtClean="0">
                <a:latin typeface="Calibri" charset="0"/>
                <a:ea typeface="Calibri" charset="0"/>
                <a:cs typeface="Calibri" charset="0"/>
              </a:rPr>
              <a:t>project</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work</a:t>
            </a:r>
            <a:endParaRPr lang="sv-SE" sz="2200" dirty="0" smtClean="0">
              <a:latin typeface="Calibri" charset="0"/>
              <a:ea typeface="Calibri" charset="0"/>
              <a:cs typeface="Calibri" charset="0"/>
            </a:endParaRPr>
          </a:p>
          <a:p>
            <a:pPr lvl="1"/>
            <a:r>
              <a:rPr lang="sv-SE" sz="2200" dirty="0" err="1" smtClean="0">
                <a:latin typeface="Calibri" charset="0"/>
                <a:ea typeface="Calibri" charset="0"/>
                <a:cs typeface="Calibri" charset="0"/>
              </a:rPr>
              <a:t>Exam</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halfway</a:t>
            </a:r>
            <a:r>
              <a:rPr lang="sv-SE" sz="2200" dirty="0" smtClean="0">
                <a:latin typeface="Calibri" charset="0"/>
                <a:ea typeface="Calibri" charset="0"/>
                <a:cs typeface="Calibri" charset="0"/>
              </a:rPr>
              <a:t> last </a:t>
            </a:r>
            <a:r>
              <a:rPr lang="sv-SE" sz="2200" dirty="0" err="1" smtClean="0">
                <a:latin typeface="Calibri" charset="0"/>
                <a:ea typeface="Calibri" charset="0"/>
                <a:cs typeface="Calibri" charset="0"/>
              </a:rPr>
              <a:t>year</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now</a:t>
            </a:r>
            <a:r>
              <a:rPr lang="sv-SE" sz="2200" dirty="0" smtClean="0">
                <a:latin typeface="Calibri" charset="0"/>
                <a:ea typeface="Calibri" charset="0"/>
                <a:cs typeface="Calibri" charset="0"/>
              </a:rPr>
              <a:t> in </a:t>
            </a:r>
            <a:r>
              <a:rPr lang="sv-SE" sz="2200" dirty="0" err="1" smtClean="0">
                <a:latin typeface="Calibri" charset="0"/>
                <a:ea typeface="Calibri" charset="0"/>
                <a:cs typeface="Calibri" charset="0"/>
              </a:rPr>
              <a:t>January</a:t>
            </a:r>
            <a:r>
              <a:rPr lang="sv-SE" sz="2200" dirty="0" smtClean="0">
                <a:latin typeface="Calibri" charset="0"/>
                <a:ea typeface="Calibri" charset="0"/>
                <a:cs typeface="Calibri" charset="0"/>
              </a:rPr>
              <a:t>:</a:t>
            </a:r>
          </a:p>
          <a:p>
            <a:pPr lvl="2"/>
            <a:r>
              <a:rPr lang="sv-SE" sz="2200" dirty="0" err="1" smtClean="0">
                <a:latin typeface="Calibri" charset="0"/>
                <a:ea typeface="Calibri" charset="0"/>
                <a:cs typeface="Calibri" charset="0"/>
              </a:rPr>
              <a:t>Reasons</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one</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week</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shorter</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before</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Christmas</a:t>
            </a:r>
            <a:r>
              <a:rPr lang="sv-SE" sz="2200" dirty="0" smtClean="0">
                <a:latin typeface="Calibri" charset="0"/>
                <a:ea typeface="Calibri" charset="0"/>
                <a:cs typeface="Calibri" charset="0"/>
              </a:rPr>
              <a:t>, and </a:t>
            </a:r>
            <a:r>
              <a:rPr lang="sv-SE" sz="2200" dirty="0" err="1" smtClean="0">
                <a:latin typeface="Calibri" charset="0"/>
                <a:ea typeface="Calibri" charset="0"/>
                <a:cs typeface="Calibri" charset="0"/>
              </a:rPr>
              <a:t>useful</a:t>
            </a:r>
            <a:r>
              <a:rPr lang="sv-SE" sz="2200" dirty="0" smtClean="0">
                <a:latin typeface="Calibri" charset="0"/>
                <a:ea typeface="Calibri" charset="0"/>
                <a:cs typeface="Calibri" charset="0"/>
              </a:rPr>
              <a:t> to </a:t>
            </a:r>
            <a:r>
              <a:rPr lang="sv-SE" sz="2200" dirty="0" err="1" smtClean="0">
                <a:latin typeface="Calibri" charset="0"/>
                <a:ea typeface="Calibri" charset="0"/>
                <a:cs typeface="Calibri" charset="0"/>
              </a:rPr>
              <a:t>have</a:t>
            </a:r>
            <a:r>
              <a:rPr lang="sv-SE" sz="2200" dirty="0" smtClean="0">
                <a:latin typeface="Calibri" charset="0"/>
                <a:ea typeface="Calibri" charset="0"/>
                <a:cs typeface="Calibri" charset="0"/>
              </a:rPr>
              <a:t> the </a:t>
            </a:r>
            <a:r>
              <a:rPr lang="sv-SE" sz="2200" dirty="0" err="1" smtClean="0">
                <a:latin typeface="Calibri" charset="0"/>
                <a:ea typeface="Calibri" charset="0"/>
                <a:cs typeface="Calibri" charset="0"/>
              </a:rPr>
              <a:t>experiences</a:t>
            </a:r>
            <a:r>
              <a:rPr lang="sv-SE" sz="2200" dirty="0" smtClean="0">
                <a:latin typeface="Calibri" charset="0"/>
                <a:ea typeface="Calibri" charset="0"/>
                <a:cs typeface="Calibri" charset="0"/>
              </a:rPr>
              <a:t> from </a:t>
            </a:r>
            <a:r>
              <a:rPr lang="sv-SE" sz="2200" dirty="0" err="1" smtClean="0">
                <a:latin typeface="Calibri" charset="0"/>
                <a:ea typeface="Calibri" charset="0"/>
                <a:cs typeface="Calibri" charset="0"/>
              </a:rPr>
              <a:t>projects</a:t>
            </a:r>
            <a:r>
              <a:rPr lang="sv-SE" sz="2200" dirty="0" smtClean="0">
                <a:latin typeface="Calibri" charset="0"/>
                <a:ea typeface="Calibri" charset="0"/>
                <a:cs typeface="Calibri" charset="0"/>
              </a:rPr>
              <a:t> at the </a:t>
            </a:r>
            <a:r>
              <a:rPr lang="sv-SE" sz="2200" dirty="0" err="1" smtClean="0">
                <a:latin typeface="Calibri" charset="0"/>
                <a:ea typeface="Calibri" charset="0"/>
                <a:cs typeface="Calibri" charset="0"/>
              </a:rPr>
              <a:t>exam</a:t>
            </a:r>
            <a:endParaRPr lang="sv-SE" sz="2200" dirty="0" smtClean="0">
              <a:latin typeface="Calibri" charset="0"/>
              <a:ea typeface="Calibri" charset="0"/>
              <a:cs typeface="Calibri" charset="0"/>
            </a:endParaRPr>
          </a:p>
          <a:p>
            <a:r>
              <a:rPr lang="sv-SE" sz="2400" dirty="0" err="1" smtClean="0">
                <a:latin typeface="Calibri" charset="0"/>
                <a:ea typeface="Calibri" charset="0"/>
                <a:cs typeface="Calibri" charset="0"/>
              </a:rPr>
              <a:t>Logistics</a:t>
            </a:r>
            <a:r>
              <a:rPr lang="sv-SE" sz="2400" dirty="0" smtClean="0">
                <a:latin typeface="Calibri" charset="0"/>
                <a:ea typeface="Calibri" charset="0"/>
                <a:cs typeface="Calibri" charset="0"/>
              </a:rPr>
              <a:t> and </a:t>
            </a:r>
            <a:r>
              <a:rPr lang="sv-SE" sz="2400" dirty="0" err="1" smtClean="0">
                <a:latin typeface="Calibri" charset="0"/>
                <a:ea typeface="Calibri" charset="0"/>
                <a:cs typeface="Calibri" charset="0"/>
              </a:rPr>
              <a:t>coordination</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with</a:t>
            </a:r>
            <a:r>
              <a:rPr lang="sv-SE" sz="2400" dirty="0" smtClean="0">
                <a:latin typeface="Calibri" charset="0"/>
                <a:ea typeface="Calibri" charset="0"/>
                <a:cs typeface="Calibri" charset="0"/>
              </a:rPr>
              <a:t> TFE </a:t>
            </a:r>
            <a:r>
              <a:rPr lang="sv-SE" sz="2400" dirty="0" err="1" smtClean="0">
                <a:latin typeface="Calibri" charset="0"/>
                <a:ea typeface="Calibri" charset="0"/>
                <a:cs typeface="Calibri" charset="0"/>
              </a:rPr>
              <a:t>course</a:t>
            </a:r>
            <a:endParaRPr lang="sv-SE" sz="2400" dirty="0" smtClean="0">
              <a:latin typeface="Calibri" charset="0"/>
              <a:ea typeface="Calibri" charset="0"/>
              <a:cs typeface="Calibri" charset="0"/>
            </a:endParaRPr>
          </a:p>
          <a:p>
            <a:pPr lvl="1"/>
            <a:r>
              <a:rPr lang="sv-SE" sz="2200" dirty="0" smtClean="0">
                <a:latin typeface="Calibri" charset="0"/>
                <a:ea typeface="Calibri" charset="0"/>
                <a:cs typeface="Calibri" charset="0"/>
              </a:rPr>
              <a:t>Is </a:t>
            </a:r>
            <a:r>
              <a:rPr lang="sv-SE" sz="2200" dirty="0" err="1" smtClean="0">
                <a:latin typeface="Calibri" charset="0"/>
                <a:ea typeface="Calibri" charset="0"/>
                <a:cs typeface="Calibri" charset="0"/>
              </a:rPr>
              <a:t>reduced</a:t>
            </a:r>
            <a:r>
              <a:rPr lang="sv-SE" sz="2200" dirty="0" smtClean="0">
                <a:latin typeface="Calibri" charset="0"/>
                <a:ea typeface="Calibri" charset="0"/>
                <a:cs typeface="Calibri" charset="0"/>
              </a:rPr>
              <a:t> by </a:t>
            </a:r>
            <a:r>
              <a:rPr lang="sv-SE" sz="2200" dirty="0" err="1" smtClean="0">
                <a:latin typeface="Calibri" charset="0"/>
                <a:ea typeface="Calibri" charset="0"/>
                <a:cs typeface="Calibri" charset="0"/>
              </a:rPr>
              <a:t>each</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year</a:t>
            </a:r>
            <a:r>
              <a:rPr lang="sv-SE" sz="2200" dirty="0" smtClean="0">
                <a:latin typeface="Calibri" charset="0"/>
                <a:ea typeface="Calibri" charset="0"/>
                <a:cs typeface="Calibri" charset="0"/>
              </a:rPr>
              <a:t>, no </a:t>
            </a:r>
            <a:r>
              <a:rPr lang="sv-SE" sz="2200" dirty="0" err="1" smtClean="0">
                <a:latin typeface="Calibri" charset="0"/>
                <a:ea typeface="Calibri" charset="0"/>
                <a:cs typeface="Calibri" charset="0"/>
              </a:rPr>
              <a:t>conflicting</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scheduling</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of</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obligatory</a:t>
            </a:r>
            <a:r>
              <a:rPr lang="sv-SE" sz="2200" dirty="0" smtClean="0">
                <a:latin typeface="Calibri" charset="0"/>
                <a:ea typeface="Calibri" charset="0"/>
                <a:cs typeface="Calibri" charset="0"/>
              </a:rPr>
              <a:t> events </a:t>
            </a:r>
            <a:r>
              <a:rPr lang="sv-SE" sz="2200" dirty="0" err="1" smtClean="0">
                <a:latin typeface="Calibri" charset="0"/>
                <a:ea typeface="Calibri" charset="0"/>
                <a:cs typeface="Calibri" charset="0"/>
              </a:rPr>
              <a:t>this</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year</a:t>
            </a:r>
            <a:endParaRPr lang="sv-SE" sz="2200" dirty="0" smtClean="0">
              <a:latin typeface="Calibri" charset="0"/>
              <a:ea typeface="Calibri" charset="0"/>
              <a:cs typeface="Calibri" charset="0"/>
            </a:endParaRPr>
          </a:p>
          <a:p>
            <a:r>
              <a:rPr lang="sv-SE" sz="2400" dirty="0" smtClean="0">
                <a:latin typeface="Calibri" charset="0"/>
                <a:ea typeface="Calibri" charset="0"/>
                <a:cs typeface="Calibri" charset="0"/>
              </a:rPr>
              <a:t>Project </a:t>
            </a:r>
            <a:r>
              <a:rPr lang="sv-SE" sz="2400" dirty="0" err="1" smtClean="0">
                <a:latin typeface="Calibri" charset="0"/>
                <a:ea typeface="Calibri" charset="0"/>
                <a:cs typeface="Calibri" charset="0"/>
              </a:rPr>
              <a:t>work</a:t>
            </a:r>
            <a:r>
              <a:rPr lang="sv-SE" sz="2400" dirty="0" smtClean="0">
                <a:latin typeface="Calibri" charset="0"/>
                <a:ea typeface="Calibri" charset="0"/>
                <a:cs typeface="Calibri" charset="0"/>
              </a:rPr>
              <a:t>:</a:t>
            </a:r>
          </a:p>
          <a:p>
            <a:pPr lvl="1"/>
            <a:r>
              <a:rPr lang="sv-SE" sz="2200" dirty="0" err="1" smtClean="0">
                <a:latin typeface="Calibri" charset="0"/>
                <a:ea typeface="Calibri" charset="0"/>
                <a:cs typeface="Calibri" charset="0"/>
              </a:rPr>
              <a:t>More</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contacts</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with</a:t>
            </a:r>
            <a:r>
              <a:rPr lang="sv-SE" sz="2200" dirty="0" smtClean="0">
                <a:latin typeface="Calibri" charset="0"/>
                <a:ea typeface="Calibri" charset="0"/>
                <a:cs typeface="Calibri" charset="0"/>
              </a:rPr>
              <a:t> the organisation representatives</a:t>
            </a:r>
          </a:p>
          <a:p>
            <a:pPr lvl="1"/>
            <a:r>
              <a:rPr lang="sv-SE" sz="2200" dirty="0" err="1" smtClean="0">
                <a:latin typeface="Calibri" charset="0"/>
                <a:ea typeface="Calibri" charset="0"/>
                <a:cs typeface="Calibri" charset="0"/>
              </a:rPr>
              <a:t>Collaborations</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with</a:t>
            </a:r>
            <a:r>
              <a:rPr lang="sv-SE" sz="2200" dirty="0" smtClean="0">
                <a:latin typeface="Calibri" charset="0"/>
                <a:ea typeface="Calibri" charset="0"/>
                <a:cs typeface="Calibri" charset="0"/>
              </a:rPr>
              <a:t> OT students</a:t>
            </a:r>
          </a:p>
          <a:p>
            <a:pPr lvl="2"/>
            <a:r>
              <a:rPr lang="sv-SE" sz="2200" dirty="0" smtClean="0">
                <a:latin typeface="Calibri" charset="0"/>
                <a:ea typeface="Calibri" charset="0"/>
                <a:cs typeface="Calibri" charset="0"/>
              </a:rPr>
              <a:t>Common demo event </a:t>
            </a:r>
            <a:r>
              <a:rPr lang="sv-SE" sz="2200" dirty="0" err="1" smtClean="0">
                <a:latin typeface="Calibri" charset="0"/>
                <a:ea typeface="Calibri" charset="0"/>
                <a:cs typeface="Calibri" charset="0"/>
              </a:rPr>
              <a:t>now</a:t>
            </a:r>
            <a:r>
              <a:rPr lang="sv-SE" sz="2200" dirty="0" smtClean="0">
                <a:latin typeface="Calibri" charset="0"/>
                <a:ea typeface="Calibri" charset="0"/>
                <a:cs typeface="Calibri" charset="0"/>
              </a:rPr>
              <a:t> split </a:t>
            </a:r>
            <a:r>
              <a:rPr lang="sv-SE" sz="2200" dirty="0" err="1" smtClean="0">
                <a:latin typeface="Calibri" charset="0"/>
                <a:ea typeface="Calibri" charset="0"/>
                <a:cs typeface="Calibri" charset="0"/>
              </a:rPr>
              <a:t>into</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two</a:t>
            </a:r>
            <a:r>
              <a:rPr lang="sv-SE" sz="2200" dirty="0" smtClean="0">
                <a:latin typeface="Calibri" charset="0"/>
                <a:ea typeface="Calibri" charset="0"/>
                <a:cs typeface="Calibri" charset="0"/>
              </a:rPr>
              <a:t> events </a:t>
            </a:r>
            <a:r>
              <a:rPr lang="sv-SE" sz="2200" dirty="0" err="1" smtClean="0">
                <a:latin typeface="Calibri" charset="0"/>
                <a:ea typeface="Calibri" charset="0"/>
                <a:cs typeface="Calibri" charset="0"/>
              </a:rPr>
              <a:t>of</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which</a:t>
            </a:r>
            <a:r>
              <a:rPr lang="sv-SE" sz="2200" dirty="0" smtClean="0">
                <a:latin typeface="Calibri" charset="0"/>
                <a:ea typeface="Calibri" charset="0"/>
                <a:cs typeface="Calibri" charset="0"/>
              </a:rPr>
              <a:t> </a:t>
            </a:r>
            <a:r>
              <a:rPr lang="sv-SE" sz="2200" dirty="0" err="1" smtClean="0">
                <a:latin typeface="Calibri" charset="0"/>
                <a:ea typeface="Calibri" charset="0"/>
                <a:cs typeface="Calibri" charset="0"/>
              </a:rPr>
              <a:t>one</a:t>
            </a:r>
            <a:r>
              <a:rPr lang="sv-SE" sz="2200" dirty="0" smtClean="0">
                <a:latin typeface="Calibri" charset="0"/>
                <a:ea typeface="Calibri" charset="0"/>
                <a:cs typeface="Calibri" charset="0"/>
              </a:rPr>
              <a:t> is </a:t>
            </a:r>
            <a:r>
              <a:rPr lang="sv-SE" sz="2200" dirty="0" err="1" smtClean="0">
                <a:latin typeface="Calibri" charset="0"/>
                <a:ea typeface="Calibri" charset="0"/>
                <a:cs typeface="Calibri" charset="0"/>
              </a:rPr>
              <a:t>obligatory</a:t>
            </a:r>
            <a:endParaRPr lang="sv-SE" sz="2200" dirty="0" smtClean="0">
              <a:latin typeface="Calibri" charset="0"/>
              <a:ea typeface="Calibri" charset="0"/>
              <a:cs typeface="Calibri" charset="0"/>
            </a:endParaRPr>
          </a:p>
          <a:p>
            <a:r>
              <a:rPr lang="sv-SE" sz="2400" dirty="0" err="1" smtClean="0">
                <a:latin typeface="Calibri" charset="0"/>
                <a:ea typeface="Calibri" charset="0"/>
                <a:cs typeface="Calibri" charset="0"/>
              </a:rPr>
              <a:t>Good</a:t>
            </a:r>
            <a:r>
              <a:rPr lang="sv-SE" sz="2400" dirty="0" smtClean="0">
                <a:latin typeface="Calibri" charset="0"/>
                <a:ea typeface="Calibri" charset="0"/>
                <a:cs typeface="Calibri" charset="0"/>
              </a:rPr>
              <a:t> </a:t>
            </a:r>
            <a:r>
              <a:rPr lang="sv-SE" sz="2400" dirty="0" err="1" smtClean="0">
                <a:latin typeface="Calibri" charset="0"/>
                <a:ea typeface="Calibri" charset="0"/>
                <a:cs typeface="Calibri" charset="0"/>
              </a:rPr>
              <a:t>things</a:t>
            </a:r>
            <a:r>
              <a:rPr lang="sv-SE" sz="2400" dirty="0" smtClean="0">
                <a:latin typeface="Calibri" charset="0"/>
                <a:ea typeface="Calibri" charset="0"/>
                <a:cs typeface="Calibri" charset="0"/>
              </a:rPr>
              <a:t> to </a:t>
            </a:r>
            <a:r>
              <a:rPr lang="sv-SE" sz="2400" dirty="0" err="1" smtClean="0">
                <a:latin typeface="Calibri" charset="0"/>
                <a:ea typeface="Calibri" charset="0"/>
                <a:cs typeface="Calibri" charset="0"/>
              </a:rPr>
              <a:t>keep</a:t>
            </a:r>
            <a:r>
              <a:rPr lang="sv-SE" sz="2400" dirty="0" smtClean="0">
                <a:latin typeface="Calibri" charset="0"/>
                <a:ea typeface="Calibri" charset="0"/>
                <a:cs typeface="Calibri" charset="0"/>
              </a:rPr>
              <a:t>:</a:t>
            </a:r>
          </a:p>
          <a:p>
            <a:pPr lvl="1"/>
            <a:r>
              <a:rPr lang="sv-SE" sz="2200" dirty="0" smtClean="0">
                <a:latin typeface="Calibri" charset="0"/>
                <a:ea typeface="Calibri" charset="0"/>
                <a:cs typeface="Calibri" charset="0"/>
              </a:rPr>
              <a:t>Peer </a:t>
            </a:r>
            <a:r>
              <a:rPr lang="sv-SE" sz="2200" dirty="0" err="1" smtClean="0">
                <a:latin typeface="Calibri" charset="0"/>
                <a:ea typeface="Calibri" charset="0"/>
                <a:cs typeface="Calibri" charset="0"/>
              </a:rPr>
              <a:t>review</a:t>
            </a:r>
            <a:endParaRPr lang="sv-SE" sz="2200" dirty="0">
              <a:latin typeface="Calibri" charset="0"/>
              <a:ea typeface="Calibri" charset="0"/>
              <a:cs typeface="Calibri" charset="0"/>
            </a:endParaRPr>
          </a:p>
        </p:txBody>
      </p:sp>
      <p:sp>
        <p:nvSpPr>
          <p:cNvPr id="4" name="Platshållare för datum 3"/>
          <p:cNvSpPr>
            <a:spLocks noGrp="1"/>
          </p:cNvSpPr>
          <p:nvPr>
            <p:ph type="dt" sz="half" idx="10"/>
          </p:nvPr>
        </p:nvSpPr>
        <p:spPr/>
        <p:txBody>
          <a:bodyPr/>
          <a:lstStyle/>
          <a:p>
            <a:pPr>
              <a:defRPr/>
            </a:pPr>
            <a:r>
              <a:rPr lang="sv-SE" smtClean="0"/>
              <a:t>2018-11-08</a:t>
            </a:r>
            <a:endParaRPr lang="sv-SE" sz="1000" b="0" dirty="0"/>
          </a:p>
        </p:txBody>
      </p:sp>
      <p:sp>
        <p:nvSpPr>
          <p:cNvPr id="5" name="Platshållare för bildnummer 4"/>
          <p:cNvSpPr>
            <a:spLocks noGrp="1"/>
          </p:cNvSpPr>
          <p:nvPr>
            <p:ph type="sldNum" sz="quarter" idx="12"/>
          </p:nvPr>
        </p:nvSpPr>
        <p:spPr/>
        <p:txBody>
          <a:bodyPr/>
          <a:lstStyle/>
          <a:p>
            <a:pPr>
              <a:defRPr/>
            </a:pPr>
            <a:fld id="{1FEE1F58-C497-8D4D-9AA3-6F68D35D66A6}" type="slidenum">
              <a:rPr lang="sv-SE" smtClean="0"/>
              <a:pPr>
                <a:defRPr/>
              </a:pPr>
              <a:t>8</a:t>
            </a:fld>
            <a:endParaRPr lang="sv-SE" sz="1400" dirty="0"/>
          </a:p>
        </p:txBody>
      </p:sp>
    </p:spTree>
    <p:extLst>
      <p:ext uri="{BB962C8B-B14F-4D97-AF65-F5344CB8AC3E}">
        <p14:creationId xmlns:p14="http://schemas.microsoft.com/office/powerpoint/2010/main" val="31364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err="1" smtClean="0"/>
              <a:t>Interactivity</a:t>
            </a:r>
            <a:r>
              <a:rPr lang="sv-SE" dirty="0" smtClean="0"/>
              <a:t> in smart </a:t>
            </a:r>
            <a:r>
              <a:rPr lang="sv-SE" dirty="0" err="1" smtClean="0"/>
              <a:t>environments</a:t>
            </a:r>
            <a:r>
              <a:rPr lang="sv-SE" dirty="0" smtClean="0"/>
              <a:t> and intelligent agents</a:t>
            </a:r>
            <a:endParaRPr lang="sv-SE" dirty="0"/>
          </a:p>
        </p:txBody>
      </p:sp>
      <p:sp>
        <p:nvSpPr>
          <p:cNvPr id="7" name="Underrubrik 6"/>
          <p:cNvSpPr>
            <a:spLocks noGrp="1"/>
          </p:cNvSpPr>
          <p:nvPr>
            <p:ph type="subTitle" idx="1"/>
          </p:nvPr>
        </p:nvSpPr>
        <p:spPr/>
        <p:txBody>
          <a:bodyPr/>
          <a:lstStyle/>
          <a:p>
            <a:endParaRPr lang="sv-SE"/>
          </a:p>
        </p:txBody>
      </p:sp>
      <p:sp>
        <p:nvSpPr>
          <p:cNvPr id="4" name="Platshållare för datum 3"/>
          <p:cNvSpPr>
            <a:spLocks noGrp="1"/>
          </p:cNvSpPr>
          <p:nvPr>
            <p:ph type="dt" sz="half" idx="4294967295"/>
          </p:nvPr>
        </p:nvSpPr>
        <p:spPr>
          <a:xfrm>
            <a:off x="0" y="6530975"/>
            <a:ext cx="1439863" cy="98425"/>
          </a:xfrm>
        </p:spPr>
        <p:txBody>
          <a:bodyPr/>
          <a:lstStyle/>
          <a:p>
            <a:pPr>
              <a:defRPr/>
            </a:pPr>
            <a:r>
              <a:rPr lang="sv-SE" smtClean="0"/>
              <a:t>2018-11-08</a:t>
            </a:r>
            <a:endParaRPr lang="sv-SE" sz="1000" b="0" dirty="0"/>
          </a:p>
        </p:txBody>
      </p:sp>
      <p:sp>
        <p:nvSpPr>
          <p:cNvPr id="5" name="Platshållare för bildnummer 4"/>
          <p:cNvSpPr>
            <a:spLocks noGrp="1"/>
          </p:cNvSpPr>
          <p:nvPr>
            <p:ph type="sldNum" sz="quarter" idx="4294967295"/>
          </p:nvPr>
        </p:nvSpPr>
        <p:spPr>
          <a:xfrm>
            <a:off x="10752138" y="6530975"/>
            <a:ext cx="1439862" cy="98425"/>
          </a:xfrm>
        </p:spPr>
        <p:txBody>
          <a:bodyPr/>
          <a:lstStyle/>
          <a:p>
            <a:pPr>
              <a:defRPr/>
            </a:pPr>
            <a:fld id="{1FEE1F58-C497-8D4D-9AA3-6F68D35D66A6}" type="slidenum">
              <a:rPr lang="sv-SE" smtClean="0"/>
              <a:pPr>
                <a:defRPr/>
              </a:pPr>
              <a:t>9</a:t>
            </a:fld>
            <a:endParaRPr lang="sv-SE" sz="1400" dirty="0"/>
          </a:p>
        </p:txBody>
      </p:sp>
    </p:spTree>
    <p:extLst>
      <p:ext uri="{BB962C8B-B14F-4D97-AF65-F5344CB8AC3E}">
        <p14:creationId xmlns:p14="http://schemas.microsoft.com/office/powerpoint/2010/main" val="669197346"/>
      </p:ext>
    </p:extLst>
  </p:cSld>
  <p:clrMapOvr>
    <a:masterClrMapping/>
  </p:clrMapOvr>
</p:sld>
</file>

<file path=ppt/theme/theme1.xml><?xml version="1.0" encoding="utf-8"?>
<a:theme xmlns:a="http://schemas.openxmlformats.org/drawingml/2006/main" name="Presentation Umeå university EN">
  <a:themeElements>
    <a:clrScheme name="Umeå Universitet">
      <a:dk1>
        <a:sysClr val="windowText" lastClr="000000"/>
      </a:dk1>
      <a:lt1>
        <a:sysClr val="window" lastClr="FFFFFF"/>
      </a:lt1>
      <a:dk2>
        <a:srgbClr val="5F5F5F"/>
      </a:dk2>
      <a:lt2>
        <a:srgbClr val="E6E6E6"/>
      </a:lt2>
      <a:accent1>
        <a:srgbClr val="2A4765"/>
      </a:accent1>
      <a:accent2>
        <a:srgbClr val="EABAB9"/>
      </a:accent2>
      <a:accent3>
        <a:srgbClr val="73A790"/>
      </a:accent3>
      <a:accent4>
        <a:srgbClr val="D7B17C"/>
      </a:accent4>
      <a:accent5>
        <a:srgbClr val="F1EFE4"/>
      </a:accent5>
      <a:accent6>
        <a:srgbClr val="EDDDDB"/>
      </a:accent6>
      <a:hlink>
        <a:srgbClr val="000000"/>
      </a:hlink>
      <a:folHlink>
        <a:srgbClr val="000000"/>
      </a:folHlink>
    </a:clrScheme>
    <a:fontScheme name="Umeå Universitet">
      <a:majorFont>
        <a:latin typeface="Verdana"/>
        <a:ea typeface=""/>
        <a:cs typeface=""/>
      </a:majorFont>
      <a:minorFont>
        <a:latin typeface="Georgia"/>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eå Universitet.potx" id="{2F552BE5-29CE-499A-A660-F176591E2A45}" vid="{E86E6282-E085-44B8-8DAD-FB7DF07483B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Umeå university EN</Template>
  <TotalTime>20150</TotalTime>
  <Words>3307</Words>
  <Application>Microsoft Macintosh PowerPoint</Application>
  <PresentationFormat>Bredbild</PresentationFormat>
  <Paragraphs>944</Paragraphs>
  <Slides>71</Slides>
  <Notes>11</Notes>
  <HiddenSlides>0</HiddenSlides>
  <MMClips>0</MMClips>
  <ScaleCrop>false</ScaleCrop>
  <HeadingPairs>
    <vt:vector size="6" baseType="variant">
      <vt:variant>
        <vt:lpstr>Använt teckensnitt</vt:lpstr>
      </vt:variant>
      <vt:variant>
        <vt:i4>22</vt:i4>
      </vt:variant>
      <vt:variant>
        <vt:lpstr>Tema</vt:lpstr>
      </vt:variant>
      <vt:variant>
        <vt:i4>1</vt:i4>
      </vt:variant>
      <vt:variant>
        <vt:lpstr>Bildrubriker</vt:lpstr>
      </vt:variant>
      <vt:variant>
        <vt:i4>71</vt:i4>
      </vt:variant>
    </vt:vector>
  </HeadingPairs>
  <TitlesOfParts>
    <vt:vector size="94" baseType="lpstr">
      <vt:lpstr>Abadi MT Condensed Extra Bold</vt:lpstr>
      <vt:lpstr>Abadi MT Condensed Light</vt:lpstr>
      <vt:lpstr>Adobe Caslon Pro</vt:lpstr>
      <vt:lpstr>Adobe Garamond Pro</vt:lpstr>
      <vt:lpstr>Andale Mono</vt:lpstr>
      <vt:lpstr>Apple Casual</vt:lpstr>
      <vt:lpstr>Arial Narrow</vt:lpstr>
      <vt:lpstr>Avenir Next Condensed Demi Bold</vt:lpstr>
      <vt:lpstr>Avenir Next Condensed Medium</vt:lpstr>
      <vt:lpstr>Baskerville</vt:lpstr>
      <vt:lpstr>Britannic Bold</vt:lpstr>
      <vt:lpstr>Calibri</vt:lpstr>
      <vt:lpstr>Copperplate</vt:lpstr>
      <vt:lpstr>Georgia</vt:lpstr>
      <vt:lpstr>Helvetica Neue</vt:lpstr>
      <vt:lpstr>Lucida Console</vt:lpstr>
      <vt:lpstr>ＭＳ Ｐゴシック</vt:lpstr>
      <vt:lpstr>Times</vt:lpstr>
      <vt:lpstr>Times New Roman</vt:lpstr>
      <vt:lpstr>Verdana</vt:lpstr>
      <vt:lpstr>Wingdings</vt:lpstr>
      <vt:lpstr>Arial</vt:lpstr>
      <vt:lpstr>Presentation Umeå university EN</vt:lpstr>
      <vt:lpstr>Interactivity in smart Environments</vt:lpstr>
      <vt:lpstr>Course Management</vt:lpstr>
      <vt:lpstr>Presentations</vt:lpstr>
      <vt:lpstr>Presentations</vt:lpstr>
      <vt:lpstr>Coordination of two courses at two faculties</vt:lpstr>
      <vt:lpstr>Advanced course</vt:lpstr>
      <vt:lpstr>PowerPoint-presentation</vt:lpstr>
      <vt:lpstr>Course evaluations and changes</vt:lpstr>
      <vt:lpstr>Interactivity in smart environments and intelligent agents</vt:lpstr>
      <vt:lpstr>What do we mean by interactivity?</vt:lpstr>
      <vt:lpstr>What are smart environments?</vt:lpstr>
      <vt:lpstr>Why dedicating a course on interactivity in smart environments?</vt:lpstr>
      <vt:lpstr>PowerPoint-presentation</vt:lpstr>
      <vt:lpstr>Interactive, Intelligent Systems and Environments</vt:lpstr>
      <vt:lpstr>Design vs. Interaction vs. Computing vs…</vt:lpstr>
      <vt:lpstr>What is an intelligent software agent? </vt:lpstr>
      <vt:lpstr>HUMAN ACTOR     SOFTWARE AGENT</vt:lpstr>
      <vt:lpstr>HUMAN ACTOR     SOFTWARE AGENT</vt:lpstr>
      <vt:lpstr>intelligent agent</vt:lpstr>
      <vt:lpstr>A basic architecture of an intelligent agent</vt:lpstr>
      <vt:lpstr>BDI - agents</vt:lpstr>
      <vt:lpstr>Rational Behaviour (mental states of an agent)</vt:lpstr>
      <vt:lpstr>Belief Desire Intention (BDI) Model of rational agency</vt:lpstr>
      <vt:lpstr>BDI Model - Reasoning </vt:lpstr>
      <vt:lpstr>Reasoning</vt:lpstr>
      <vt:lpstr>Implementing Practical Reasoning Agents</vt:lpstr>
      <vt:lpstr>Modelling the knowledge of an agent</vt:lpstr>
      <vt:lpstr>PowerPoint-presentation</vt:lpstr>
      <vt:lpstr>RDF(s): Resource description framework</vt:lpstr>
      <vt:lpstr>PowerPoint-presentation</vt:lpstr>
      <vt:lpstr>Exercise: Extend the core ontology based on some scenarios</vt:lpstr>
      <vt:lpstr>PowerPoint-presentation</vt:lpstr>
      <vt:lpstr>A vision of the behaviour of a rational software agent</vt:lpstr>
      <vt:lpstr>A multi-agents system (MAS)</vt:lpstr>
      <vt:lpstr>Rational software agents in digital societies</vt:lpstr>
      <vt:lpstr>digital societies</vt:lpstr>
      <vt:lpstr>Course overview</vt:lpstr>
      <vt:lpstr>Interactive, Intelligent Systems and Environments</vt:lpstr>
      <vt:lpstr>PowerPoint-presentation</vt:lpstr>
      <vt:lpstr>ACTIONS – THE “HOW”: How does the agent…</vt:lpstr>
      <vt:lpstr>PowerPoint-presentation</vt:lpstr>
      <vt:lpstr>PowerPoint-presentation</vt:lpstr>
      <vt:lpstr>Interactive, Intelligent Systems and Environments</vt:lpstr>
      <vt:lpstr>Introduction to the project</vt:lpstr>
      <vt:lpstr>PowerPoint-presentation</vt:lpstr>
      <vt:lpstr>PROJECT &amp; GROUP WORK</vt:lpstr>
      <vt:lpstr>PROJECT</vt:lpstr>
      <vt:lpstr>PowerPoint-presentation</vt:lpstr>
      <vt:lpstr>Reading scientific literature</vt:lpstr>
      <vt:lpstr>3 chances to ”get” the message of A scientific article:</vt:lpstr>
      <vt:lpstr>PowerPoint-presentation</vt:lpstr>
      <vt:lpstr>PowerPoint-presentation</vt:lpstr>
      <vt:lpstr> </vt:lpstr>
      <vt:lpstr>Project topics and organisations</vt:lpstr>
      <vt:lpstr>ProjeCtS</vt:lpstr>
      <vt:lpstr>Volvo 1-3 Smart environment for promoting healthier and SAFE work routines for LOGISTICS workers  </vt:lpstr>
      <vt:lpstr>Cultural City 1-3 promoting Smart and safe active transport in shared GREEN spaces for citizens</vt:lpstr>
      <vt:lpstr>Safe City for Youth 1-3 Promoting smart and safe social environments and activities for youth</vt:lpstr>
      <vt:lpstr>REMOVED</vt:lpstr>
      <vt:lpstr>PowerPoint-presentation</vt:lpstr>
      <vt:lpstr>AI for a purpose</vt:lpstr>
      <vt:lpstr>Fältgruppen, Umeå Municipality</vt:lpstr>
      <vt:lpstr>CONTEXT</vt:lpstr>
      <vt:lpstr>RELEVANT CONTEXT</vt:lpstr>
      <vt:lpstr>CONTEXT I</vt:lpstr>
      <vt:lpstr>CONTEXT II</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Microsoft Office-användare</cp:lastModifiedBy>
  <cp:revision>1349</cp:revision>
  <cp:lastPrinted>2018-05-28T21:41:01Z</cp:lastPrinted>
  <dcterms:created xsi:type="dcterms:W3CDTF">2018-02-22T07:59:37Z</dcterms:created>
  <dcterms:modified xsi:type="dcterms:W3CDTF">2018-11-08T07:59:15Z</dcterms:modified>
</cp:coreProperties>
</file>