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1" r:id="rId2"/>
    <p:sldId id="258" r:id="rId3"/>
    <p:sldId id="312" r:id="rId4"/>
    <p:sldId id="314" r:id="rId5"/>
    <p:sldId id="315" r:id="rId6"/>
    <p:sldId id="316" r:id="rId7"/>
    <p:sldId id="318" r:id="rId8"/>
    <p:sldId id="295" r:id="rId9"/>
    <p:sldId id="309" r:id="rId10"/>
    <p:sldId id="307" r:id="rId11"/>
    <p:sldId id="345" r:id="rId12"/>
    <p:sldId id="319" r:id="rId13"/>
    <p:sldId id="286" r:id="rId14"/>
    <p:sldId id="275" r:id="rId15"/>
    <p:sldId id="347" r:id="rId16"/>
    <p:sldId id="288" r:id="rId17"/>
    <p:sldId id="284" r:id="rId18"/>
    <p:sldId id="301" r:id="rId19"/>
    <p:sldId id="302" r:id="rId20"/>
    <p:sldId id="303" r:id="rId21"/>
    <p:sldId id="298" r:id="rId22"/>
    <p:sldId id="320" r:id="rId23"/>
    <p:sldId id="321" r:id="rId24"/>
    <p:sldId id="322" r:id="rId25"/>
    <p:sldId id="325" r:id="rId26"/>
    <p:sldId id="329" r:id="rId27"/>
    <p:sldId id="328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10" r:id="rId4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0779A"/>
    <a:srgbClr val="3366FF"/>
    <a:srgbClr val="7598B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348" autoAdjust="0"/>
  </p:normalViewPr>
  <p:slideViewPr>
    <p:cSldViewPr snapToGrid="0">
      <p:cViewPr>
        <p:scale>
          <a:sx n="70" d="100"/>
          <a:sy n="70" d="100"/>
        </p:scale>
        <p:origin x="-157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988D77FC-A868-467C-BD60-D4D39C7146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04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5057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Klicken Sie, um die Textformatierung des Masters zu bearbeiten.</a:t>
            </a:r>
          </a:p>
          <a:p>
            <a:pPr lvl="1"/>
            <a:r>
              <a:rPr lang="sv-SE" noProof="0"/>
              <a:t>Zweite Ebene</a:t>
            </a:r>
          </a:p>
          <a:p>
            <a:pPr lvl="2"/>
            <a:r>
              <a:rPr lang="sv-SE" noProof="0"/>
              <a:t>Dritte Ebene</a:t>
            </a:r>
          </a:p>
          <a:p>
            <a:pPr lvl="3"/>
            <a:r>
              <a:rPr lang="sv-SE" noProof="0"/>
              <a:t>Vierte Ebene</a:t>
            </a:r>
          </a:p>
          <a:p>
            <a:pPr lvl="4"/>
            <a:r>
              <a:rPr lang="sv-S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b="0">
                <a:latin typeface="Times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0B11E9EF-70F5-4280-B48C-F3F0C658DC4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5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ＭＳ Ｐゴシック" pitchFamily="3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8D2B31-1C91-4C0E-86AC-77D40F8C749D}" type="slidenum">
              <a:rPr lang="en-GB"/>
              <a:pPr/>
              <a:t>33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60107-7CB4-4F63-A468-5FD8CEA9C1BF}" type="slidenum">
              <a:rPr lang="en-GB"/>
              <a:pPr/>
              <a:t>34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6FBE3-1BAC-45F9-B854-682EB343124F}" type="slidenum">
              <a:rPr lang="en-GB"/>
              <a:pPr/>
              <a:t>35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86F38E-6FEE-4B88-ADCD-8B27AD29F6AB}" type="slidenum">
              <a:rPr lang="en-GB"/>
              <a:pPr/>
              <a:t>36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3048F9-7CA9-4B00-8A01-68D76055C745}" type="slidenum">
              <a:rPr lang="en-GB"/>
              <a:pPr/>
              <a:t>37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D69E1-098A-42FC-8F25-A3B2791B0A39}" type="slidenum">
              <a:rPr lang="sv-SE" smtClean="0">
                <a:latin typeface="Times"/>
                <a:ea typeface="ＭＳ Ｐゴシック" pitchFamily="34" charset="-128"/>
              </a:rPr>
              <a:pPr/>
              <a:t>2</a:t>
            </a:fld>
            <a:endParaRPr lang="sv-SE" smtClean="0">
              <a:latin typeface="Times"/>
              <a:ea typeface="ＭＳ Ｐゴシック" pitchFamily="34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Times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1E9EF-70F5-4280-B48C-F3F0C658DC42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5988" y="744538"/>
            <a:ext cx="4959350" cy="3721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DFABEF-92BE-49EE-AC19-DAA69507AC43}" type="slidenum">
              <a:rPr lang="en-GB"/>
              <a:pPr/>
              <a:t>29</a:t>
            </a:fld>
            <a:endParaRPr lang="en-GB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905297-539D-4712-89C0-30C4AFC6FF6D}" type="slidenum">
              <a:rPr lang="en-GB"/>
              <a:pPr/>
              <a:t>31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905297-539D-4712-89C0-30C4AFC6FF6D}" type="slidenum">
              <a:rPr lang="en-GB"/>
              <a:pPr/>
              <a:t>32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59350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5054982" cy="44656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norrsken_1sid_v2_ppt.jpg"/>
          <p:cNvPicPr>
            <a:picLocks noChangeAspect="1"/>
          </p:cNvPicPr>
          <p:nvPr userDrawn="1"/>
        </p:nvPicPr>
        <p:blipFill>
          <a:blip r:embed="rId2"/>
          <a:srcRect r="7695"/>
          <a:stretch>
            <a:fillRect/>
          </a:stretch>
        </p:blipFill>
        <p:spPr bwMode="auto">
          <a:xfrm>
            <a:off x="254000" y="261938"/>
            <a:ext cx="8636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133600"/>
            <a:ext cx="7772400" cy="1371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v-SE">
              <a:latin typeface="Times" pitchFamily="2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z="11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14F75-7D6B-4034-A0DA-B8693654CB06}" type="slidenum">
              <a:rPr lang="sv-SE"/>
              <a:pPr>
                <a:defRPr/>
              </a:pPr>
              <a:t>‹#›</a:t>
            </a:fld>
            <a:endParaRPr lang="sv-SE" dirty="0">
              <a:latin typeface="Times" pitchFamily="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10200" y="16764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2D08D-852E-482E-ADD9-4B299DEAF56B}" type="slidenum">
              <a:rPr lang="sv-SE"/>
              <a:pPr>
                <a:defRPr/>
              </a:pPr>
              <a:t>‹#›</a:t>
            </a:fld>
            <a:endParaRPr lang="sv-S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4F3C-9CB7-4094-B64F-CAD8F3EEA791}" type="slidenum">
              <a:rPr lang="sv-SE"/>
              <a:pPr>
                <a:defRPr/>
              </a:pPr>
              <a:t>‹#›</a:t>
            </a:fld>
            <a:endParaRPr lang="sv-S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CA8A-879B-475D-AFF3-1B9F728D61D6}" type="slidenum">
              <a:rPr lang="sv-SE"/>
              <a:pPr>
                <a:defRPr/>
              </a:pPr>
              <a:t>‹#›</a:t>
            </a:fld>
            <a:endParaRPr lang="sv-S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62200" y="47974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622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62200" y="5364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4D12-3701-49A9-8DD9-61E6A2F456E2}" type="slidenum">
              <a:rPr lang="sv-SE"/>
              <a:pPr>
                <a:defRPr/>
              </a:pPr>
              <a:t>‹#›</a:t>
            </a:fld>
            <a:endParaRPr lang="sv-SE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" descr="norrsken_1a_sida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2" y="261939"/>
            <a:ext cx="8636977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457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98650" y="6324600"/>
            <a:ext cx="19002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Verdana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8588" y="6324600"/>
            <a:ext cx="2814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latin typeface="Verdana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sv-SE" sz="140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2925" y="6324600"/>
            <a:ext cx="1898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Verdana" pitchFamily="24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fld id="{C264718F-2E56-4BD0-BF8E-B3BCDCD71298}" type="slidenum">
              <a:rPr lang="sv-SE"/>
              <a:pPr>
                <a:defRPr/>
              </a:pPr>
              <a:t>‹#›</a:t>
            </a:fld>
            <a:endParaRPr lang="sv-SE" sz="1400"/>
          </a:p>
        </p:txBody>
      </p:sp>
      <p:pic>
        <p:nvPicPr>
          <p:cNvPr id="2055" name="Bildobjekt 8" descr="norrsken_stapel_ppt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47831"/>
            <a:ext cx="12985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591" r:id="rId3"/>
    <p:sldLayoutId id="2147485621" r:id="rId4"/>
    <p:sldLayoutId id="2147485622" r:id="rId5"/>
    <p:sldLayoutId id="2147485592" r:id="rId6"/>
    <p:sldLayoutId id="214748562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6" charset="-128"/>
          <a:cs typeface="ＭＳ Ｐゴシック" pitchFamily="2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  <a:ea typeface="ＭＳ Ｐゴシック" pitchFamily="36" charset="-128"/>
          <a:cs typeface="ＭＳ Ｐゴシック" pitchFamily="2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6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2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2122"/>
            <a:ext cx="7010400" cy="828339"/>
          </a:xfrm>
        </p:spPr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00461"/>
            <a:ext cx="7010400" cy="5247939"/>
          </a:xfrm>
        </p:spPr>
        <p:txBody>
          <a:bodyPr/>
          <a:lstStyle/>
          <a:p>
            <a:r>
              <a:rPr lang="en-US" sz="2400" dirty="0" smtClean="0"/>
              <a:t>Adaptive</a:t>
            </a:r>
            <a:endParaRPr lang="en-US" sz="2400" dirty="0"/>
          </a:p>
          <a:p>
            <a:pPr lvl="1"/>
            <a:r>
              <a:rPr lang="en-US" dirty="0" smtClean="0"/>
              <a:t>Changing workload and infrastructure dynamics</a:t>
            </a:r>
            <a:endParaRPr lang="en-US" sz="2400" dirty="0" smtClean="0"/>
          </a:p>
          <a:p>
            <a:r>
              <a:rPr lang="en-US" sz="2400" dirty="0" smtClean="0">
                <a:latin typeface="Verdana" charset="0"/>
                <a:ea typeface="MS PGothic" charset="0"/>
              </a:rPr>
              <a:t>Robustness</a:t>
            </a: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Avoid oscillations or behavioral changes</a:t>
            </a:r>
          </a:p>
          <a:p>
            <a:r>
              <a:rPr lang="en-US" sz="2400" dirty="0" smtClean="0">
                <a:latin typeface="Verdana" charset="0"/>
                <a:ea typeface="MS PGothic" charset="0"/>
              </a:rPr>
              <a:t>Scalability</a:t>
            </a: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Tens of thousands of servers + even more VMs</a:t>
            </a:r>
          </a:p>
          <a:p>
            <a:r>
              <a:rPr lang="en-US" sz="2400" dirty="0" smtClean="0">
                <a:latin typeface="Verdana" charset="0"/>
                <a:ea typeface="MS PGothic" charset="0"/>
              </a:rPr>
              <a:t>Rapid</a:t>
            </a:r>
          </a:p>
          <a:p>
            <a:pPr lvl="1"/>
            <a:r>
              <a:rPr lang="en-US" dirty="0" smtClean="0">
                <a:latin typeface="Verdana" charset="0"/>
                <a:ea typeface="MS PGothic" charset="0"/>
              </a:rPr>
              <a:t>A late prediction can be useless</a:t>
            </a:r>
          </a:p>
          <a:p>
            <a:endParaRPr lang="en-US" sz="2400" dirty="0" smtClean="0">
              <a:latin typeface="Verdana" charset="0"/>
              <a:ea typeface="MS PGothic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10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Topics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 smtClean="0">
                <a:latin typeface="Verdana" pitchFamily="34" charset="0"/>
              </a:rPr>
              <a:t>thesis </a:t>
            </a:r>
            <a:r>
              <a:rPr lang="en-US" dirty="0" smtClean="0"/>
              <a:t>contributes to automating capacity scaling in the cloud</a:t>
            </a:r>
          </a:p>
          <a:p>
            <a:r>
              <a:rPr lang="en-US" dirty="0" smtClean="0"/>
              <a:t>Contributions include scientific publications studying: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Design of algorithms for automatic capacity scaling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 enhanced algorithm for automatic capacity scaling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 tool for workload analysis and classification that assigns workloads to the most suitable capacity scaling algorithm</a:t>
            </a:r>
          </a:p>
          <a:p>
            <a:pPr marL="514350" indent="-457200">
              <a:buFont typeface="Arial" pitchFamily="34" charset="0"/>
              <a:buChar char="•"/>
            </a:pPr>
            <a:r>
              <a:rPr lang="en-US" dirty="0" smtClean="0"/>
              <a:t>Common </a:t>
            </a:r>
            <a:r>
              <a:rPr lang="en-US" dirty="0" smtClean="0"/>
              <a:t>objective: </a:t>
            </a:r>
            <a:r>
              <a:rPr lang="en-US" dirty="0" smtClean="0"/>
              <a:t>Automatic elasticity control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6249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Elasticity and Auto-scaling</a:t>
            </a:r>
          </a:p>
          <a:p>
            <a:r>
              <a:rPr lang="en-US" b="1" dirty="0" smtClean="0"/>
              <a:t>Contributions</a:t>
            </a:r>
          </a:p>
          <a:p>
            <a:pPr lvl="1"/>
            <a:r>
              <a:rPr lang="en-US" b="1" dirty="0" smtClean="0"/>
              <a:t>Paper 1</a:t>
            </a:r>
          </a:p>
          <a:p>
            <a:pPr lvl="1"/>
            <a:r>
              <a:rPr lang="en-US" dirty="0" smtClean="0"/>
              <a:t>Paper 2</a:t>
            </a:r>
          </a:p>
          <a:p>
            <a:pPr lvl="1"/>
            <a:r>
              <a:rPr lang="en-US" dirty="0" smtClean="0"/>
              <a:t>Paper 3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6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466" y="311972"/>
            <a:ext cx="7128734" cy="1212028"/>
          </a:xfrm>
        </p:spPr>
        <p:txBody>
          <a:bodyPr/>
          <a:lstStyle/>
          <a:p>
            <a:r>
              <a:rPr lang="en-US" dirty="0" smtClean="0"/>
              <a:t>Paper I: An </a:t>
            </a:r>
            <a:r>
              <a:rPr lang="en-US" dirty="0"/>
              <a:t>A</a:t>
            </a:r>
            <a:r>
              <a:rPr lang="en-US" dirty="0" smtClean="0"/>
              <a:t>daptive Hybrid Elasticity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Hybrid</a:t>
            </a:r>
            <a:r>
              <a:rPr lang="en-US" dirty="0" smtClean="0"/>
              <a:t> control, a controller that combines</a:t>
            </a:r>
          </a:p>
          <a:p>
            <a:pPr lvl="1"/>
            <a:r>
              <a:rPr lang="en-US" dirty="0" smtClean="0"/>
              <a:t>Reactive control (step controller)</a:t>
            </a:r>
          </a:p>
          <a:p>
            <a:pPr lvl="1"/>
            <a:r>
              <a:rPr lang="en-US" dirty="0" smtClean="0"/>
              <a:t>Proactive control (predicts future workload)</a:t>
            </a:r>
          </a:p>
          <a:p>
            <a:pPr lvl="1"/>
            <a:r>
              <a:rPr lang="en-US" dirty="0" smtClean="0"/>
              <a:t>But how to best combine? </a:t>
            </a:r>
          </a:p>
          <a:p>
            <a:pPr lvl="2"/>
            <a:r>
              <a:rPr lang="en-US" dirty="0" smtClean="0"/>
              <a:t>For scale-up</a:t>
            </a:r>
          </a:p>
          <a:p>
            <a:pPr lvl="2"/>
            <a:r>
              <a:rPr lang="en-US" dirty="0" smtClean="0"/>
              <a:t>For scale down</a:t>
            </a:r>
          </a:p>
          <a:p>
            <a:r>
              <a:rPr lang="en-US" dirty="0" smtClean="0"/>
              <a:t>Adaptive to workload and changing system dynamics</a:t>
            </a:r>
          </a:p>
          <a:p>
            <a:endParaRPr lang="en-US" sz="1600" dirty="0" smtClean="0">
              <a:ea typeface="MS PGothic" pitchFamily="34"/>
            </a:endParaRPr>
          </a:p>
          <a:p>
            <a:pPr marL="400050" lvl="2" inden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n-US" sz="1200" dirty="0" smtClean="0">
              <a:ea typeface="MS PGothic" pitchFamily="34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13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 smtClean="0"/>
              <a:t>Assumptions (Paper I) 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defPPr>
            <a:lvl1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lvl1pPr>
            <a:lvl2pPr marL="742680" marR="0" lvl="1" indent="-285480" algn="l" rtl="0" hangingPunct="0">
              <a:lnSpc>
                <a:spcPct val="98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2pPr>
            <a:lvl3pPr marL="1143000" marR="0" lvl="2" indent="-228600" algn="l" rtl="0" hangingPunct="0">
              <a:lnSpc>
                <a:spcPct val="98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3pPr>
            <a:lvl4pPr marL="1600199" marR="0" lvl="3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4pPr>
            <a:lvl5pPr marL="2057400" marR="0" lvl="4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5pPr>
            <a:lvl6pPr marL="2057400" marR="0" lvl="5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6pPr>
            <a:lvl7pPr marL="2057400" marR="0" lvl="6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7pPr>
            <a:lvl8pPr marL="2057400" marR="0" lvl="7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8pPr>
            <a:lvl9pPr marL="2057400" marR="0" lvl="8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9pPr>
          </a:lstStyle>
          <a:p>
            <a:r>
              <a:rPr lang="en-US" sz="2400" dirty="0" smtClean="0"/>
              <a:t>Service with homogeneous requests</a:t>
            </a:r>
            <a:endParaRPr lang="en-US" sz="2000" dirty="0"/>
          </a:p>
          <a:p>
            <a:r>
              <a:rPr lang="en-US" sz="2400" dirty="0"/>
              <a:t>Short requests that take </a:t>
            </a:r>
            <a:r>
              <a:rPr lang="en-US" sz="2400" dirty="0" smtClean="0"/>
              <a:t>one </a:t>
            </a:r>
            <a:r>
              <a:rPr lang="en-US" sz="2400" dirty="0"/>
              <a:t>time unit (or less</a:t>
            </a:r>
            <a:r>
              <a:rPr lang="en-US" sz="2400" dirty="0" smtClean="0"/>
              <a:t>) to serve</a:t>
            </a:r>
            <a:endParaRPr lang="en-US" sz="2400" dirty="0"/>
          </a:p>
          <a:p>
            <a:r>
              <a:rPr lang="en-US" sz="2400" dirty="0" smtClean="0"/>
              <a:t>VM startup </a:t>
            </a:r>
            <a:r>
              <a:rPr lang="en-US" sz="2400" dirty="0"/>
              <a:t>time is </a:t>
            </a:r>
            <a:r>
              <a:rPr lang="en-US" sz="2400" dirty="0" smtClean="0"/>
              <a:t>negligible</a:t>
            </a:r>
            <a:endParaRPr lang="en-US" sz="2400" dirty="0"/>
          </a:p>
          <a:p>
            <a:r>
              <a:rPr lang="en-US" sz="2400" dirty="0"/>
              <a:t>Delayed requests are </a:t>
            </a:r>
            <a:r>
              <a:rPr lang="en-US" sz="2400" dirty="0" smtClean="0"/>
              <a:t>dropped</a:t>
            </a:r>
            <a:endParaRPr lang="en-US" sz="2400" dirty="0"/>
          </a:p>
          <a:p>
            <a:r>
              <a:rPr lang="en-US" sz="2400" dirty="0" smtClean="0"/>
              <a:t>VM capacity constant </a:t>
            </a:r>
          </a:p>
          <a:p>
            <a:pPr marL="342720" lvl="1" indent="-342720">
              <a:spcBef>
                <a:spcPts val="697"/>
              </a:spcBef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dirty="0"/>
              <a:t>Perfect load balancing </a:t>
            </a:r>
            <a:r>
              <a:rPr lang="en-US" dirty="0" smtClean="0"/>
              <a:t>assumed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CA8A-879B-475D-AFF3-1B9F728D61D6}" type="slidenum">
              <a:rPr lang="sv-SE" smtClean="0"/>
              <a:pPr>
                <a:defRPr/>
              </a:pPr>
              <a:t>14</a:t>
            </a:fld>
            <a:endParaRPr lang="sv-SE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CA8A-879B-475D-AFF3-1B9F728D61D6}" type="slidenum">
              <a:rPr lang="sv-SE" smtClean="0"/>
              <a:pPr>
                <a:defRPr/>
              </a:pPr>
              <a:t>15</a:t>
            </a:fld>
            <a:endParaRPr lang="sv-SE" sz="1400"/>
          </a:p>
        </p:txBody>
      </p:sp>
      <p:grpSp>
        <p:nvGrpSpPr>
          <p:cNvPr id="22" name="Group 21"/>
          <p:cNvGrpSpPr/>
          <p:nvPr/>
        </p:nvGrpSpPr>
        <p:grpSpPr>
          <a:xfrm>
            <a:off x="1813593" y="1369968"/>
            <a:ext cx="6948262" cy="4048920"/>
            <a:chOff x="2195737" y="1902240"/>
            <a:chExt cx="6948262" cy="4048920"/>
          </a:xfrm>
        </p:grpSpPr>
        <p:sp>
          <p:nvSpPr>
            <p:cNvPr id="5" name="CustomShape 1"/>
            <p:cNvSpPr/>
            <p:nvPr/>
          </p:nvSpPr>
          <p:spPr>
            <a:xfrm>
              <a:off x="4206240" y="2267280"/>
              <a:ext cx="2194200" cy="1573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 spc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2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WenQuanYi Micro Hei" pitchFamily="2"/>
                  <a:cs typeface="Lohit Hindi" pitchFamily="2"/>
                </a:rPr>
                <a:t> 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6" name="CustomShape 13"/>
            <p:cNvSpPr/>
            <p:nvPr/>
          </p:nvSpPr>
          <p:spPr>
            <a:xfrm>
              <a:off x="6727511" y="4846320"/>
              <a:ext cx="1835280" cy="1104840"/>
            </a:xfrm>
            <a:custGeom>
              <a:avLst>
                <a:gd name="f0" fmla="val 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WenQuanYi Micro Hei" pitchFamily="2"/>
                  <a:cs typeface="Lohit Hindi" pitchFamily="2"/>
                </a:rPr>
                <a:t>Monitoring</a:t>
              </a:r>
            </a:p>
          </p:txBody>
        </p:sp>
        <p:sp>
          <p:nvSpPr>
            <p:cNvPr id="7" name="CustomShape 15"/>
            <p:cNvSpPr/>
            <p:nvPr/>
          </p:nvSpPr>
          <p:spPr>
            <a:xfrm>
              <a:off x="4387320" y="4914000"/>
              <a:ext cx="1630800" cy="1012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WenQuanYi Micro Hei" pitchFamily="2"/>
                  <a:cs typeface="Lohit Hindi" pitchFamily="2"/>
                </a:rPr>
                <a:t>Elasticity Controller</a:t>
              </a:r>
            </a:p>
          </p:txBody>
        </p:sp>
        <p:sp>
          <p:nvSpPr>
            <p:cNvPr id="8" name="CustomShape 13"/>
            <p:cNvSpPr/>
            <p:nvPr/>
          </p:nvSpPr>
          <p:spPr>
            <a:xfrm>
              <a:off x="5760360" y="2743199"/>
              <a:ext cx="365760" cy="640080"/>
            </a:xfrm>
            <a:custGeom>
              <a:avLst>
                <a:gd name="f0" fmla="val 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9" name="CustomShape 13"/>
            <p:cNvSpPr/>
            <p:nvPr/>
          </p:nvSpPr>
          <p:spPr>
            <a:xfrm>
              <a:off x="4571640" y="2743199"/>
              <a:ext cx="365760" cy="640080"/>
            </a:xfrm>
            <a:custGeom>
              <a:avLst>
                <a:gd name="f0" fmla="val 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0" name="CustomShape 13"/>
            <p:cNvSpPr/>
            <p:nvPr/>
          </p:nvSpPr>
          <p:spPr>
            <a:xfrm>
              <a:off x="5028840" y="2743199"/>
              <a:ext cx="365760" cy="640080"/>
            </a:xfrm>
            <a:custGeom>
              <a:avLst>
                <a:gd name="f0" fmla="val 5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7760" y="2926079"/>
              <a:ext cx="372600" cy="3463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800" b="0" i="0" u="none" strike="noStrike" kern="120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...</a:t>
              </a:r>
            </a:p>
          </p:txBody>
        </p:sp>
        <p:sp>
          <p:nvSpPr>
            <p:cNvPr id="12" name="CustomShape 6"/>
            <p:cNvSpPr/>
            <p:nvPr/>
          </p:nvSpPr>
          <p:spPr>
            <a:xfrm>
              <a:off x="4538160" y="1902240"/>
              <a:ext cx="1496519" cy="365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1" i="0" u="none" strike="noStrike" kern="1200" spc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Infrastructure</a:t>
              </a:r>
            </a:p>
          </p:txBody>
        </p:sp>
        <p:sp>
          <p:nvSpPr>
            <p:cNvPr id="13" name="CustomShape 6"/>
            <p:cNvSpPr/>
            <p:nvPr/>
          </p:nvSpPr>
          <p:spPr>
            <a:xfrm>
              <a:off x="5303520" y="4480560"/>
              <a:ext cx="731519" cy="365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1" i="0" u="none" strike="noStrike" kern="1200" spc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+/- N</a:t>
              </a:r>
            </a:p>
          </p:txBody>
        </p:sp>
        <p:sp>
          <p:nvSpPr>
            <p:cNvPr id="14" name="Line 19"/>
            <p:cNvSpPr/>
            <p:nvPr/>
          </p:nvSpPr>
          <p:spPr>
            <a:xfrm flipH="1">
              <a:off x="6018121" y="5200599"/>
              <a:ext cx="70939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81000" tIns="36000" rIns="81000" bIns="36000" anchor="t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5" name="Line 19"/>
            <p:cNvSpPr/>
            <p:nvPr/>
          </p:nvSpPr>
          <p:spPr>
            <a:xfrm flipV="1">
              <a:off x="5303520" y="3908160"/>
              <a:ext cx="0" cy="10058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81000" tIns="36000" rIns="81000" bIns="36000" anchor="t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6" name="Line 19"/>
            <p:cNvSpPr/>
            <p:nvPr/>
          </p:nvSpPr>
          <p:spPr>
            <a:xfrm>
              <a:off x="2195737" y="2926079"/>
              <a:ext cx="1919064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81000" tIns="36000" rIns="81000" bIns="36000" anchor="t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7" name="Line 19"/>
            <p:cNvSpPr/>
            <p:nvPr/>
          </p:nvSpPr>
          <p:spPr>
            <a:xfrm>
              <a:off x="6492240" y="3017520"/>
              <a:ext cx="219456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81000" tIns="36000" rIns="81000" bIns="36000" anchor="t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8" name="CustomShape 7"/>
            <p:cNvSpPr/>
            <p:nvPr/>
          </p:nvSpPr>
          <p:spPr>
            <a:xfrm>
              <a:off x="7863840" y="3108959"/>
              <a:ext cx="1280159" cy="64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/>
              </a:pPr>
              <a:r>
                <a:rPr lang="en-US" sz="1400" b="1" i="0" u="none" strike="noStrike" kern="1200" spc="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Completed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/>
              </a:pPr>
              <a:r>
                <a:rPr lang="en-US" sz="1400" b="1" i="0" u="none" strike="noStrike" kern="1200" spc="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requests</a:t>
              </a:r>
            </a:p>
          </p:txBody>
        </p:sp>
        <p:sp>
          <p:nvSpPr>
            <p:cNvPr id="19" name="CustomShape 6"/>
            <p:cNvSpPr/>
            <p:nvPr/>
          </p:nvSpPr>
          <p:spPr>
            <a:xfrm>
              <a:off x="2926079" y="2541600"/>
              <a:ext cx="1371599" cy="293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400" b="1" i="0" u="none" strike="noStrike" kern="1200" spc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Load, L(t)</a:t>
              </a:r>
            </a:p>
          </p:txBody>
        </p:sp>
        <p:sp>
          <p:nvSpPr>
            <p:cNvPr id="20" name="Line 19"/>
            <p:cNvSpPr/>
            <p:nvPr/>
          </p:nvSpPr>
          <p:spPr>
            <a:xfrm>
              <a:off x="7308304" y="3063239"/>
              <a:ext cx="4888" cy="1783081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81000" tIns="36000" rIns="81000" bIns="36000" anchor="t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1" name="CustomShape 7"/>
            <p:cNvSpPr/>
            <p:nvPr/>
          </p:nvSpPr>
          <p:spPr>
            <a:xfrm>
              <a:off x="6084168" y="3501008"/>
              <a:ext cx="1280159" cy="640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/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/>
              </a:pPr>
              <a:r>
                <a:rPr lang="en-US" sz="1400" b="1" i="0" u="none" strike="noStrike" kern="1200" spc="0" dirty="0" smtClean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Dropped</a:t>
              </a:r>
              <a:endParaRPr lang="en-US" sz="1400" b="1" i="0" u="none" strike="noStrike" kern="1200" spc="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b="1" i="0"/>
              </a:pPr>
              <a:r>
                <a:rPr lang="en-US" sz="1400" b="1" i="0" u="none" strike="noStrike" kern="1200" spc="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requests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28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7904"/>
            <a:ext cx="7010400" cy="774550"/>
          </a:xfrm>
        </p:spPr>
        <p:txBody>
          <a:bodyPr/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405" y="903643"/>
            <a:ext cx="7214795" cy="5344758"/>
          </a:xfrm>
        </p:spPr>
        <p:txBody>
          <a:bodyPr/>
          <a:lstStyle/>
          <a:p>
            <a:r>
              <a:rPr lang="en-US" dirty="0" smtClean="0"/>
              <a:t>How to estimate change in workload?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F = C * P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Two control parameter alternatives studied </a:t>
            </a:r>
          </a:p>
          <a:p>
            <a:pPr marL="914400" lvl="1" indent="-457200">
              <a:buAutoNum type="arabicPeriod"/>
            </a:pPr>
            <a:r>
              <a:rPr lang="en-US" sz="1800" dirty="0" smtClean="0"/>
              <a:t>Periodical rate of change of system load</a:t>
            </a:r>
          </a:p>
          <a:p>
            <a:pPr marL="1314450" lvl="2" indent="-457200"/>
            <a:r>
              <a:rPr lang="en-US" sz="1600" dirty="0"/>
              <a:t>P</a:t>
            </a:r>
            <a:r>
              <a:rPr lang="en-US" sz="1600" baseline="-25000" dirty="0"/>
              <a:t>1</a:t>
            </a:r>
            <a:r>
              <a:rPr lang="en-US" sz="1600" dirty="0" smtClean="0"/>
              <a:t> = Load change in T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/ T</a:t>
            </a:r>
            <a:r>
              <a:rPr lang="en-US" sz="1600" baseline="-25000" dirty="0" smtClean="0"/>
              <a:t>D</a:t>
            </a:r>
          </a:p>
          <a:p>
            <a:pPr marL="914400" lvl="1" indent="-457200">
              <a:buNone/>
            </a:pPr>
            <a:r>
              <a:rPr lang="en-US" sz="1800" dirty="0" smtClean="0"/>
              <a:t>2. Ratio of load change over average system service rate:</a:t>
            </a:r>
          </a:p>
          <a:p>
            <a:pPr marL="1314450" lvl="2" indent="-457200"/>
            <a:r>
              <a:rPr lang="en-US" sz="1600" dirty="0"/>
              <a:t>P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  <a:r>
              <a:rPr lang="sv-SE" sz="1600" dirty="0" smtClean="0"/>
              <a:t>= Load change / avg. Service rate over all time</a:t>
            </a:r>
            <a:endParaRPr lang="sv-SE" dirty="0" smtClean="0"/>
          </a:p>
          <a:p>
            <a:pPr marL="1314450" lvl="2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699707" y="2345167"/>
            <a:ext cx="1731981" cy="8068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Verdana" pitchFamily="36" charset="0"/>
              </a:rPr>
              <a:t>Estimated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Verdana" pitchFamily="36" charset="0"/>
              </a:rPr>
              <a:t>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6" charset="0"/>
              </a:rPr>
              <a:t>oad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6" charset="0"/>
              </a:rPr>
              <a:t> change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055633" y="2788023"/>
            <a:ext cx="4873213" cy="15042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800" b="0" dirty="0" smtClean="0">
                <a:latin typeface="Verdana" pitchFamily="36" charset="0"/>
              </a:rPr>
              <a:t> Average capacity in last time window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0" dirty="0" smtClean="0">
                <a:latin typeface="Verdana" pitchFamily="36" charset="0"/>
              </a:rPr>
              <a:t> Window size changes dynamically 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800" b="0" dirty="0" smtClean="0">
                <a:latin typeface="Verdana" pitchFamily="36" charset="0"/>
              </a:rPr>
              <a:t> </a:t>
            </a:r>
            <a:r>
              <a:rPr lang="en-US" sz="1600" b="0" dirty="0" smtClean="0">
                <a:latin typeface="Verdana" pitchFamily="36" charset="0"/>
              </a:rPr>
              <a:t>Smaller upon prediction errors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1600" b="0" dirty="0" smtClean="0">
                <a:latin typeface="Verdana" pitchFamily="36" charset="0"/>
              </a:rPr>
              <a:t> A tolerance level decide how often window is resized</a:t>
            </a:r>
            <a:endParaRPr lang="en-US" sz="1800" b="0" dirty="0" smtClean="0">
              <a:latin typeface="Verdana" pitchFamily="36" charset="0"/>
            </a:endParaRPr>
          </a:p>
          <a:p>
            <a:pPr lvl="1" eaLnBrk="0" hangingPunct="0"/>
            <a:endParaRPr lang="en-US" sz="2000" b="0" dirty="0">
              <a:latin typeface="Verdana" pitchFamily="36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91199" y="1498899"/>
            <a:ext cx="2535220" cy="5342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latin typeface="Verdana" pitchFamily="36" charset="0"/>
              </a:rPr>
              <a:t>Control parameter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61534" y="2065468"/>
            <a:ext cx="559398" cy="139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270786" y="2140772"/>
            <a:ext cx="236668" cy="5916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48518" y="1775012"/>
            <a:ext cx="742277" cy="150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Slide Number Placeholder 3"/>
          <p:cNvSpPr txBox="1">
            <a:spLocks/>
          </p:cNvSpPr>
          <p:nvPr/>
        </p:nvSpPr>
        <p:spPr>
          <a:xfrm>
            <a:off x="7030196" y="65532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16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2" y="155986"/>
            <a:ext cx="7010400" cy="1066800"/>
          </a:xfrm>
        </p:spPr>
        <p:txBody>
          <a:bodyPr/>
          <a:lstStyle/>
          <a:p>
            <a:r>
              <a:rPr lang="en-US" dirty="0" smtClean="0"/>
              <a:t>Performance Evaluation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3495" y="1097280"/>
                <a:ext cx="7110805" cy="5118847"/>
              </a:xfrm>
            </p:spPr>
            <p:txBody>
              <a:bodyPr/>
              <a:lstStyle/>
              <a:p>
                <a:r>
                  <a:rPr lang="en-US" dirty="0" smtClean="0"/>
                  <a:t>Simulation-based evaluations</a:t>
                </a:r>
              </a:p>
              <a:p>
                <a:r>
                  <a:rPr lang="en-US" dirty="0" smtClean="0"/>
                  <a:t>FIFA world cup server traces</a:t>
                </a:r>
              </a:p>
              <a:p>
                <a:r>
                  <a:rPr lang="en-US" dirty="0" smtClean="0"/>
                  <a:t>3 aspects studied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Best combination of reactive and proactive controllers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Controller stability w.r.t. workload size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Comparison with state-of-the art controller</a:t>
                </a:r>
              </a:p>
              <a:p>
                <a:pPr lvl="2"/>
                <a:r>
                  <a:rPr lang="en-US" i="1" dirty="0" smtClean="0"/>
                  <a:t>Regression control [Iqbal et al, FGCS 2011]</a:t>
                </a:r>
              </a:p>
              <a:p>
                <a:pPr lvl="2"/>
                <a:endParaRPr lang="en-US" i="1" dirty="0" smtClean="0"/>
              </a:p>
              <a:p>
                <a:r>
                  <a:rPr lang="en-US" dirty="0" smtClean="0"/>
                  <a:t>Performance metrics</a:t>
                </a:r>
              </a:p>
              <a:p>
                <a:pPr lvl="1"/>
                <a:r>
                  <a:rPr lang="en-US" dirty="0" smtClean="0"/>
                  <a:t>Over-provisioning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VMs allocated but not needed </a:t>
                </a:r>
              </a:p>
              <a:p>
                <a:pPr lvl="1"/>
                <a:r>
                  <a:rPr lang="en-US" dirty="0" smtClean="0"/>
                  <a:t>Under-provisioning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/>
                  <a:t>)</a:t>
                </a:r>
                <a:r>
                  <a:rPr lang="en-US" dirty="0" smtClean="0"/>
                  <a:t>: </a:t>
                </a:r>
              </a:p>
              <a:p>
                <a:pPr lvl="2"/>
                <a:r>
                  <a:rPr lang="en-US" dirty="0" smtClean="0"/>
                  <a:t>VMs needed, but not allocated (SLA violation)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3495" y="1097280"/>
                <a:ext cx="7110805" cy="5118847"/>
              </a:xfrm>
              <a:blipFill rotWithShape="1">
                <a:blip r:embed="rId2"/>
                <a:stretch>
                  <a:fillRect l="-1201" t="-833" b="-285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17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2" y="0"/>
            <a:ext cx="7010400" cy="849854"/>
          </a:xfrm>
        </p:spPr>
        <p:txBody>
          <a:bodyPr/>
          <a:lstStyle/>
          <a:p>
            <a:r>
              <a:rPr lang="en-US" dirty="0" smtClean="0"/>
              <a:t>Selected Results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720763"/>
                <a:ext cx="7010400" cy="5527638"/>
              </a:xfrm>
            </p:spPr>
            <p:txBody>
              <a:bodyPr/>
              <a:lstStyle/>
              <a:p>
                <a:r>
                  <a:rPr lang="en-US" dirty="0" smtClean="0"/>
                  <a:t>Baseline: Reactive scale-up, Reactive scale-down</a:t>
                </a:r>
              </a:p>
              <a:p>
                <a:pPr lvl="1"/>
                <a:r>
                  <a:rPr lang="en-US" dirty="0" smtClean="0"/>
                  <a:t>1.63%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1.40%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720763"/>
                <a:ext cx="7010400" cy="5527638"/>
              </a:xfrm>
              <a:blipFill rotWithShape="1">
                <a:blip r:embed="rId2"/>
                <a:stretch>
                  <a:fillRect l="-1130" t="-77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93" y="2279176"/>
            <a:ext cx="5429250" cy="43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18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84" y="0"/>
            <a:ext cx="7010400" cy="661595"/>
          </a:xfrm>
        </p:spPr>
        <p:txBody>
          <a:bodyPr/>
          <a:lstStyle/>
          <a:p>
            <a:r>
              <a:rPr lang="en-US" dirty="0" smtClean="0"/>
              <a:t>Selected Results (cont.)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666974"/>
                <a:ext cx="7010400" cy="5581426"/>
              </a:xfrm>
            </p:spPr>
            <p:txBody>
              <a:bodyPr/>
              <a:lstStyle/>
              <a:p>
                <a:r>
                  <a:rPr lang="en-US" dirty="0" smtClean="0"/>
                  <a:t>Reactive scale-up, P</a:t>
                </a:r>
                <a:r>
                  <a:rPr lang="en-US" baseline="-25000" dirty="0" smtClean="0"/>
                  <a:t>1 </a:t>
                </a:r>
                <a:r>
                  <a:rPr lang="en-US" dirty="0" smtClean="0"/>
                  <a:t>scale-down</a:t>
                </a:r>
              </a:p>
              <a:p>
                <a:pPr lvl="1"/>
                <a:r>
                  <a:rPr lang="en-US" dirty="0"/>
                  <a:t>0.18%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1.63% </a:t>
                </a:r>
                <a:r>
                  <a:rPr lang="en-US" dirty="0"/>
                  <a:t>for </a:t>
                </a:r>
                <a:r>
                  <a:rPr lang="en-US" dirty="0" smtClean="0"/>
                  <a:t>baseline)</a:t>
                </a:r>
                <a:endParaRPr lang="en-US" dirty="0"/>
              </a:p>
              <a:p>
                <a:pPr lvl="1"/>
                <a:r>
                  <a:rPr lang="en-US" dirty="0"/>
                  <a:t>14.33%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1.40% </a:t>
                </a:r>
                <a:r>
                  <a:rPr lang="en-US" dirty="0"/>
                  <a:t>for </a:t>
                </a:r>
                <a:r>
                  <a:rPr lang="en-US" dirty="0" smtClean="0"/>
                  <a:t>baseline)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666974"/>
                <a:ext cx="7010400" cy="5581426"/>
              </a:xfrm>
              <a:blipFill rotWithShape="1">
                <a:blip r:embed="rId2"/>
                <a:stretch>
                  <a:fillRect l="-1130" t="-764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741" y="1875374"/>
            <a:ext cx="5349374" cy="485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19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3263" y="2908176"/>
            <a:ext cx="7772400" cy="13716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Capacity Scaling for 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Elastic Compute Clouds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Ahmed Aleyeldin Hassan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1400" dirty="0" smtClean="0">
                <a:ea typeface="ＭＳ Ｐゴシック" pitchFamily="34" charset="-128"/>
              </a:rPr>
              <a:t>ahmeda@cs.umu.se</a:t>
            </a: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sv-SE" sz="2600" dirty="0" smtClean="0">
              <a:ea typeface="ＭＳ Ｐゴシック" pitchFamily="34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47655" y="4811357"/>
            <a:ext cx="7912249" cy="847165"/>
          </a:xfrm>
        </p:spPr>
        <p:txBody>
          <a:bodyPr/>
          <a:lstStyle/>
          <a:p>
            <a:r>
              <a:rPr lang="en-US" sz="1800" b="1" dirty="0" smtClean="0">
                <a:ea typeface="ＭＳ Ｐゴシック" pitchFamily="34" charset="-128"/>
              </a:rPr>
              <a:t>Ph. Lic. Defense Presentation</a:t>
            </a:r>
          </a:p>
          <a:p>
            <a:r>
              <a:rPr lang="en-US" sz="1800" b="1" dirty="0" smtClean="0">
                <a:ea typeface="ＭＳ Ｐゴシック" pitchFamily="34" charset="-128"/>
              </a:rPr>
              <a:t>Advisor: Erik Elmroth</a:t>
            </a:r>
          </a:p>
          <a:p>
            <a:r>
              <a:rPr lang="en-US" sz="1800" b="1" dirty="0" smtClean="0">
                <a:ea typeface="ＭＳ Ｐゴシック" pitchFamily="34" charset="-128"/>
              </a:rPr>
              <a:t>Coadvisor: Johan Tordsson</a:t>
            </a:r>
            <a:endParaRPr lang="sv-SE" sz="1800" b="1" dirty="0" smtClean="0">
              <a:ea typeface="ＭＳ Ｐゴシック" pitchFamily="34" charset="-128"/>
            </a:endParaRPr>
          </a:p>
          <a:p>
            <a:r>
              <a:rPr lang="sv-SE" sz="1400" b="1" dirty="0" smtClean="0">
                <a:ea typeface="ＭＳ Ｐゴシック" pitchFamily="34" charset="-128"/>
              </a:rPr>
              <a:t>Department of </a:t>
            </a:r>
            <a:r>
              <a:rPr lang="en-US" sz="1400" b="1" dirty="0" smtClean="0">
                <a:ea typeface="ＭＳ Ｐゴシック" pitchFamily="34" charset="-128"/>
              </a:rPr>
              <a:t>Computing</a:t>
            </a:r>
            <a:r>
              <a:rPr lang="sv-SE" sz="1400" b="1" dirty="0" smtClean="0">
                <a:ea typeface="ＭＳ Ｐゴシック" pitchFamily="34" charset="-128"/>
              </a:rPr>
              <a:t> Science</a:t>
            </a:r>
          </a:p>
          <a:p>
            <a:r>
              <a:rPr lang="sv-SE" sz="1400" b="1" dirty="0" smtClean="0">
                <a:ea typeface="ＭＳ Ｐゴシック" pitchFamily="34" charset="-128"/>
              </a:rPr>
              <a:t>Umeå University, Sweden</a:t>
            </a:r>
          </a:p>
          <a:p>
            <a:r>
              <a:rPr lang="sv-SE" sz="1400" b="1" dirty="0" err="1" smtClean="0">
                <a:ea typeface="ＭＳ Ｐゴシック" pitchFamily="34" charset="-128"/>
              </a:rPr>
              <a:t>www.cloudresearch.org</a:t>
            </a:r>
            <a:endParaRPr lang="sv-SE" sz="1400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010400" cy="763793"/>
          </a:xfrm>
        </p:spPr>
        <p:txBody>
          <a:bodyPr/>
          <a:lstStyle/>
          <a:p>
            <a:r>
              <a:rPr lang="en-US" dirty="0" smtClean="0"/>
              <a:t>Selected Results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731521"/>
                <a:ext cx="7010400" cy="5516880"/>
              </a:xfrm>
            </p:spPr>
            <p:txBody>
              <a:bodyPr/>
              <a:lstStyle/>
              <a:p>
                <a:r>
                  <a:rPr lang="en-US" dirty="0" smtClean="0"/>
                  <a:t>Reactive scale-up, P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scale-down</a:t>
                </a:r>
                <a:endParaRPr lang="en-US" dirty="0"/>
              </a:p>
              <a:p>
                <a:pPr lvl="1"/>
                <a:r>
                  <a:rPr lang="en-US" dirty="0"/>
                  <a:t>0.41%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/>
                  <a:t> (1.63% for </a:t>
                </a:r>
                <a:r>
                  <a:rPr lang="en-US" dirty="0" smtClean="0"/>
                  <a:t>baseline)</a:t>
                </a:r>
                <a:endParaRPr lang="en-US" dirty="0"/>
              </a:p>
              <a:p>
                <a:pPr lvl="1"/>
                <a:r>
                  <a:rPr lang="en-US" dirty="0"/>
                  <a:t>9.44%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r>
                  <a:rPr lang="en-US" dirty="0"/>
                  <a:t> (</a:t>
                </a:r>
                <a:r>
                  <a:rPr lang="en-US" dirty="0" smtClean="0"/>
                  <a:t>1.40% </a:t>
                </a:r>
                <a:r>
                  <a:rPr lang="en-US" dirty="0"/>
                  <a:t>for </a:t>
                </a:r>
                <a:r>
                  <a:rPr lang="en-US" dirty="0" smtClean="0"/>
                  <a:t>baseline)</a:t>
                </a:r>
                <a:endParaRPr lang="en-US" dirty="0"/>
              </a:p>
              <a:p>
                <a:endParaRPr lang="en-US" dirty="0"/>
              </a:p>
              <a:p>
                <a:endParaRPr lang="en-US" baseline="-250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731521"/>
                <a:ext cx="7010400" cy="5516880"/>
              </a:xfrm>
              <a:blipFill rotWithShape="1">
                <a:blip r:embed="rId2"/>
                <a:stretch>
                  <a:fillRect l="-1130" t="-77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303" y="2045078"/>
            <a:ext cx="5404341" cy="43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20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316" y="134471"/>
            <a:ext cx="7010400" cy="736898"/>
          </a:xfrm>
        </p:spPr>
        <p:txBody>
          <a:bodyPr/>
          <a:lstStyle/>
          <a:p>
            <a:r>
              <a:rPr lang="en-US" dirty="0" smtClean="0"/>
              <a:t>Comparison with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133" y="1054249"/>
                <a:ext cx="7551868" cy="5194151"/>
              </a:xfrm>
            </p:spPr>
            <p:txBody>
              <a:bodyPr/>
              <a:lstStyle/>
              <a:p>
                <a:r>
                  <a:rPr lang="en-US" dirty="0" smtClean="0"/>
                  <a:t>Regression-based control: </a:t>
                </a:r>
              </a:p>
              <a:p>
                <a:pPr lvl="1"/>
                <a:r>
                  <a:rPr lang="en-US" dirty="0" smtClean="0"/>
                  <a:t>Scale up: reactively, Scale down: regression</a:t>
                </a:r>
              </a:p>
              <a:p>
                <a:pPr lvl="2"/>
                <a:r>
                  <a:rPr lang="en-US" dirty="0" smtClean="0"/>
                  <a:t>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order regression based on full workload history </a:t>
                </a:r>
              </a:p>
              <a:p>
                <a:r>
                  <a:rPr lang="en-US" dirty="0" smtClean="0"/>
                  <a:t>Evaluation on selected (nasty) part of FIFA trace</a:t>
                </a:r>
              </a:p>
              <a:p>
                <a:pPr lvl="1"/>
                <a:r>
                  <a:rPr lang="en-US" dirty="0"/>
                  <a:t>Reactive scale-up, Reactive scale-down</a:t>
                </a:r>
              </a:p>
              <a:p>
                <a:pPr lvl="2"/>
                <a:r>
                  <a:rPr lang="en-US" dirty="0" smtClean="0"/>
                  <a:t>2.99%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 smtClean="0"/>
                  <a:t>, 19.57%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Reactive scale-up, </a:t>
                </a:r>
                <a:r>
                  <a:rPr lang="en-US" dirty="0" smtClean="0"/>
                  <a:t>Regression scale-down</a:t>
                </a:r>
              </a:p>
              <a:p>
                <a:pPr lvl="2"/>
                <a:r>
                  <a:rPr lang="en-US" dirty="0" smtClean="0"/>
                  <a:t>2.24%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 smtClean="0"/>
                  <a:t>, 47%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Reactive </a:t>
                </a:r>
                <a:r>
                  <a:rPr lang="en-US" dirty="0"/>
                  <a:t>scale-up, P</a:t>
                </a:r>
                <a:r>
                  <a:rPr lang="en-US" baseline="-25000" dirty="0"/>
                  <a:t>1 </a:t>
                </a:r>
                <a:r>
                  <a:rPr lang="en-US" dirty="0"/>
                  <a:t>scale-down</a:t>
                </a:r>
              </a:p>
              <a:p>
                <a:pPr lvl="2"/>
                <a:r>
                  <a:rPr lang="en-US" dirty="0" smtClean="0"/>
                  <a:t>1.07</a:t>
                </a:r>
                <a:r>
                  <a:rPr lang="en-US" dirty="0"/>
                  <a:t>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/>
                  <a:t>, 39.75%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Reactive scale-up, P</a:t>
                </a:r>
                <a:r>
                  <a:rPr lang="en-US" baseline="-25000" dirty="0"/>
                  <a:t>2 </a:t>
                </a:r>
                <a:r>
                  <a:rPr lang="en-US" dirty="0"/>
                  <a:t>scale-down</a:t>
                </a:r>
              </a:p>
              <a:p>
                <a:pPr lvl="2"/>
                <a:r>
                  <a:rPr lang="en-US" dirty="0" smtClean="0"/>
                  <a:t>1.51</a:t>
                </a:r>
                <a:r>
                  <a:rPr lang="en-US" dirty="0"/>
                  <a:t>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/>
                  <a:t>, 32.24%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133" y="1054249"/>
                <a:ext cx="7551868" cy="5194151"/>
              </a:xfrm>
              <a:blipFill rotWithShape="1">
                <a:blip r:embed="rId2"/>
                <a:stretch>
                  <a:fillRect l="-1049" t="-822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21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Elasticity and Auto-scaling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Paper 1</a:t>
            </a:r>
          </a:p>
          <a:p>
            <a:pPr lvl="1"/>
            <a:r>
              <a:rPr lang="en-US" b="1" dirty="0" smtClean="0"/>
              <a:t>Paper 2</a:t>
            </a:r>
          </a:p>
          <a:p>
            <a:pPr lvl="1"/>
            <a:r>
              <a:rPr lang="en-US" dirty="0" smtClean="0"/>
              <a:t>Paper 3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09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28800" y="457200"/>
            <a:ext cx="7010400" cy="661595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 smtClean="0"/>
              <a:t>Assumptions (Paper II)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828800" y="1129553"/>
            <a:ext cx="7010400" cy="5118847"/>
          </a:xfrm>
        </p:spPr>
        <p:txBody>
          <a:bodyPr/>
          <a:lstStyle>
            <a:def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defPPr>
            <a:lvl1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lvl1pPr>
            <a:lvl2pPr marL="742680" marR="0" lvl="1" indent="-285480" algn="l" rtl="0" hangingPunct="0">
              <a:lnSpc>
                <a:spcPct val="98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2pPr>
            <a:lvl3pPr marL="1143000" marR="0" lvl="2" indent="-228600" algn="l" rtl="0" hangingPunct="0">
              <a:lnSpc>
                <a:spcPct val="98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3pPr>
            <a:lvl4pPr marL="1600199" marR="0" lvl="3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4pPr>
            <a:lvl5pPr marL="2057400" marR="0" lvl="4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5pPr>
            <a:lvl6pPr marL="2057400" marR="0" lvl="5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6pPr>
            <a:lvl7pPr marL="2057400" marR="0" lvl="6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7pPr>
            <a:lvl8pPr marL="2057400" marR="0" lvl="7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8pPr>
            <a:lvl9pPr marL="2057400" marR="0" lvl="8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9pPr>
          </a:lstStyle>
          <a:p>
            <a:pPr lvl="0"/>
            <a:r>
              <a:rPr lang="en-US" dirty="0"/>
              <a:t>Assumptions:</a:t>
            </a:r>
          </a:p>
          <a:p>
            <a:pPr lvl="1"/>
            <a:r>
              <a:rPr lang="en-US" strike="sngStrike" dirty="0" smtClean="0"/>
              <a:t>Homogeneous requests</a:t>
            </a:r>
          </a:p>
          <a:p>
            <a:pPr lvl="1"/>
            <a:r>
              <a:rPr lang="en-US" strike="sngStrike" dirty="0" smtClean="0"/>
              <a:t>Short requests that take one time unit (or less)</a:t>
            </a:r>
          </a:p>
          <a:p>
            <a:pPr lvl="1"/>
            <a:r>
              <a:rPr lang="en-US" strike="sngStrike" dirty="0" smtClean="0"/>
              <a:t>Machine startup time is negligible</a:t>
            </a:r>
          </a:p>
          <a:p>
            <a:pPr lvl="1"/>
            <a:r>
              <a:rPr lang="en-US" strike="sngStrike" dirty="0" smtClean="0"/>
              <a:t>Delayed requests are dropped</a:t>
            </a:r>
          </a:p>
          <a:p>
            <a:pPr lvl="1"/>
            <a:r>
              <a:rPr lang="en-US" strike="sngStrike" dirty="0" smtClean="0"/>
              <a:t>Constant machine </a:t>
            </a:r>
            <a:r>
              <a:rPr lang="en-US" strike="sngStrike" dirty="0" smtClean="0"/>
              <a:t>service rate</a:t>
            </a:r>
            <a:endParaRPr lang="en-US" strike="sngStrike" dirty="0" smtClean="0"/>
          </a:p>
          <a:p>
            <a:pPr lvl="1"/>
            <a:r>
              <a:rPr lang="en-US" sz="2000" dirty="0" smtClean="0"/>
              <a:t>Perfect </a:t>
            </a:r>
            <a:r>
              <a:rPr lang="en-US" sz="2000" dirty="0"/>
              <a:t>load balancing </a:t>
            </a:r>
            <a:r>
              <a:rPr lang="en-US" sz="2000" dirty="0" smtClean="0"/>
              <a:t>assumed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CA8A-879B-475D-AFF3-1B9F728D61D6}" type="slidenum">
              <a:rPr lang="sv-SE" smtClean="0"/>
              <a:pPr>
                <a:defRPr/>
              </a:pPr>
              <a:t>23</a:t>
            </a:fld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190364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1775012" y="903074"/>
            <a:ext cx="6930019" cy="5228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3" y="313904"/>
            <a:ext cx="7010400" cy="634702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24</a:t>
            </a:fld>
            <a:endParaRPr lang="sv-SE" sz="1000"/>
          </a:p>
        </p:txBody>
      </p:sp>
      <p:sp>
        <p:nvSpPr>
          <p:cNvPr id="3" name="TextBox 2"/>
          <p:cNvSpPr txBox="1"/>
          <p:nvPr/>
        </p:nvSpPr>
        <p:spPr>
          <a:xfrm>
            <a:off x="2169994" y="5776794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G/G/N queue with variable N </a:t>
            </a:r>
          </a:p>
          <a:p>
            <a:pPr algn="ctr"/>
            <a:r>
              <a:rPr lang="en-US" dirty="0" smtClean="0"/>
              <a:t>(#VMs)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60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2" y="155986"/>
            <a:ext cx="7010400" cy="1066800"/>
          </a:xfrm>
        </p:spPr>
        <p:txBody>
          <a:bodyPr/>
          <a:lstStyle/>
          <a:p>
            <a:r>
              <a:rPr lang="en-US" dirty="0" smtClean="0"/>
              <a:t>Performance Evaluation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3495" y="1097280"/>
                <a:ext cx="7110805" cy="5118847"/>
              </a:xfrm>
            </p:spPr>
            <p:txBody>
              <a:bodyPr/>
              <a:lstStyle/>
              <a:p>
                <a:r>
                  <a:rPr lang="en-US" dirty="0" smtClean="0"/>
                  <a:t>Simulation-based evaluations</a:t>
                </a:r>
                <a:endParaRPr lang="en-US" i="1" dirty="0" smtClean="0"/>
              </a:p>
              <a:p>
                <a:r>
                  <a:rPr lang="en-US" dirty="0" smtClean="0"/>
                  <a:t>Performance metrics</a:t>
                </a:r>
              </a:p>
              <a:p>
                <a:pPr lvl="1"/>
                <a:r>
                  <a:rPr lang="en-US" dirty="0" smtClean="0"/>
                  <a:t>Over-provisioning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𝑂𝑃</m:t>
                        </m:r>
                      </m:e>
                    </m:bar>
                  </m:oMath>
                </a14:m>
                <a:r>
                  <a:rPr lang="en-US" dirty="0" smtClean="0"/>
                  <a:t>):</a:t>
                </a:r>
              </a:p>
              <a:p>
                <a:pPr lvl="2"/>
                <a:r>
                  <a:rPr lang="en-US" dirty="0" smtClean="0"/>
                  <a:t>VMs allocated but not needed </a:t>
                </a:r>
              </a:p>
              <a:p>
                <a:pPr lvl="1"/>
                <a:r>
                  <a:rPr lang="en-US" dirty="0" smtClean="0"/>
                  <a:t>Under-provisioning 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</m:bar>
                  </m:oMath>
                </a14:m>
                <a:r>
                  <a:rPr lang="en-US" dirty="0" smtClean="0"/>
                  <a:t>): </a:t>
                </a:r>
              </a:p>
              <a:p>
                <a:pPr lvl="2"/>
                <a:r>
                  <a:rPr lang="en-US" dirty="0" smtClean="0"/>
                  <a:t>VMs needed, but not allocated (SLA violation)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Average queue length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Oscillations </a:t>
                </a:r>
                <a:r>
                  <a:rPr lang="en-US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):</a:t>
                </a:r>
              </a:p>
              <a:p>
                <a:pPr lvl="2"/>
                <a:r>
                  <a:rPr lang="en-US" dirty="0" smtClean="0">
                    <a:solidFill>
                      <a:srgbClr val="FF0000"/>
                    </a:solidFill>
                  </a:rPr>
                  <a:t> total number of servers (VMs) added and removed </a:t>
                </a:r>
              </a:p>
              <a:p>
                <a:r>
                  <a:rPr lang="en-US" dirty="0" smtClean="0"/>
                  <a:t>Workload traces used</a:t>
                </a:r>
              </a:p>
              <a:p>
                <a:pPr lvl="1"/>
                <a:r>
                  <a:rPr lang="en-US" dirty="0"/>
                  <a:t>A one month Google Cluster </a:t>
                </a:r>
                <a:r>
                  <a:rPr lang="en-US" dirty="0" smtClean="0"/>
                  <a:t>trace</a:t>
                </a:r>
              </a:p>
              <a:p>
                <a:pPr lvl="1"/>
                <a:r>
                  <a:rPr lang="en-US" dirty="0" smtClean="0"/>
                  <a:t>The FIFA 1998 world cup web server traces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3495" y="1097280"/>
                <a:ext cx="7110805" cy="5118847"/>
              </a:xfrm>
              <a:blipFill rotWithShape="1">
                <a:blip r:embed="rId2"/>
                <a:stretch>
                  <a:fillRect l="-1201" t="-83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25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949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42" y="-1"/>
            <a:ext cx="7010400" cy="1290919"/>
          </a:xfrm>
        </p:spPr>
        <p:txBody>
          <a:bodyPr/>
          <a:lstStyle/>
          <a:p>
            <a:r>
              <a:rPr lang="en-US" dirty="0" smtClean="0"/>
              <a:t>Selected Results</a:t>
            </a:r>
            <a:r>
              <a:rPr lang="en-US" dirty="0"/>
              <a:t>: Google Cluster </a:t>
            </a:r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81373"/>
            <a:ext cx="7010400" cy="4667027"/>
          </a:xfrm>
        </p:spPr>
        <p:txBody>
          <a:bodyPr/>
          <a:lstStyle/>
          <a:p>
            <a:r>
              <a:rPr lang="en-US" dirty="0" smtClean="0"/>
              <a:t>Our Controller vs. baseline Controller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26</a:t>
            </a:fld>
            <a:endParaRPr lang="sv-SE" sz="1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57" y="3002506"/>
            <a:ext cx="4108735" cy="3081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2" y="3002506"/>
            <a:ext cx="4108735" cy="30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Results: Google Cluster Workload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828799" y="4844954"/>
                <a:ext cx="6469039" cy="1403445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~23% extra resources required by our controller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Reduces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e>
                    </m:bar>
                  </m:oMath>
                </a14:m>
                <a:r>
                  <a:rPr lang="sv-SE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𝑈𝑃</m:t>
                        </m:r>
                      </m:e>
                    </m:bar>
                  </m:oMath>
                </a14:m>
                <a:r>
                  <a:rPr lang="sv-SE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</m:oMath>
                </a14:m>
                <a:r>
                  <a:rPr lang="sv-SE" sz="2000" dirty="0" smtClean="0">
                    <a:solidFill>
                      <a:schemeClr val="tx1"/>
                    </a:solidFill>
                  </a:rPr>
                  <a:t> to almost 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a factor of three compared 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to a </a:t>
                </a:r>
                <a:r>
                  <a:rPr lang="sv-SE" sz="2000" i="1" dirty="0" smtClean="0">
                    <a:solidFill>
                      <a:schemeClr val="tx1"/>
                    </a:solidFill>
                  </a:rPr>
                  <a:t>Reactive</a:t>
                </a:r>
                <a:r>
                  <a:rPr lang="sv-SE" sz="2000" dirty="0" smtClean="0">
                    <a:solidFill>
                      <a:schemeClr val="tx1"/>
                    </a:solidFill>
                  </a:rPr>
                  <a:t> controller</a:t>
                </a:r>
                <a:endParaRPr lang="sv-SE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828799" y="4844954"/>
                <a:ext cx="6469039" cy="1403445"/>
              </a:xfrm>
              <a:blipFill rotWithShape="1">
                <a:blip r:embed="rId2"/>
                <a:stretch>
                  <a:fillRect l="-943" t="-2609" b="-869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2D08D-852E-482E-ADD9-4B299DEAF56B}" type="slidenum">
              <a:rPr lang="sv-SE" smtClean="0"/>
              <a:pPr>
                <a:defRPr/>
              </a:pPr>
              <a:t>27</a:t>
            </a:fld>
            <a:endParaRPr lang="sv-SE" sz="1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846527"/>
                  </p:ext>
                </p:extLst>
              </p:nvPr>
            </p:nvGraphicFramePr>
            <p:xfrm>
              <a:off x="2151796" y="1869736"/>
              <a:ext cx="6096000" cy="2325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362120">
                    <a:tc>
                      <a:txBody>
                        <a:bodyPr/>
                        <a:lstStyle/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/>
                            <a:t>C</a:t>
                          </a:r>
                          <a:r>
                            <a:rPr lang="en-US" b="1" baseline="-25000" dirty="0" err="1" smtClean="0"/>
                            <a:t>Proactive</a:t>
                          </a:r>
                          <a:endParaRPr lang="sv-SE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/>
                            <a:t>C</a:t>
                          </a:r>
                          <a:r>
                            <a:rPr lang="en-US" b="1" baseline="-25000" dirty="0" err="1" smtClean="0"/>
                            <a:t>Reactive</a:t>
                          </a:r>
                          <a:endParaRPr lang="sv-SE" b="1" baseline="-25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847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687 VMs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𝑂𝑃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164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 VMs 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𝑈</m:t>
                                    </m:r>
                                    <m:r>
                                      <a:rPr lang="en-US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5.4 VMs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3.48 jobs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10.22 jobs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153979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505289 VMs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8846527"/>
                  </p:ext>
                </p:extLst>
              </p:nvPr>
            </p:nvGraphicFramePr>
            <p:xfrm>
              <a:off x="2151796" y="1869736"/>
              <a:ext cx="6096000" cy="2325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/>
                    <a:gridCol w="2032000"/>
                    <a:gridCol w="20320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/>
                            <a:t>C</a:t>
                          </a:r>
                          <a:r>
                            <a:rPr lang="en-US" b="1" baseline="-25000" dirty="0" err="1" smtClean="0"/>
                            <a:t>Proactive</a:t>
                          </a:r>
                          <a:endParaRPr lang="sv-SE" b="1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err="1" smtClean="0"/>
                            <a:t>C</a:t>
                          </a:r>
                          <a:r>
                            <a:rPr lang="en-US" b="1" baseline="-25000" dirty="0" err="1" smtClean="0"/>
                            <a:t>Reactive</a:t>
                          </a:r>
                          <a:endParaRPr lang="sv-SE" b="1" baseline="-25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00000" r="-200300" b="-4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847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687 </a:t>
                          </a:r>
                          <a:r>
                            <a:rPr lang="en-US" dirty="0" smtClean="0"/>
                            <a:t>VMs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200000" r="-200300" b="-3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164 </a:t>
                          </a:r>
                          <a:r>
                            <a:rPr lang="en-US" dirty="0" smtClean="0"/>
                            <a:t>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1.3 VMs 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300000" r="-200300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1.7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5.4 VMs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98082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400000" r="-200300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3.48 jobs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10.22 jobs</a:t>
                          </a:r>
                          <a:endParaRPr lang="sv-S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sv-S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532787" r="-2003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153979 VMs</a:t>
                          </a:r>
                          <a:endParaRPr lang="sv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505289 VMs</a:t>
                          </a:r>
                          <a:endParaRPr lang="sv-S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46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Elasticity and Auto-scaling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Paper 1</a:t>
            </a:r>
          </a:p>
          <a:p>
            <a:pPr lvl="1"/>
            <a:r>
              <a:rPr lang="en-US" dirty="0" smtClean="0"/>
              <a:t>Paper 2</a:t>
            </a:r>
          </a:p>
          <a:p>
            <a:pPr lvl="1"/>
            <a:r>
              <a:rPr lang="en-US" b="1" dirty="0" smtClean="0"/>
              <a:t>Paper 3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3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892925" y="6477000"/>
            <a:ext cx="1893888" cy="458788"/>
          </a:xfrm>
          <a:prstGeom prst="rect">
            <a:avLst/>
          </a:prstGeom>
        </p:spPr>
        <p:txBody>
          <a:bodyPr/>
          <a:lstStyle/>
          <a:p>
            <a:fld id="{DA28E479-991C-4477-B1E0-7921A09DC062}" type="slidenum">
              <a:rPr lang="en-GB"/>
              <a:pPr/>
              <a:t>29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Different Workloads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28" y="1664838"/>
            <a:ext cx="2465696" cy="1849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28" y="4000578"/>
            <a:ext cx="2506472" cy="1984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24" y="4000578"/>
            <a:ext cx="2506304" cy="2088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76" y="1576347"/>
            <a:ext cx="2470120" cy="1985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62" y="3942434"/>
            <a:ext cx="2352214" cy="2175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38" y="1586176"/>
            <a:ext cx="2525462" cy="2006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4231" y="6156319"/>
            <a:ext cx="6128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 one size fits all predictors/controllers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359021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</a:t>
            </a:r>
          </a:p>
          <a:p>
            <a:r>
              <a:rPr lang="en-US" dirty="0" smtClean="0"/>
              <a:t>Elasticity and Auto-scaling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Paper 1</a:t>
            </a:r>
          </a:p>
          <a:p>
            <a:pPr lvl="1"/>
            <a:r>
              <a:rPr lang="en-US" dirty="0" smtClean="0"/>
              <a:t>Paper 2</a:t>
            </a:r>
          </a:p>
          <a:p>
            <a:pPr lvl="1"/>
            <a:r>
              <a:rPr lang="en-US" dirty="0" smtClean="0"/>
              <a:t>Paper 3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sv-S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</a:t>
            </a:fld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28639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WAC: A Workload Analyzer and Classifier</a:t>
            </a:r>
            <a:endParaRPr lang="sv-SE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55" y="2464345"/>
            <a:ext cx="6211167" cy="3134163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30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5571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Workload Analyzer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07225" cy="3978275"/>
          </a:xfrm>
          <a:ln/>
        </p:spPr>
        <p:txBody>
          <a:bodyPr/>
          <a:lstStyle/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Periodicity means easier </a:t>
            </a:r>
            <a:r>
              <a:rPr lang="en-US" dirty="0" smtClean="0"/>
              <a:t>predictions</a:t>
            </a:r>
            <a:endParaRPr lang="en-US" dirty="0"/>
          </a:p>
          <a:p>
            <a:pPr marL="741363" lvl="1" indent="-284163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A</a:t>
            </a:r>
            <a:r>
              <a:rPr lang="en-US" dirty="0" smtClean="0"/>
              <a:t>uto-Correlation Function (ACF)</a:t>
            </a:r>
            <a:endParaRPr lang="en-US" dirty="0"/>
          </a:p>
          <a:p>
            <a:pPr marL="741363" lvl="1" indent="-284163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A</a:t>
            </a:r>
            <a:r>
              <a:rPr lang="en-US" dirty="0" smtClean="0"/>
              <a:t>lmost standard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cross-correlation of a signal with a time-shifted </a:t>
            </a:r>
            <a:r>
              <a:rPr lang="en-US" dirty="0" smtClean="0"/>
              <a:t>version </a:t>
            </a:r>
            <a:r>
              <a:rPr lang="sv-SE" dirty="0" smtClean="0"/>
              <a:t>of itself</a:t>
            </a:r>
            <a:endParaRPr lang="en-US" dirty="0"/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Bursts, </a:t>
            </a:r>
            <a:r>
              <a:rPr lang="en-US" dirty="0" smtClean="0"/>
              <a:t>difficult to predict! </a:t>
            </a:r>
            <a:endParaRPr lang="en-US" dirty="0"/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Completely random bursts, very difficult to </a:t>
            </a:r>
            <a:r>
              <a:rPr lang="en-US" dirty="0" smtClean="0"/>
              <a:t>predict!!!</a:t>
            </a:r>
            <a:endParaRPr lang="en-US" dirty="0"/>
          </a:p>
          <a:p>
            <a:pPr marL="741363" lvl="1" indent="-284163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Sample Entropy derivation from </a:t>
            </a:r>
            <a:r>
              <a:rPr lang="en-US" dirty="0" err="1" smtClean="0"/>
              <a:t>Kolmogrov</a:t>
            </a:r>
            <a:r>
              <a:rPr lang="en-US" dirty="0" smtClean="0"/>
              <a:t> </a:t>
            </a:r>
            <a:r>
              <a:rPr lang="en-US" dirty="0"/>
              <a:t>Sinai </a:t>
            </a:r>
            <a:r>
              <a:rPr lang="en-US" dirty="0" smtClean="0"/>
              <a:t>entropy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negative natural </a:t>
            </a:r>
            <a:r>
              <a:rPr lang="en-US" dirty="0" smtClean="0"/>
              <a:t>logarithm of </a:t>
            </a:r>
            <a:r>
              <a:rPr lang="en-US" dirty="0"/>
              <a:t>the conditional probability that two sequences similar for </a:t>
            </a:r>
            <a:r>
              <a:rPr lang="en-US" i="1" dirty="0"/>
              <a:t>m</a:t>
            </a:r>
            <a:r>
              <a:rPr lang="en-US" dirty="0"/>
              <a:t> points </a:t>
            </a:r>
            <a:r>
              <a:rPr lang="en-US" dirty="0" smtClean="0"/>
              <a:t>are similar </a:t>
            </a:r>
            <a:r>
              <a:rPr lang="en-US" dirty="0"/>
              <a:t>at the next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892925" y="6502024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201693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Workload </a:t>
            </a:r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07225" cy="3978275"/>
          </a:xfrm>
          <a:ln/>
        </p:spPr>
        <p:txBody>
          <a:bodyPr/>
          <a:lstStyle/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Supervised </a:t>
            </a:r>
            <a:r>
              <a:rPr lang="en-US" dirty="0" smtClean="0"/>
              <a:t>learning</a:t>
            </a:r>
          </a:p>
          <a:p>
            <a:pPr marL="741363" lvl="1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Training on objects with known classes</a:t>
            </a:r>
          </a:p>
          <a:p>
            <a:pPr marL="1141413" lvl="2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Workloads with known best controller/predictor</a:t>
            </a:r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K-Nearest Neighbors (KNN)</a:t>
            </a:r>
          </a:p>
          <a:p>
            <a:pPr marL="741363" lvl="1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Fast with good prediction accuracy</a:t>
            </a:r>
            <a:endParaRPr lang="en-US" dirty="0"/>
          </a:p>
          <a:p>
            <a:pPr marL="341313" indent="-284163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Two flavors during training</a:t>
            </a:r>
            <a:endParaRPr lang="en-US" dirty="0"/>
          </a:p>
          <a:p>
            <a:pPr lvl="1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Majority </a:t>
            </a:r>
            <a:r>
              <a:rPr lang="en-US" dirty="0"/>
              <a:t>vote on the class</a:t>
            </a:r>
          </a:p>
          <a:p>
            <a:pPr lvl="2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Give equal weights to all votes</a:t>
            </a:r>
          </a:p>
          <a:p>
            <a:pPr lvl="2"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Votes are inversely proportional to distance </a:t>
            </a:r>
            <a:endParaRPr lang="en-US" dirty="0" smtClean="0"/>
          </a:p>
          <a:p>
            <a:pPr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Evaluation using 14 real workloads + 55 synthetic </a:t>
            </a:r>
            <a:r>
              <a:rPr lang="en-US" dirty="0" smtClean="0"/>
              <a:t>traces</a:t>
            </a:r>
            <a:endParaRPr lang="en-US" dirty="0"/>
          </a:p>
          <a:p>
            <a:pPr>
              <a:buFont typeface="Times New Roman" pitchFamily="18" charset="0"/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123710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892925" y="6477000"/>
            <a:ext cx="1893888" cy="458788"/>
          </a:xfrm>
          <a:prstGeom prst="rect">
            <a:avLst/>
          </a:prstGeom>
        </p:spPr>
        <p:txBody>
          <a:bodyPr/>
          <a:lstStyle/>
          <a:p>
            <a:fld id="{F7DADD6E-24FA-4DE2-BEA4-705C24CC909E}" type="slidenum">
              <a:rPr lang="en-GB"/>
              <a:pPr/>
              <a:t>33</a:t>
            </a:fld>
            <a:endParaRPr lang="en-GB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Controllers Implemented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07225" cy="3978275"/>
          </a:xfrm>
          <a:ln/>
        </p:spPr>
        <p:txBody>
          <a:bodyPr/>
          <a:lstStyle/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/>
              <a:t>Controllers are the classes</a:t>
            </a:r>
          </a:p>
          <a:p>
            <a:pPr marL="914400" lvl="1" indent="-457200"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Modified second order regression </a:t>
            </a:r>
            <a:r>
              <a:rPr lang="en-US" i="1" dirty="0"/>
              <a:t>[</a:t>
            </a:r>
            <a:r>
              <a:rPr lang="en-US" i="1" dirty="0" err="1" smtClean="0"/>
              <a:t>Iqbal</a:t>
            </a:r>
            <a:r>
              <a:rPr lang="en-US" i="1" dirty="0" smtClean="0"/>
              <a:t> et. al., </a:t>
            </a:r>
            <a:r>
              <a:rPr lang="en-US" i="1" dirty="0"/>
              <a:t>FGCS 2011</a:t>
            </a:r>
            <a:r>
              <a:rPr lang="en-US" i="1" dirty="0" smtClean="0"/>
              <a:t>] (Regression)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Step </a:t>
            </a:r>
            <a:r>
              <a:rPr lang="en-US" dirty="0"/>
              <a:t>controller </a:t>
            </a:r>
            <a:r>
              <a:rPr lang="en-US" i="1" dirty="0" smtClean="0"/>
              <a:t>[</a:t>
            </a:r>
            <a:r>
              <a:rPr lang="sv-SE" i="1" dirty="0"/>
              <a:t>Chieu </a:t>
            </a:r>
            <a:r>
              <a:rPr lang="sv-SE" i="1" dirty="0" smtClean="0"/>
              <a:t>et. </a:t>
            </a:r>
            <a:r>
              <a:rPr lang="sv-SE" i="1" dirty="0"/>
              <a:t>al.</a:t>
            </a:r>
            <a:r>
              <a:rPr lang="en-US" i="1" dirty="0" smtClean="0"/>
              <a:t>, </a:t>
            </a:r>
            <a:r>
              <a:rPr lang="sv-SE" i="1" dirty="0"/>
              <a:t>ICEBE </a:t>
            </a:r>
            <a:r>
              <a:rPr lang="sv-SE" i="1" dirty="0" smtClean="0"/>
              <a:t>2009</a:t>
            </a:r>
            <a:r>
              <a:rPr lang="en-US" i="1" dirty="0" smtClean="0"/>
              <a:t>] </a:t>
            </a:r>
            <a:r>
              <a:rPr lang="en-US" i="1" dirty="0"/>
              <a:t>(Reactive</a:t>
            </a:r>
            <a:r>
              <a:rPr lang="en-US" i="1" dirty="0" smtClean="0"/>
              <a:t>) </a:t>
            </a:r>
            <a:endParaRPr lang="en-US" i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Histogram </a:t>
            </a:r>
            <a:r>
              <a:rPr lang="en-US" dirty="0"/>
              <a:t>based </a:t>
            </a:r>
            <a:r>
              <a:rPr lang="en-US" dirty="0" smtClean="0"/>
              <a:t>Controller </a:t>
            </a:r>
            <a:r>
              <a:rPr lang="en-US" i="1" dirty="0" smtClean="0"/>
              <a:t>[</a:t>
            </a:r>
            <a:r>
              <a:rPr lang="sv-SE" i="1" dirty="0" smtClean="0"/>
              <a:t>Urgaonkar </a:t>
            </a:r>
            <a:r>
              <a:rPr lang="sv-SE" i="1" dirty="0"/>
              <a:t>et. a</a:t>
            </a:r>
            <a:r>
              <a:rPr lang="sv-SE" i="1" dirty="0" smtClean="0"/>
              <a:t>l</a:t>
            </a:r>
            <a:r>
              <a:rPr lang="sv-SE" i="1" dirty="0"/>
              <a:t>.</a:t>
            </a:r>
            <a:r>
              <a:rPr lang="en-US" i="1" dirty="0" smtClean="0"/>
              <a:t>, </a:t>
            </a:r>
            <a:r>
              <a:rPr lang="sv-SE" i="1" dirty="0" smtClean="0"/>
              <a:t>TAAS</a:t>
            </a:r>
            <a:r>
              <a:rPr lang="en-US" i="1" dirty="0"/>
              <a:t> </a:t>
            </a:r>
            <a:r>
              <a:rPr lang="en-US" i="1" dirty="0" smtClean="0"/>
              <a:t>2008] (Histogram)</a:t>
            </a:r>
            <a:endParaRPr lang="en-US" i="1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Algorithm proposed in our second paper</a:t>
            </a:r>
            <a:r>
              <a:rPr lang="en-US" i="1" dirty="0"/>
              <a:t> </a:t>
            </a:r>
            <a:r>
              <a:rPr lang="en-US" i="1" dirty="0" smtClean="0"/>
              <a:t>(Proactive)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254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892925" y="6477000"/>
            <a:ext cx="1893888" cy="458788"/>
          </a:xfrm>
          <a:prstGeom prst="rect">
            <a:avLst/>
          </a:prstGeom>
        </p:spPr>
        <p:txBody>
          <a:bodyPr/>
          <a:lstStyle/>
          <a:p>
            <a:fld id="{3CA4BE63-AA0B-4E93-B61F-BC09638CBC8B}" type="slidenum">
              <a:rPr lang="en-GB"/>
              <a:pPr/>
              <a:t>34</a:t>
            </a:fld>
            <a:endParaRPr lang="en-GB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Controller Evaluation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07225" cy="3978275"/>
          </a:xfrm>
          <a:ln/>
        </p:spPr>
        <p:txBody>
          <a:bodyPr/>
          <a:lstStyle/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Under-Provisioning</a:t>
            </a:r>
          </a:p>
          <a:p>
            <a:pPr marL="741363" lvl="1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How many requests can you drop? </a:t>
            </a:r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Over-provisioning</a:t>
            </a:r>
          </a:p>
          <a:p>
            <a:pPr marL="741363" lvl="1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How much cost are you willing to pay to service all requests?</a:t>
            </a:r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Oscillations </a:t>
            </a:r>
          </a:p>
          <a:p>
            <a:pPr marL="741363" lvl="1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Can the service handle frequent changes in the assigned resources ?</a:t>
            </a:r>
          </a:p>
          <a:p>
            <a:pPr marL="1141413" lvl="2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Consistency ?</a:t>
            </a:r>
          </a:p>
          <a:p>
            <a:pPr marL="1141413" lvl="2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Load migration </a:t>
            </a:r>
            <a:r>
              <a:rPr lang="en-US" dirty="0" smtClean="0"/>
              <a:t>?</a:t>
            </a:r>
          </a:p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/>
              <a:t>There are tradeoffs and objectives</a:t>
            </a:r>
            <a:endParaRPr lang="en-US" dirty="0" smtClean="0"/>
          </a:p>
          <a:p>
            <a:pPr marL="341313" indent="-34131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26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892925" y="6477000"/>
            <a:ext cx="1893888" cy="458788"/>
          </a:xfrm>
          <a:prstGeom prst="rect">
            <a:avLst/>
          </a:prstGeom>
        </p:spPr>
        <p:txBody>
          <a:bodyPr/>
          <a:lstStyle/>
          <a:p>
            <a:fld id="{860379C1-332A-42E9-8CF1-B5311781C635}" type="slidenum">
              <a:rPr lang="en-GB"/>
              <a:pPr/>
              <a:t>35</a:t>
            </a:fld>
            <a:endParaRPr lang="en-GB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Best </a:t>
            </a:r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7007225" cy="3978275"/>
          </a:xfrm>
          <a:ln/>
        </p:spPr>
        <p:txBody>
          <a:bodyPr/>
          <a:lstStyle/>
          <a:p>
            <a:pPr marL="341313" indent="-341313">
              <a:buFont typeface="Times New Roman" pitchFamily="18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/>
          </a:p>
          <a:p>
            <a:pPr marL="341313" indent="-34131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2089150"/>
            <a:ext cx="3638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2792307"/>
            <a:ext cx="5562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15218"/>
              </p:ext>
            </p:extLst>
          </p:nvPr>
        </p:nvGraphicFramePr>
        <p:xfrm>
          <a:off x="2027238" y="4312404"/>
          <a:ext cx="609600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 workloads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Generated workloads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Reactive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6.55%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Regression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33.72%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61.33%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Histogram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12.56%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4.27%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Proactive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47.17%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34.3%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213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Classifier Results: Real </a:t>
            </a:r>
            <a:r>
              <a:rPr lang="en-US" dirty="0" smtClean="0"/>
              <a:t>Workloads (Selected Results)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966913"/>
            <a:ext cx="89725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9715" y="5895191"/>
            <a:ext cx="558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controllers </a:t>
            </a:r>
            <a:r>
              <a:rPr lang="en-US" dirty="0"/>
              <a:t>to </a:t>
            </a:r>
            <a:r>
              <a:rPr lang="en-US" dirty="0" smtClean="0"/>
              <a:t>choose </a:t>
            </a:r>
            <a:r>
              <a:rPr lang="en-US" dirty="0"/>
              <a:t>from</a:t>
            </a:r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779252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6892925" y="6477000"/>
            <a:ext cx="1893888" cy="458788"/>
          </a:xfrm>
          <a:prstGeom prst="rect">
            <a:avLst/>
          </a:prstGeom>
        </p:spPr>
        <p:txBody>
          <a:bodyPr/>
          <a:lstStyle/>
          <a:p>
            <a:fld id="{E5BE1086-5443-40CF-A9D4-F4E7FA265792}" type="slidenum">
              <a:rPr lang="en-GB"/>
              <a:pPr/>
              <a:t>37</a:t>
            </a:fld>
            <a:endParaRPr lang="en-GB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454025"/>
            <a:ext cx="7007225" cy="10668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Classifier Results: </a:t>
            </a:r>
            <a:r>
              <a:rPr lang="en-US" dirty="0" smtClean="0"/>
              <a:t>Mixed </a:t>
            </a:r>
            <a:r>
              <a:rPr lang="en-US" dirty="0"/>
              <a:t>W</a:t>
            </a:r>
            <a:r>
              <a:rPr lang="en-US" dirty="0" smtClean="0"/>
              <a:t>orkloads (Selected Results)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011363"/>
            <a:ext cx="9144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22450"/>
            <a:ext cx="90297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0631" y="5894549"/>
            <a:ext cx="564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controllers </a:t>
            </a:r>
            <a:r>
              <a:rPr lang="en-US" dirty="0"/>
              <a:t>to </a:t>
            </a:r>
            <a:r>
              <a:rPr lang="en-US" dirty="0" smtClean="0"/>
              <a:t>choose </a:t>
            </a:r>
            <a:r>
              <a:rPr lang="en-US" dirty="0"/>
              <a:t>from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4693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conclusions</a:t>
            </a:r>
          </a:p>
          <a:p>
            <a:pPr lvl="1"/>
            <a:r>
              <a:rPr lang="en-US" dirty="0" smtClean="0"/>
              <a:t>No one solution fits all</a:t>
            </a:r>
          </a:p>
          <a:p>
            <a:pPr lvl="1"/>
            <a:r>
              <a:rPr lang="en-US" dirty="0" smtClean="0"/>
              <a:t>Trade offs between overprovisioning, </a:t>
            </a:r>
            <a:r>
              <a:rPr lang="en-US" dirty="0" err="1" smtClean="0"/>
              <a:t>underprovisioning</a:t>
            </a:r>
            <a:r>
              <a:rPr lang="en-US" dirty="0" smtClean="0"/>
              <a:t>, speed and oscillations</a:t>
            </a:r>
          </a:p>
          <a:p>
            <a:r>
              <a:rPr lang="en-US" dirty="0" smtClean="0"/>
              <a:t>Paper I</a:t>
            </a:r>
          </a:p>
          <a:p>
            <a:pPr lvl="1"/>
            <a:r>
              <a:rPr lang="en-US" dirty="0" smtClean="0"/>
              <a:t> Controllers that reduce </a:t>
            </a:r>
            <a:r>
              <a:rPr lang="en-US" dirty="0" err="1" smtClean="0"/>
              <a:t>underprovisioning</a:t>
            </a:r>
            <a:endParaRPr lang="en-US" dirty="0" smtClean="0"/>
          </a:p>
          <a:p>
            <a:r>
              <a:rPr lang="en-US" dirty="0" smtClean="0"/>
              <a:t>Paper II</a:t>
            </a:r>
          </a:p>
          <a:p>
            <a:pPr lvl="1"/>
            <a:r>
              <a:rPr lang="en-US" dirty="0" smtClean="0"/>
              <a:t>Enhancing the model in Paper I</a:t>
            </a:r>
          </a:p>
          <a:p>
            <a:r>
              <a:rPr lang="en-US" dirty="0" smtClean="0"/>
              <a:t>Paper III</a:t>
            </a:r>
          </a:p>
          <a:p>
            <a:pPr lvl="1"/>
            <a:r>
              <a:rPr lang="en-US" dirty="0" smtClean="0"/>
              <a:t>A tool for workload analysis and classification</a:t>
            </a:r>
          </a:p>
          <a:p>
            <a:r>
              <a:rPr lang="en-US" dirty="0" smtClean="0"/>
              <a:t>Common theme: automatic </a:t>
            </a:r>
            <a:r>
              <a:rPr lang="en-US" dirty="0"/>
              <a:t>e</a:t>
            </a:r>
            <a:r>
              <a:rPr lang="en-US" dirty="0" smtClean="0"/>
              <a:t>lasticity control</a:t>
            </a:r>
            <a:endParaRPr lang="sv-S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447432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38</a:t>
            </a:fld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7737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Realistic workload generation</a:t>
            </a:r>
          </a:p>
          <a:p>
            <a:pPr lvl="1"/>
            <a:r>
              <a:rPr lang="en-US" dirty="0"/>
              <a:t>Collaboration with EIT (LU) already started</a:t>
            </a:r>
          </a:p>
          <a:p>
            <a:r>
              <a:rPr lang="en-US" dirty="0"/>
              <a:t>Design of better controllers</a:t>
            </a:r>
          </a:p>
          <a:p>
            <a:pPr lvl="1"/>
            <a:r>
              <a:rPr lang="en-US" dirty="0"/>
              <a:t>Collaboration with the Dept. of Automatic Control (LU) already started</a:t>
            </a:r>
          </a:p>
          <a:p>
            <a:r>
              <a:rPr lang="en-US" dirty="0" smtClean="0"/>
              <a:t>A deeper study of workload characteristics and their impact on different elasticity controllers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ollaboration with the Dept. of Mathematical statistics (UMU) already started</a:t>
            </a:r>
          </a:p>
          <a:p>
            <a:r>
              <a:rPr lang="en-US" dirty="0" smtClean="0"/>
              <a:t>Workload classification</a:t>
            </a:r>
          </a:p>
          <a:p>
            <a:pPr lvl="1"/>
            <a:r>
              <a:rPr lang="en-US" dirty="0" smtClean="0"/>
              <a:t>Elasticity control vs. other management components, e.g</a:t>
            </a:r>
            <a:r>
              <a:rPr lang="en-US" dirty="0" smtClean="0"/>
              <a:t>., VM Placement (Scheduling)</a:t>
            </a:r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39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185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as a </a:t>
            </a:r>
            <a:r>
              <a:rPr lang="en-US" dirty="0" smtClean="0"/>
              <a:t>utility: Cloud Computing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271708" cy="4572000"/>
          </a:xfrm>
        </p:spPr>
        <p:txBody>
          <a:bodyPr/>
          <a:lstStyle/>
          <a:p>
            <a:r>
              <a:rPr lang="en-US" dirty="0"/>
              <a:t>John </a:t>
            </a:r>
            <a:r>
              <a:rPr lang="en-US" dirty="0" smtClean="0"/>
              <a:t>McCarthy in 1961 </a:t>
            </a:r>
          </a:p>
          <a:p>
            <a:r>
              <a:rPr lang="en-US" dirty="0" smtClean="0"/>
              <a:t>Amazon announced first cloud service in 2006</a:t>
            </a:r>
          </a:p>
          <a:p>
            <a:pPr lvl="1"/>
            <a:r>
              <a:rPr lang="en-US" dirty="0" smtClean="0"/>
              <a:t>Renting spare capacity on their infrastructure</a:t>
            </a:r>
          </a:p>
          <a:p>
            <a:pPr lvl="1"/>
            <a:r>
              <a:rPr lang="en-US" dirty="0" smtClean="0"/>
              <a:t>Virtual Machines (VMs)</a:t>
            </a:r>
            <a:endParaRPr lang="en-US" dirty="0" smtClean="0"/>
          </a:p>
          <a:p>
            <a:pPr lvl="1"/>
            <a:r>
              <a:rPr lang="en-US" dirty="0" smtClean="0"/>
              <a:t>Enterprise-scale computing </a:t>
            </a:r>
            <a:r>
              <a:rPr lang="en-US" dirty="0"/>
              <a:t>power available to </a:t>
            </a:r>
            <a:r>
              <a:rPr lang="en-US" dirty="0" smtClean="0"/>
              <a:t>anyone (on demand)</a:t>
            </a:r>
          </a:p>
          <a:p>
            <a:r>
              <a:rPr lang="en-US" dirty="0" smtClean="0"/>
              <a:t>A closer step to </a:t>
            </a:r>
            <a:r>
              <a:rPr lang="en-US" sz="2400" dirty="0"/>
              <a:t>c</a:t>
            </a:r>
            <a:r>
              <a:rPr lang="en-US" sz="2400" dirty="0" smtClean="0"/>
              <a:t>omputing as a utility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sv-SE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92925" y="6447432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309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Erik </a:t>
            </a:r>
            <a:r>
              <a:rPr lang="en-US" dirty="0" err="1" smtClean="0"/>
              <a:t>Elmroth</a:t>
            </a:r>
            <a:r>
              <a:rPr lang="en-US" dirty="0" smtClean="0"/>
              <a:t> and Johan </a:t>
            </a:r>
            <a:r>
              <a:rPr lang="en-US" dirty="0" err="1" smtClean="0"/>
              <a:t>Tordsson</a:t>
            </a:r>
            <a:endParaRPr lang="en-US" dirty="0" smtClean="0"/>
          </a:p>
          <a:p>
            <a:r>
              <a:rPr lang="en-US" dirty="0" smtClean="0"/>
              <a:t>Colleagues in the group</a:t>
            </a:r>
          </a:p>
          <a:p>
            <a:r>
              <a:rPr lang="en-US" dirty="0" smtClean="0"/>
              <a:t>Collaboration partners</a:t>
            </a:r>
          </a:p>
          <a:p>
            <a:pPr lvl="1"/>
            <a:r>
              <a:rPr lang="en-US" dirty="0" smtClean="0"/>
              <a:t>Maria </a:t>
            </a:r>
            <a:r>
              <a:rPr lang="en-US" dirty="0" err="1" smtClean="0"/>
              <a:t>Kihl</a:t>
            </a:r>
            <a:endParaRPr lang="en-US" dirty="0" smtClean="0"/>
          </a:p>
          <a:p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Parents and siblings</a:t>
            </a:r>
          </a:p>
          <a:p>
            <a:pPr lvl="1"/>
            <a:r>
              <a:rPr lang="en-US" dirty="0" smtClean="0"/>
              <a:t>Wife and daughter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40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727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823" y="569304"/>
            <a:ext cx="378142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Definition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definition</a:t>
            </a:r>
          </a:p>
          <a:p>
            <a:pPr lvl="1"/>
            <a:r>
              <a:rPr lang="en-US" dirty="0"/>
              <a:t>model for enabling ubiquitous, convenient, o</a:t>
            </a:r>
            <a:r>
              <a:rPr lang="en-US" dirty="0" smtClean="0"/>
              <a:t>n-demand </a:t>
            </a:r>
            <a:r>
              <a:rPr lang="en-US" dirty="0"/>
              <a:t>network access to a shared </a:t>
            </a:r>
            <a:r>
              <a:rPr lang="en-US" dirty="0" smtClean="0"/>
              <a:t>pool </a:t>
            </a:r>
            <a:r>
              <a:rPr lang="en-US" dirty="0"/>
              <a:t>of configurable computing resources </a:t>
            </a:r>
            <a:r>
              <a:rPr lang="en-US" dirty="0" smtClean="0"/>
              <a:t>that can </a:t>
            </a:r>
            <a:r>
              <a:rPr lang="en-US" dirty="0"/>
              <a:t>be </a:t>
            </a:r>
            <a:r>
              <a:rPr lang="en-US" i="1" dirty="0" smtClean="0">
                <a:solidFill>
                  <a:srgbClr val="FF0000"/>
                </a:solidFill>
              </a:rPr>
              <a:t>rapidly provisioned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released </a:t>
            </a:r>
            <a:r>
              <a:rPr lang="en-US" i="1" dirty="0" smtClean="0">
                <a:solidFill>
                  <a:srgbClr val="FF0000"/>
                </a:solidFill>
              </a:rPr>
              <a:t>with </a:t>
            </a:r>
            <a:r>
              <a:rPr lang="en-US" i="1" dirty="0">
                <a:solidFill>
                  <a:srgbClr val="FF0000"/>
                </a:solidFill>
              </a:rPr>
              <a:t>minimal management effort</a:t>
            </a:r>
            <a:r>
              <a:rPr lang="en-US" dirty="0"/>
              <a:t> or service provider </a:t>
            </a:r>
            <a:r>
              <a:rPr lang="en-US" dirty="0" smtClean="0"/>
              <a:t>interaction</a:t>
            </a:r>
          </a:p>
          <a:p>
            <a:r>
              <a:rPr lang="en-US" dirty="0" smtClean="0"/>
              <a:t>On demand thus can handle peaks in workloads at a lower cost</a:t>
            </a:r>
          </a:p>
          <a:p>
            <a:r>
              <a:rPr lang="en-US" dirty="0" smtClean="0"/>
              <a:t>One of the five essential characteristics of cloud computing identified by NIST is</a:t>
            </a:r>
          </a:p>
          <a:p>
            <a:pPr lvl="1"/>
            <a:r>
              <a:rPr lang="en-US" dirty="0"/>
              <a:t>Rapid </a:t>
            </a:r>
            <a:r>
              <a:rPr lang="en-US" dirty="0" smtClean="0"/>
              <a:t>elasticity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5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2384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Elasticity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</a:t>
            </a:r>
            <a:r>
              <a:rPr lang="en-US" dirty="0"/>
              <a:t>of the cloud to rapidly </a:t>
            </a:r>
            <a:r>
              <a:rPr lang="en-US" dirty="0" smtClean="0"/>
              <a:t>scale the allocated resource </a:t>
            </a:r>
            <a:r>
              <a:rPr lang="en-US" dirty="0"/>
              <a:t>capacity to a service according to </a:t>
            </a:r>
            <a:r>
              <a:rPr lang="en-US" dirty="0" smtClean="0"/>
              <a:t>demand </a:t>
            </a:r>
            <a:r>
              <a:rPr lang="en-US" dirty="0"/>
              <a:t>in order to meet the </a:t>
            </a:r>
            <a:r>
              <a:rPr lang="en-US" dirty="0" smtClean="0"/>
              <a:t>QoS requirements specified </a:t>
            </a:r>
            <a:r>
              <a:rPr lang="en-US" dirty="0"/>
              <a:t>in the </a:t>
            </a:r>
            <a:r>
              <a:rPr lang="en-US" dirty="0" smtClean="0"/>
              <a:t>Service Level Agreements</a:t>
            </a:r>
          </a:p>
          <a:p>
            <a:r>
              <a:rPr lang="en-US" dirty="0" smtClean="0"/>
              <a:t>Capacity scaling can be done manually or automatically</a:t>
            </a:r>
          </a:p>
          <a:p>
            <a:endParaRPr lang="en-US" dirty="0" smtClean="0"/>
          </a:p>
          <a:p>
            <a:endParaRPr lang="sv-S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819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b="1" dirty="0" smtClean="0"/>
              <a:t>Elasticity and Auto-scaling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Paper 1</a:t>
            </a:r>
          </a:p>
          <a:p>
            <a:pPr lvl="1"/>
            <a:r>
              <a:rPr lang="en-US" dirty="0" smtClean="0"/>
              <a:t>Paper 2</a:t>
            </a:r>
          </a:p>
          <a:p>
            <a:pPr lvl="1"/>
            <a:r>
              <a:rPr lang="en-US" dirty="0" smtClean="0"/>
              <a:t>Paper 3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58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elmroth\AppData\Local\Temp\Elasti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514" y="811810"/>
            <a:ext cx="42100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ubrik 4"/>
          <p:cNvSpPr>
            <a:spLocks noGrp="1"/>
          </p:cNvSpPr>
          <p:nvPr>
            <p:ph type="title"/>
          </p:nvPr>
        </p:nvSpPr>
        <p:spPr>
          <a:xfrm>
            <a:off x="1796526" y="213756"/>
            <a:ext cx="7133161" cy="754432"/>
          </a:xfrm>
        </p:spPr>
        <p:txBody>
          <a:bodyPr>
            <a:noAutofit/>
          </a:bodyPr>
          <a:lstStyle/>
          <a:p>
            <a:r>
              <a:rPr lang="sv-SE" sz="2800" dirty="0" smtClean="0">
                <a:ea typeface="ＭＳ Ｐゴシック" pitchFamily="34" charset="-128"/>
              </a:rPr>
              <a:t>Motivation &amp; Problem Definition</a:t>
            </a:r>
          </a:p>
        </p:txBody>
      </p:sp>
      <p:sp>
        <p:nvSpPr>
          <p:cNvPr id="26" name="Rektangel 25"/>
          <p:cNvSpPr>
            <a:spLocks noChangeArrowheads="1"/>
          </p:cNvSpPr>
          <p:nvPr/>
        </p:nvSpPr>
        <p:spPr bwMode="auto">
          <a:xfrm>
            <a:off x="3639764" y="1043585"/>
            <a:ext cx="3225800" cy="2300287"/>
          </a:xfrm>
          <a:prstGeom prst="rect">
            <a:avLst/>
          </a:prstGeom>
          <a:solidFill>
            <a:srgbClr val="FF0000">
              <a:alpha val="65097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solidFill>
                <a:srgbClr val="000000"/>
              </a:solidFill>
              <a:latin typeface="Verdana" pitchFamily="24" charset="0"/>
              <a:ea typeface="ＭＳ Ｐゴシック" pitchFamily="24" charset="-128"/>
            </a:endParaRPr>
          </a:p>
        </p:txBody>
      </p:sp>
      <p:sp>
        <p:nvSpPr>
          <p:cNvPr id="25" name="Frihandsfigur 24"/>
          <p:cNvSpPr>
            <a:spLocks/>
          </p:cNvSpPr>
          <p:nvPr/>
        </p:nvSpPr>
        <p:spPr bwMode="auto">
          <a:xfrm>
            <a:off x="3654051" y="1127722"/>
            <a:ext cx="3189288" cy="2220913"/>
          </a:xfrm>
          <a:custGeom>
            <a:avLst/>
            <a:gdLst>
              <a:gd name="T0" fmla="*/ 0 w 3188970"/>
              <a:gd name="T1" fmla="*/ 1991490 h 2221230"/>
              <a:gd name="T2" fmla="*/ 221068 w 3188970"/>
              <a:gd name="T3" fmla="*/ 1229926 h 2221230"/>
              <a:gd name="T4" fmla="*/ 259184 w 3188970"/>
              <a:gd name="T5" fmla="*/ 2010532 h 2221230"/>
              <a:gd name="T6" fmla="*/ 297300 w 3188970"/>
              <a:gd name="T7" fmla="*/ 1983874 h 2221230"/>
              <a:gd name="T8" fmla="*/ 323978 w 3188970"/>
              <a:gd name="T9" fmla="*/ 2037186 h 2221230"/>
              <a:gd name="T10" fmla="*/ 434512 w 3188970"/>
              <a:gd name="T11" fmla="*/ 1980068 h 2221230"/>
              <a:gd name="T12" fmla="*/ 476438 w 3188970"/>
              <a:gd name="T13" fmla="*/ 2037186 h 2221230"/>
              <a:gd name="T14" fmla="*/ 758494 w 3188970"/>
              <a:gd name="T15" fmla="*/ 1816330 h 2221230"/>
              <a:gd name="T16" fmla="*/ 792796 w 3188970"/>
              <a:gd name="T17" fmla="*/ 1999106 h 2221230"/>
              <a:gd name="T18" fmla="*/ 1086282 w 3188970"/>
              <a:gd name="T19" fmla="*/ 1728752 h 2221230"/>
              <a:gd name="T20" fmla="*/ 1124398 w 3188970"/>
              <a:gd name="T21" fmla="*/ 2018145 h 2221230"/>
              <a:gd name="T22" fmla="*/ 1185382 w 3188970"/>
              <a:gd name="T23" fmla="*/ 1957220 h 2221230"/>
              <a:gd name="T24" fmla="*/ 1284482 w 3188970"/>
              <a:gd name="T25" fmla="*/ 1770638 h 2221230"/>
              <a:gd name="T26" fmla="*/ 1334032 w 3188970"/>
              <a:gd name="T27" fmla="*/ 2010532 h 2221230"/>
              <a:gd name="T28" fmla="*/ 1688502 w 3188970"/>
              <a:gd name="T29" fmla="*/ 1785870 h 2221230"/>
              <a:gd name="T30" fmla="*/ 1749486 w 3188970"/>
              <a:gd name="T31" fmla="*/ 1945798 h 2221230"/>
              <a:gd name="T32" fmla="*/ 1795226 w 3188970"/>
              <a:gd name="T33" fmla="*/ 2056224 h 2221230"/>
              <a:gd name="T34" fmla="*/ 1879078 w 3188970"/>
              <a:gd name="T35" fmla="*/ 2029570 h 2221230"/>
              <a:gd name="T36" fmla="*/ 1985802 w 3188970"/>
              <a:gd name="T37" fmla="*/ 0 h 2221230"/>
              <a:gd name="T38" fmla="*/ 2020104 w 3188970"/>
              <a:gd name="T39" fmla="*/ 1572630 h 2221230"/>
              <a:gd name="T40" fmla="*/ 2046786 w 3188970"/>
              <a:gd name="T41" fmla="*/ 1999106 h 2221230"/>
              <a:gd name="T42" fmla="*/ 2103960 w 3188970"/>
              <a:gd name="T43" fmla="*/ 1999106 h 2221230"/>
              <a:gd name="T44" fmla="*/ 2142076 w 3188970"/>
              <a:gd name="T45" fmla="*/ 1999106 h 2221230"/>
              <a:gd name="T46" fmla="*/ 2180192 w 3188970"/>
              <a:gd name="T47" fmla="*/ 1919144 h 2221230"/>
              <a:gd name="T48" fmla="*/ 2229739 w 3188970"/>
              <a:gd name="T49" fmla="*/ 2002916 h 2221230"/>
              <a:gd name="T50" fmla="*/ 2302160 w 3188970"/>
              <a:gd name="T51" fmla="*/ 1941988 h 2221230"/>
              <a:gd name="T52" fmla="*/ 2366954 w 3188970"/>
              <a:gd name="T53" fmla="*/ 1999106 h 2221230"/>
              <a:gd name="T54" fmla="*/ 2401260 w 3188970"/>
              <a:gd name="T55" fmla="*/ 1515513 h 2221230"/>
              <a:gd name="T56" fmla="*/ 2439369 w 3188970"/>
              <a:gd name="T57" fmla="*/ 1938182 h 2221230"/>
              <a:gd name="T58" fmla="*/ 2473675 w 3188970"/>
              <a:gd name="T59" fmla="*/ 696830 h 2221230"/>
              <a:gd name="T60" fmla="*/ 2496543 w 3188970"/>
              <a:gd name="T61" fmla="*/ 1972452 h 2221230"/>
              <a:gd name="T62" fmla="*/ 2523228 w 3188970"/>
              <a:gd name="T63" fmla="*/ 1827756 h 2221230"/>
              <a:gd name="T64" fmla="*/ 2568964 w 3188970"/>
              <a:gd name="T65" fmla="*/ 1797292 h 2221230"/>
              <a:gd name="T66" fmla="*/ 2618511 w 3188970"/>
              <a:gd name="T67" fmla="*/ 1911528 h 2221230"/>
              <a:gd name="T68" fmla="*/ 2649006 w 3188970"/>
              <a:gd name="T69" fmla="*/ 1743984 h 2221230"/>
              <a:gd name="T70" fmla="*/ 2755727 w 3188970"/>
              <a:gd name="T71" fmla="*/ 1919144 h 2221230"/>
              <a:gd name="T72" fmla="*/ 2805280 w 3188970"/>
              <a:gd name="T73" fmla="*/ 1462204 h 2221230"/>
              <a:gd name="T74" fmla="*/ 2839579 w 3188970"/>
              <a:gd name="T75" fmla="*/ 1976259 h 2221230"/>
              <a:gd name="T76" fmla="*/ 2873885 w 3188970"/>
              <a:gd name="T77" fmla="*/ 293202 h 2221230"/>
              <a:gd name="T78" fmla="*/ 2892943 w 3188970"/>
              <a:gd name="T79" fmla="*/ 1888680 h 2221230"/>
              <a:gd name="T80" fmla="*/ 2915811 w 3188970"/>
              <a:gd name="T81" fmla="*/ 1690672 h 2221230"/>
              <a:gd name="T82" fmla="*/ 2961547 w 3188970"/>
              <a:gd name="T83" fmla="*/ 1957220 h 2221230"/>
              <a:gd name="T84" fmla="*/ 3011100 w 3188970"/>
              <a:gd name="T85" fmla="*/ 2025760 h 2221230"/>
              <a:gd name="T86" fmla="*/ 3091142 w 3188970"/>
              <a:gd name="T87" fmla="*/ 2025760 h 2221230"/>
              <a:gd name="T88" fmla="*/ 3186432 w 3188970"/>
              <a:gd name="T89" fmla="*/ 2208537 h 222123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188970"/>
              <a:gd name="T136" fmla="*/ 0 h 2221230"/>
              <a:gd name="T137" fmla="*/ 3188970 w 3188970"/>
              <a:gd name="T138" fmla="*/ 2221230 h 222123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188970" h="2221230">
                <a:moveTo>
                  <a:pt x="0" y="2221230"/>
                </a:moveTo>
                <a:lnTo>
                  <a:pt x="0" y="1992630"/>
                </a:lnTo>
                <a:lnTo>
                  <a:pt x="213360" y="1992630"/>
                </a:lnTo>
                <a:lnTo>
                  <a:pt x="220980" y="1230630"/>
                </a:lnTo>
                <a:lnTo>
                  <a:pt x="243840" y="1238250"/>
                </a:lnTo>
                <a:lnTo>
                  <a:pt x="259080" y="2011680"/>
                </a:lnTo>
                <a:lnTo>
                  <a:pt x="289560" y="2045970"/>
                </a:lnTo>
                <a:lnTo>
                  <a:pt x="297180" y="1985010"/>
                </a:lnTo>
                <a:lnTo>
                  <a:pt x="320040" y="1981200"/>
                </a:lnTo>
                <a:lnTo>
                  <a:pt x="323850" y="2038350"/>
                </a:lnTo>
                <a:lnTo>
                  <a:pt x="415290" y="2049780"/>
                </a:lnTo>
                <a:lnTo>
                  <a:pt x="434340" y="1981200"/>
                </a:lnTo>
                <a:lnTo>
                  <a:pt x="472440" y="1973580"/>
                </a:lnTo>
                <a:lnTo>
                  <a:pt x="476250" y="2038350"/>
                </a:lnTo>
                <a:lnTo>
                  <a:pt x="758190" y="1988820"/>
                </a:lnTo>
                <a:lnTo>
                  <a:pt x="758190" y="1817370"/>
                </a:lnTo>
                <a:lnTo>
                  <a:pt x="784860" y="1817370"/>
                </a:lnTo>
                <a:lnTo>
                  <a:pt x="792480" y="2000250"/>
                </a:lnTo>
                <a:lnTo>
                  <a:pt x="1051560" y="2026920"/>
                </a:lnTo>
                <a:lnTo>
                  <a:pt x="1085850" y="1729740"/>
                </a:lnTo>
                <a:lnTo>
                  <a:pt x="1116330" y="1722120"/>
                </a:lnTo>
                <a:lnTo>
                  <a:pt x="1123950" y="2019300"/>
                </a:lnTo>
                <a:lnTo>
                  <a:pt x="1169670" y="2015490"/>
                </a:lnTo>
                <a:lnTo>
                  <a:pt x="1184910" y="1958340"/>
                </a:lnTo>
                <a:lnTo>
                  <a:pt x="1268730" y="1901190"/>
                </a:lnTo>
                <a:lnTo>
                  <a:pt x="1283970" y="1771650"/>
                </a:lnTo>
                <a:lnTo>
                  <a:pt x="1318260" y="1771650"/>
                </a:lnTo>
                <a:lnTo>
                  <a:pt x="1333500" y="2011680"/>
                </a:lnTo>
                <a:lnTo>
                  <a:pt x="1653540" y="1992630"/>
                </a:lnTo>
                <a:lnTo>
                  <a:pt x="1687830" y="1786890"/>
                </a:lnTo>
                <a:lnTo>
                  <a:pt x="1722120" y="1840230"/>
                </a:lnTo>
                <a:lnTo>
                  <a:pt x="1748790" y="1946910"/>
                </a:lnTo>
                <a:lnTo>
                  <a:pt x="1748790" y="2072640"/>
                </a:lnTo>
                <a:lnTo>
                  <a:pt x="1794510" y="2057400"/>
                </a:lnTo>
                <a:lnTo>
                  <a:pt x="1851660" y="1973580"/>
                </a:lnTo>
                <a:lnTo>
                  <a:pt x="1878330" y="2030730"/>
                </a:lnTo>
                <a:lnTo>
                  <a:pt x="1969770" y="1939290"/>
                </a:lnTo>
                <a:lnTo>
                  <a:pt x="1985010" y="0"/>
                </a:lnTo>
                <a:lnTo>
                  <a:pt x="2007870" y="7620"/>
                </a:lnTo>
                <a:lnTo>
                  <a:pt x="2019300" y="1573530"/>
                </a:lnTo>
                <a:lnTo>
                  <a:pt x="2049780" y="1581150"/>
                </a:lnTo>
                <a:lnTo>
                  <a:pt x="2045970" y="2000250"/>
                </a:lnTo>
                <a:lnTo>
                  <a:pt x="2072640" y="2049780"/>
                </a:lnTo>
                <a:lnTo>
                  <a:pt x="2103120" y="2000250"/>
                </a:lnTo>
                <a:lnTo>
                  <a:pt x="2106930" y="1859280"/>
                </a:lnTo>
                <a:lnTo>
                  <a:pt x="2141220" y="2000250"/>
                </a:lnTo>
                <a:lnTo>
                  <a:pt x="2186940" y="1996440"/>
                </a:lnTo>
                <a:lnTo>
                  <a:pt x="2179320" y="1920240"/>
                </a:lnTo>
                <a:lnTo>
                  <a:pt x="2213610" y="1916430"/>
                </a:lnTo>
                <a:lnTo>
                  <a:pt x="2228850" y="2004060"/>
                </a:lnTo>
                <a:lnTo>
                  <a:pt x="2274570" y="2065020"/>
                </a:lnTo>
                <a:lnTo>
                  <a:pt x="2301240" y="1943100"/>
                </a:lnTo>
                <a:lnTo>
                  <a:pt x="2335530" y="2049780"/>
                </a:lnTo>
                <a:lnTo>
                  <a:pt x="2366010" y="2000250"/>
                </a:lnTo>
                <a:lnTo>
                  <a:pt x="2369820" y="1501140"/>
                </a:lnTo>
                <a:lnTo>
                  <a:pt x="2400300" y="1516380"/>
                </a:lnTo>
                <a:lnTo>
                  <a:pt x="2404110" y="1996440"/>
                </a:lnTo>
                <a:lnTo>
                  <a:pt x="2438400" y="1939290"/>
                </a:lnTo>
                <a:lnTo>
                  <a:pt x="2442210" y="697230"/>
                </a:lnTo>
                <a:lnTo>
                  <a:pt x="2472690" y="697230"/>
                </a:lnTo>
                <a:lnTo>
                  <a:pt x="2480310" y="1931670"/>
                </a:lnTo>
                <a:lnTo>
                  <a:pt x="2495550" y="1973580"/>
                </a:lnTo>
                <a:lnTo>
                  <a:pt x="2503170" y="1828800"/>
                </a:lnTo>
                <a:lnTo>
                  <a:pt x="2522220" y="1828800"/>
                </a:lnTo>
                <a:lnTo>
                  <a:pt x="2567940" y="1985010"/>
                </a:lnTo>
                <a:lnTo>
                  <a:pt x="2567940" y="1798320"/>
                </a:lnTo>
                <a:lnTo>
                  <a:pt x="2590800" y="1798320"/>
                </a:lnTo>
                <a:lnTo>
                  <a:pt x="2617470" y="1912620"/>
                </a:lnTo>
                <a:lnTo>
                  <a:pt x="2617470" y="1744980"/>
                </a:lnTo>
                <a:lnTo>
                  <a:pt x="2647950" y="1744980"/>
                </a:lnTo>
                <a:lnTo>
                  <a:pt x="2678430" y="2068830"/>
                </a:lnTo>
                <a:lnTo>
                  <a:pt x="2754630" y="1920240"/>
                </a:lnTo>
                <a:lnTo>
                  <a:pt x="2769870" y="1466850"/>
                </a:lnTo>
                <a:lnTo>
                  <a:pt x="2804160" y="1463040"/>
                </a:lnTo>
                <a:lnTo>
                  <a:pt x="2811780" y="2042160"/>
                </a:lnTo>
                <a:lnTo>
                  <a:pt x="2838450" y="1977390"/>
                </a:lnTo>
                <a:lnTo>
                  <a:pt x="2842260" y="297180"/>
                </a:lnTo>
                <a:lnTo>
                  <a:pt x="2872740" y="293370"/>
                </a:lnTo>
                <a:lnTo>
                  <a:pt x="2872740" y="1996440"/>
                </a:lnTo>
                <a:lnTo>
                  <a:pt x="2891790" y="1889760"/>
                </a:lnTo>
                <a:lnTo>
                  <a:pt x="2899410" y="1695450"/>
                </a:lnTo>
                <a:lnTo>
                  <a:pt x="2914650" y="1691640"/>
                </a:lnTo>
                <a:lnTo>
                  <a:pt x="2933700" y="2061210"/>
                </a:lnTo>
                <a:lnTo>
                  <a:pt x="2960370" y="1958340"/>
                </a:lnTo>
                <a:lnTo>
                  <a:pt x="2975610" y="1962150"/>
                </a:lnTo>
                <a:lnTo>
                  <a:pt x="3009900" y="2026920"/>
                </a:lnTo>
                <a:lnTo>
                  <a:pt x="3009900" y="1920240"/>
                </a:lnTo>
                <a:lnTo>
                  <a:pt x="3089910" y="2026920"/>
                </a:lnTo>
                <a:lnTo>
                  <a:pt x="3188970" y="2026920"/>
                </a:lnTo>
                <a:lnTo>
                  <a:pt x="3185160" y="2209800"/>
                </a:lnTo>
                <a:lnTo>
                  <a:pt x="0" y="2221230"/>
                </a:lnTo>
                <a:close/>
              </a:path>
            </a:pathLst>
          </a:custGeom>
          <a:solidFill>
            <a:schemeClr val="accent1">
              <a:alpha val="5098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00"/>
              </a:solidFill>
              <a:latin typeface="Verdana" pitchFamily="24" charset="0"/>
              <a:ea typeface="ＭＳ Ｐゴシック" pitchFamily="24" charset="-128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88951" y="3625328"/>
            <a:ext cx="7107219" cy="280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defPPr>
            <a:lvl1pPr marL="342720" marR="0" lvl="0" indent="-342720" algn="l" rtl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MS PGothic" pitchFamily="34"/>
                <a:cs typeface="MS PGothic" pitchFamily="34"/>
              </a:defRPr>
            </a:lvl1pPr>
            <a:lvl2pPr marL="742680" marR="0" lvl="1" indent="-285480" algn="l" rtl="0" hangingPunct="0">
              <a:lnSpc>
                <a:spcPct val="98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55520" algn="l"/>
                <a:tab pos="604800" algn="l"/>
                <a:tab pos="1054080" algn="l"/>
                <a:tab pos="1503360" algn="l"/>
                <a:tab pos="1952280" algn="l"/>
                <a:tab pos="2401560" algn="l"/>
                <a:tab pos="2850840" algn="l"/>
                <a:tab pos="3300120" algn="l"/>
                <a:tab pos="3749400" algn="l"/>
                <a:tab pos="4198680" algn="l"/>
                <a:tab pos="4647960" algn="l"/>
                <a:tab pos="5097240" algn="l"/>
                <a:tab pos="5546520" algn="l"/>
                <a:tab pos="5995800" algn="l"/>
                <a:tab pos="6445079" algn="l"/>
                <a:tab pos="6894360" algn="l"/>
                <a:tab pos="7343640" algn="l"/>
                <a:tab pos="7792920" algn="l"/>
                <a:tab pos="8242200" algn="l"/>
                <a:tab pos="869148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2pPr>
            <a:lvl3pPr marL="1143000" marR="0" lvl="2" indent="-228600" algn="l" rtl="0" hangingPunct="0">
              <a:lnSpc>
                <a:spcPct val="98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3pPr>
            <a:lvl4pPr marL="1600199" marR="0" lvl="3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4pPr>
            <a:lvl5pPr marL="2057400" marR="0" lvl="4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5pPr>
            <a:lvl6pPr marL="2057400" marR="0" lvl="5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6pPr>
            <a:lvl7pPr marL="2057400" marR="0" lvl="6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7pPr>
            <a:lvl8pPr marL="2057400" marR="0" lvl="7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8pPr>
            <a:lvl9pPr marL="2057400" marR="0" lvl="8" indent="-228600" algn="l" rtl="0" hangingPunct="0">
              <a:lnSpc>
                <a:spcPct val="98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Verdana" pitchFamily="34"/>
                <a:ea typeface="Bitstream Vera Sans" pitchFamily="34"/>
                <a:cs typeface="Bitstream Vera Sans" pitchFamily="34"/>
              </a:defRPr>
            </a:lvl9pPr>
          </a:lstStyle>
          <a:p>
            <a:pPr marL="342720" marR="0" lvl="0" indent="-342720" algn="l" defTabSz="914400" rtl="0" eaLnBrk="0" fontAlgn="base" latinLnBrk="0" hangingPunct="0">
              <a:lnSpc>
                <a:spcPct val="98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MS PGothic" pitchFamily="34"/>
              </a:rPr>
              <a:t>The cloud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MS PGothic" pitchFamily="34"/>
              </a:rPr>
              <a:t>elasticity problem</a:t>
            </a:r>
          </a:p>
          <a:p>
            <a:pPr lvl="1" eaLnBrk="0"/>
            <a:r>
              <a:rPr lang="en-US" sz="1800" kern="0" baseline="0" dirty="0" smtClean="0">
                <a:ea typeface="MS PGothic" pitchFamily="34"/>
                <a:cs typeface="MS PGothic" pitchFamily="34"/>
              </a:rPr>
              <a:t>How much capacity to (de)allocate to a</a:t>
            </a:r>
            <a:r>
              <a:rPr lang="en-US" sz="1800" kern="0" dirty="0" smtClean="0">
                <a:ea typeface="MS PGothic" pitchFamily="34"/>
                <a:cs typeface="MS PGothic" pitchFamily="34"/>
              </a:rPr>
              <a:t> cloud service (and when)? </a:t>
            </a:r>
          </a:p>
          <a:p>
            <a:pPr lvl="2" indent="-342720" eaLnBrk="0">
              <a:spcBef>
                <a:spcPts val="697"/>
              </a:spcBef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MS PGothic" pitchFamily="34"/>
              </a:rPr>
              <a:t>Bursty and unknown workload</a:t>
            </a:r>
          </a:p>
          <a:p>
            <a:pPr lvl="1" indent="-342720" eaLnBrk="0">
              <a:spcBef>
                <a:spcPts val="697"/>
              </a:spcBef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Reduce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 resource usage</a:t>
            </a:r>
          </a:p>
          <a:p>
            <a:pPr lvl="1" indent="-342720" eaLnBrk="0">
              <a:spcBef>
                <a:spcPts val="697"/>
              </a:spcBef>
              <a:tabLst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en-US" sz="1800" kern="0" dirty="0" smtClean="0">
                <a:ea typeface="MS PGothic" pitchFamily="34"/>
              </a:rPr>
              <a:t>Reduce Service </a:t>
            </a:r>
            <a:r>
              <a:rPr lang="en-US" sz="1800" kern="0" dirty="0">
                <a:ea typeface="MS PGothic" pitchFamily="34"/>
              </a:rPr>
              <a:t>Level </a:t>
            </a:r>
            <a:r>
              <a:rPr lang="en-US" sz="1800" kern="0" dirty="0" smtClean="0">
                <a:ea typeface="MS PGothic" pitchFamily="34"/>
              </a:rPr>
              <a:t>Agreement </a:t>
            </a:r>
            <a:r>
              <a:rPr lang="en-US" sz="1800" kern="0" dirty="0">
                <a:ea typeface="MS PGothic" pitchFamily="34"/>
              </a:rPr>
              <a:t>(SLAs</a:t>
            </a:r>
            <a:r>
              <a:rPr lang="en-US" sz="1800" kern="0" dirty="0" smtClean="0">
                <a:ea typeface="MS PGothic" pitchFamily="34"/>
              </a:rPr>
              <a:t>) violations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/>
              <a:ea typeface="MS PGothic" pitchFamily="34"/>
              <a:cs typeface="Bitstream Vera Sans" pitchFamily="34"/>
            </a:endParaRPr>
          </a:p>
          <a:p>
            <a:pPr lvl="1" eaLnBrk="0"/>
            <a:r>
              <a:rPr lang="en-US" sz="1800" kern="0" dirty="0" smtClean="0">
                <a:ea typeface="MS PGothic" pitchFamily="34"/>
              </a:rPr>
              <a:t>In a cloud context</a:t>
            </a:r>
          </a:p>
          <a:p>
            <a:pPr lvl="2" eaLnBrk="0"/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Vertical elasticity: resize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VMs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(CPUs,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/>
                <a:ea typeface="MS PGothic" pitchFamily="34"/>
                <a:cs typeface="Bitstream Vera Sans" pitchFamily="34"/>
              </a:rPr>
              <a:t> memory, etc)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/>
              <a:ea typeface="MS PGothic" pitchFamily="34"/>
              <a:cs typeface="Bitstream Vera Sans" pitchFamily="34"/>
            </a:endParaRPr>
          </a:p>
          <a:p>
            <a:pPr lvl="2" eaLnBrk="0"/>
            <a:r>
              <a:rPr lang="en-US" sz="1600" kern="0" dirty="0" smtClean="0">
                <a:ea typeface="MS PGothic" pitchFamily="34"/>
              </a:rPr>
              <a:t>Horizontal elasticity: add/remove VMs to service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/>
              <a:ea typeface="Bitstream Vera Sans" pitchFamily="34"/>
              <a:cs typeface="Bitstream Vera Sans" pitchFamily="34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892925" y="6542968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8</a:t>
            </a:fld>
            <a:endParaRPr lang="sv-SE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2122"/>
            <a:ext cx="7010400" cy="828339"/>
          </a:xfrm>
        </p:spPr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81" y="1000461"/>
            <a:ext cx="7412019" cy="5247939"/>
          </a:xfrm>
        </p:spPr>
        <p:txBody>
          <a:bodyPr/>
          <a:lstStyle/>
          <a:p>
            <a:r>
              <a:rPr lang="en-US" sz="2000" dirty="0" smtClean="0"/>
              <a:t>Prediction of load/signal/future is not a new problem</a:t>
            </a:r>
            <a:endParaRPr lang="en-US" dirty="0" smtClean="0"/>
          </a:p>
          <a:p>
            <a:r>
              <a:rPr lang="en-US" sz="2000" dirty="0" smtClean="0">
                <a:latin typeface="Verdana" charset="0"/>
                <a:ea typeface="MS PGothic" charset="0"/>
              </a:rPr>
              <a:t>Studied extensively within many disciplines</a:t>
            </a:r>
          </a:p>
          <a:p>
            <a:pPr lvl="1"/>
            <a:r>
              <a:rPr lang="en-US" sz="1800" dirty="0" smtClean="0"/>
              <a:t>Time series analysis</a:t>
            </a:r>
          </a:p>
          <a:p>
            <a:pPr lvl="1"/>
            <a:r>
              <a:rPr lang="en-US" sz="1800" dirty="0" smtClean="0"/>
              <a:t>Control theory</a:t>
            </a:r>
          </a:p>
          <a:p>
            <a:pPr lvl="1"/>
            <a:r>
              <a:rPr lang="en-US" sz="1800" dirty="0" smtClean="0"/>
              <a:t>Stock market predictions</a:t>
            </a:r>
          </a:p>
          <a:p>
            <a:pPr lvl="1"/>
            <a:r>
              <a:rPr lang="en-US" sz="1800" dirty="0" smtClean="0">
                <a:latin typeface="Verdana" charset="0"/>
                <a:ea typeface="MS PGothic" charset="0"/>
              </a:rPr>
              <a:t>Epileptic seizure in EEG, etc.</a:t>
            </a:r>
            <a:endParaRPr lang="en-US" sz="2000" dirty="0" smtClean="0">
              <a:latin typeface="Verdana" charset="0"/>
              <a:ea typeface="MS PGothic" charset="0"/>
            </a:endParaRPr>
          </a:p>
          <a:p>
            <a:r>
              <a:rPr lang="en-US" sz="2000" dirty="0" smtClean="0"/>
              <a:t>Multiple approaches proposed to prediction problem</a:t>
            </a:r>
          </a:p>
          <a:p>
            <a:pPr lvl="1"/>
            <a:r>
              <a:rPr lang="en-US" sz="1800" dirty="0" smtClean="0"/>
              <a:t>Neural networks</a:t>
            </a:r>
          </a:p>
          <a:p>
            <a:pPr lvl="1"/>
            <a:r>
              <a:rPr lang="en-US" sz="1800" dirty="0" smtClean="0"/>
              <a:t>Fuzzy logic</a:t>
            </a:r>
          </a:p>
          <a:p>
            <a:pPr lvl="1"/>
            <a:r>
              <a:rPr lang="en-US" sz="1800" dirty="0" smtClean="0"/>
              <a:t>Adaptive control</a:t>
            </a:r>
          </a:p>
          <a:p>
            <a:pPr lvl="1"/>
            <a:r>
              <a:rPr lang="en-US" sz="1800" dirty="0" smtClean="0"/>
              <a:t>Regression</a:t>
            </a:r>
          </a:p>
          <a:p>
            <a:pPr lvl="1"/>
            <a:r>
              <a:rPr lang="en-US" sz="1800" dirty="0" smtClean="0"/>
              <a:t>Kriging models </a:t>
            </a:r>
          </a:p>
          <a:p>
            <a:pPr lvl="1"/>
            <a:r>
              <a:rPr lang="en-US" sz="1800" dirty="0" smtClean="0"/>
              <a:t>&lt;your favorite machine learning technique&gt; </a:t>
            </a:r>
            <a:endParaRPr lang="en-US" dirty="0" smtClean="0"/>
          </a:p>
          <a:p>
            <a:r>
              <a:rPr lang="en-US" sz="2000" dirty="0" smtClean="0"/>
              <a:t>However, solution must be suitable for our problem…</a:t>
            </a:r>
            <a:endParaRPr lang="en-US" sz="2200" dirty="0" smtClean="0">
              <a:latin typeface="Verdana" charset="0"/>
              <a:ea typeface="MS PGothic" charset="0"/>
            </a:endParaRPr>
          </a:p>
          <a:p>
            <a:pPr lvl="1"/>
            <a:endParaRPr lang="en-US" sz="2000" dirty="0" smtClean="0">
              <a:latin typeface="Verdana" charset="0"/>
              <a:ea typeface="MS PGothic" charset="0"/>
            </a:endParaRPr>
          </a:p>
          <a:p>
            <a:pPr>
              <a:buNone/>
            </a:pPr>
            <a:endParaRPr lang="en-US" sz="2000" dirty="0" smtClean="0">
              <a:latin typeface="Verdana" charset="0"/>
              <a:ea typeface="MS PGothic" charset="0"/>
            </a:endParaRPr>
          </a:p>
          <a:p>
            <a:endParaRPr lang="en-US" sz="2400" dirty="0" smtClean="0">
              <a:latin typeface="Verdana" charset="0"/>
              <a:ea typeface="MS PGothic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92925" y="6324600"/>
            <a:ext cx="189865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fld id="{B3BBCA8A-879B-475D-AFF3-1B9F728D61D6}" type="slidenum">
              <a:rPr lang="sv-SE" sz="1000" smtClean="0"/>
              <a:pPr algn="r">
                <a:defRPr/>
              </a:pPr>
              <a:t>9</a:t>
            </a:fld>
            <a:endParaRPr lang="sv-S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 presentation">
  <a:themeElements>
    <a:clrScheme name="Tom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36" charset="0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17018</TotalTime>
  <Words>1524</Words>
  <Application>Microsoft Office PowerPoint</Application>
  <PresentationFormat>On-screen Show (4:3)</PresentationFormat>
  <Paragraphs>384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Tom presentation</vt:lpstr>
      <vt:lpstr>PowerPoint Presentation</vt:lpstr>
      <vt:lpstr>Capacity Scaling for  Elastic Compute Clouds  Ahmed Aleyeldin Hassan ahmeda@cs.umu.se </vt:lpstr>
      <vt:lpstr>Outline</vt:lpstr>
      <vt:lpstr>Computing as a utility: Cloud Computing</vt:lpstr>
      <vt:lpstr>Cloud Computing Definition</vt:lpstr>
      <vt:lpstr>Cloud Elasticity</vt:lpstr>
      <vt:lpstr>Outline</vt:lpstr>
      <vt:lpstr>Motivation &amp; Problem Definition</vt:lpstr>
      <vt:lpstr>Problem Description</vt:lpstr>
      <vt:lpstr>Requirements</vt:lpstr>
      <vt:lpstr>Main Topics</vt:lpstr>
      <vt:lpstr>Outline</vt:lpstr>
      <vt:lpstr>Paper I: An Adaptive Hybrid Elasticity Controller</vt:lpstr>
      <vt:lpstr>Assumptions (Paper I) </vt:lpstr>
      <vt:lpstr>Model</vt:lpstr>
      <vt:lpstr>Controller</vt:lpstr>
      <vt:lpstr>Performance Evaluation </vt:lpstr>
      <vt:lpstr>Selected Results </vt:lpstr>
      <vt:lpstr>Selected Results (cont.) </vt:lpstr>
      <vt:lpstr>Selected Results (cont.)</vt:lpstr>
      <vt:lpstr>Comparison with Regression</vt:lpstr>
      <vt:lpstr>Outline</vt:lpstr>
      <vt:lpstr>Assumptions (Paper II)</vt:lpstr>
      <vt:lpstr>Model</vt:lpstr>
      <vt:lpstr>Performance Evaluation </vt:lpstr>
      <vt:lpstr>Selected Results: Google Cluster Workload</vt:lpstr>
      <vt:lpstr>Selected Results: Google Cluster Workload</vt:lpstr>
      <vt:lpstr>Outline</vt:lpstr>
      <vt:lpstr>Different Workloads</vt:lpstr>
      <vt:lpstr>WAC: A Workload Analyzer and Classifier</vt:lpstr>
      <vt:lpstr>Workload Analyzer</vt:lpstr>
      <vt:lpstr>Workload Classifier</vt:lpstr>
      <vt:lpstr>Controllers Implemented</vt:lpstr>
      <vt:lpstr>Controller Evaluation</vt:lpstr>
      <vt:lpstr>Best Controller</vt:lpstr>
      <vt:lpstr>Classifier Results: Real Workloads (Selected Results)</vt:lpstr>
      <vt:lpstr>Classifier Results: Mixed Workloads (Selected Results)</vt:lpstr>
      <vt:lpstr>Conclusions</vt:lpstr>
      <vt:lpstr>Future Work</vt:lpstr>
      <vt:lpstr>Acknowledgments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Umeå universitet</dc:creator>
  <cp:lastModifiedBy>Ahmed Aleyeldin</cp:lastModifiedBy>
  <cp:revision>1157</cp:revision>
  <cp:lastPrinted>2001-02-02T14:07:58Z</cp:lastPrinted>
  <dcterms:created xsi:type="dcterms:W3CDTF">2009-01-20T07:16:07Z</dcterms:created>
  <dcterms:modified xsi:type="dcterms:W3CDTF">2013-06-09T22:46:50Z</dcterms:modified>
</cp:coreProperties>
</file>